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73"/>
  </p:notesMasterIdLst>
  <p:handoutMasterIdLst>
    <p:handoutMasterId r:id="rId74"/>
  </p:handout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317" r:id="rId29"/>
    <p:sldId id="277" r:id="rId30"/>
    <p:sldId id="278" r:id="rId31"/>
    <p:sldId id="279" r:id="rId32"/>
    <p:sldId id="280" r:id="rId33"/>
    <p:sldId id="281" r:id="rId34"/>
    <p:sldId id="282" r:id="rId35"/>
    <p:sldId id="283" r:id="rId36"/>
    <p:sldId id="284" r:id="rId37"/>
    <p:sldId id="285" r:id="rId38"/>
    <p:sldId id="286" r:id="rId39"/>
    <p:sldId id="287" r:id="rId40"/>
    <p:sldId id="318" r:id="rId41"/>
    <p:sldId id="288" r:id="rId42"/>
    <p:sldId id="289" r:id="rId43"/>
    <p:sldId id="290" r:id="rId44"/>
    <p:sldId id="291" r:id="rId45"/>
    <p:sldId id="292" r:id="rId46"/>
    <p:sldId id="293" r:id="rId47"/>
    <p:sldId id="294" r:id="rId48"/>
    <p:sldId id="295" r:id="rId49"/>
    <p:sldId id="296" r:id="rId50"/>
    <p:sldId id="319" r:id="rId51"/>
    <p:sldId id="297" r:id="rId52"/>
    <p:sldId id="320" r:id="rId53"/>
    <p:sldId id="298" r:id="rId54"/>
    <p:sldId id="299" r:id="rId55"/>
    <p:sldId id="300" r:id="rId56"/>
    <p:sldId id="301" r:id="rId57"/>
    <p:sldId id="302" r:id="rId58"/>
    <p:sldId id="303" r:id="rId59"/>
    <p:sldId id="304" r:id="rId60"/>
    <p:sldId id="305" r:id="rId61"/>
    <p:sldId id="306" r:id="rId62"/>
    <p:sldId id="307" r:id="rId63"/>
    <p:sldId id="308" r:id="rId64"/>
    <p:sldId id="309" r:id="rId65"/>
    <p:sldId id="310" r:id="rId66"/>
    <p:sldId id="311" r:id="rId67"/>
    <p:sldId id="312" r:id="rId68"/>
    <p:sldId id="313" r:id="rId69"/>
    <p:sldId id="314" r:id="rId70"/>
    <p:sldId id="315" r:id="rId71"/>
    <p:sldId id="316" r:id="rId72"/>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E397"/>
    <a:srgbClr val="404040"/>
    <a:srgbClr val="151515"/>
    <a:srgbClr val="C7000B"/>
    <a:srgbClr val="575756"/>
    <a:srgbClr val="FFFFFF"/>
    <a:srgbClr val="DD4654"/>
    <a:srgbClr val="F3D2D5"/>
    <a:srgbClr val="E6A8AD"/>
    <a:srgbClr val="E57B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3137" autoAdjust="0"/>
    <p:restoredTop sz="66436" autoAdjust="0"/>
  </p:normalViewPr>
  <p:slideViewPr>
    <p:cSldViewPr snapToGrid="0" snapToObjects="1">
      <p:cViewPr varScale="1">
        <p:scale>
          <a:sx n="73" d="100"/>
          <a:sy n="73" d="100"/>
        </p:scale>
        <p:origin x="1326"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3186" y="19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16" Type="http://schemas.openxmlformats.org/officeDocument/2006/relationships/slide" Target="slides/slide9.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handoutMaster" Target="handoutMasters/handoutMaster1.xml"/><Relationship Id="rId5" Type="http://schemas.openxmlformats.org/officeDocument/2006/relationships/slideMaster" Target="slideMasters/slideMaster2.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viewProps" Target="viewProps.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1/22/2021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幻灯片图像占位符 7"/>
          <p:cNvSpPr>
            <a:spLocks noGrp="1" noRot="1" noChangeAspect="1"/>
          </p:cNvSpPr>
          <p:nvPr>
            <p:ph type="sldImg"/>
          </p:nvPr>
        </p:nvSpPr>
        <p:spPr>
          <a:xfrm>
            <a:off x="742950" y="717550"/>
            <a:ext cx="5557838" cy="3125788"/>
          </a:xfrm>
        </p:spPr>
      </p:sp>
      <p:sp>
        <p:nvSpPr>
          <p:cNvPr id="9" name="备注占位符 8"/>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666480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39775" y="717550"/>
            <a:ext cx="5556250" cy="3125788"/>
          </a:xfrm>
        </p:spPr>
      </p:sp>
      <p:sp>
        <p:nvSpPr>
          <p:cNvPr id="3" name="备注占位符 2"/>
          <p:cNvSpPr>
            <a:spLocks noGrp="1"/>
          </p:cNvSpPr>
          <p:nvPr>
            <p:ph type="body" idx="1"/>
          </p:nvPr>
        </p:nvSpPr>
        <p:spPr/>
        <p:txBody>
          <a:bodyPr/>
          <a:lstStyle/>
          <a:p>
            <a:r>
              <a:rPr dirty="0">
                <a:latin typeface="Huawei Sans" panose="020C0503030203020204" pitchFamily="34" charset="0"/>
              </a:rPr>
              <a:t>Effective Isotropic Radiated Power (EIRP) indicates the signal strength when an antenna transmits signals.</a:t>
            </a:r>
            <a:endParaRPr lang="en-US" altLang="zh-CN" dirty="0" smtClean="0">
              <a:latin typeface="Huawei Sans" panose="020C0503030203020204" pitchFamily="34" charset="0"/>
            </a:endParaRPr>
          </a:p>
          <a:p>
            <a:pPr algn="l" fontAlgn="ctr"/>
            <a:r>
              <a:rPr sz="1100" b="0" dirty="0">
                <a:latin typeface="Huawei Sans" panose="020C0503030203020204" pitchFamily="34" charset="0"/>
              </a:rPr>
              <a:t>Drawing information: The detailed drawing of the coverage area is the basic requirement.</a:t>
            </a: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b="0" dirty="0">
                <a:latin typeface="Huawei Sans" panose="020C0503030203020204" pitchFamily="34" charset="0"/>
              </a:rPr>
              <a:t>Coverage:</a:t>
            </a:r>
            <a:r>
              <a:rPr sz="1100" b="0" dirty="0">
                <a:solidFill>
                  <a:schemeClr val="tx1"/>
                </a:solidFill>
                <a:latin typeface="Huawei Sans" panose="020C0503030203020204" pitchFamily="34" charset="0"/>
              </a:rPr>
              <a:t> Signal coverage is not provided for areas with few wireless requirements, such as bathrooms, staircases, equipment rooms, and archive rooms.</a:t>
            </a:r>
            <a:endParaRPr lang="zh-CN" altLang="zh-CN" sz="1100" b="0" i="0" u="none" strike="noStrike"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rtl="0" eaLnBrk="1" fontAlgn="base" latinLnBrk="0" hangingPunct="1"/>
            <a:r>
              <a:rPr sz="1100" b="0" dirty="0">
                <a:latin typeface="Huawei Sans" panose="020C0503030203020204" pitchFamily="34" charset="0"/>
              </a:rPr>
              <a:t>Field strength: </a:t>
            </a:r>
            <a:r>
              <a:rPr sz="1100" b="0" dirty="0">
                <a:solidFill>
                  <a:schemeClr val="tx1"/>
                </a:solidFill>
                <a:latin typeface="Huawei Sans" panose="020C0503030203020204" pitchFamily="34" charset="0"/>
              </a:rPr>
              <a:t>Generally, the signal strength of indoor dual-band APs should be greater than -65 </a:t>
            </a:r>
            <a:r>
              <a:rPr sz="1100" b="0" dirty="0" err="1">
                <a:solidFill>
                  <a:schemeClr val="tx1"/>
                </a:solidFill>
                <a:latin typeface="Huawei Sans" panose="020C0503030203020204" pitchFamily="34" charset="0"/>
              </a:rPr>
              <a:t>dBm</a:t>
            </a:r>
            <a:r>
              <a:rPr sz="1100" b="0" dirty="0">
                <a:solidFill>
                  <a:schemeClr val="tx1"/>
                </a:solidFill>
                <a:latin typeface="Huawei Sans" panose="020C0503030203020204" pitchFamily="34" charset="0"/>
              </a:rPr>
              <a:t>, and that of outdoor dual-band APs should be greater than -70 </a:t>
            </a:r>
            <a:r>
              <a:rPr sz="1100" b="0" dirty="0" err="1">
                <a:solidFill>
                  <a:schemeClr val="tx1"/>
                </a:solidFill>
                <a:latin typeface="Huawei Sans" panose="020C0503030203020204" pitchFamily="34" charset="0"/>
              </a:rPr>
              <a:t>dBm</a:t>
            </a:r>
            <a:r>
              <a:rPr sz="1100" b="0" dirty="0">
                <a:solidFill>
                  <a:schemeClr val="tx1"/>
                </a:solidFill>
                <a:latin typeface="Huawei Sans" panose="020C0503030203020204" pitchFamily="34" charset="0"/>
              </a:rPr>
              <a:t>.</a:t>
            </a:r>
            <a:endParaRPr lang="en-US" altLang="zh-CN" sz="1100" b="0" i="0" u="none" strike="noStrike"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b="0" dirty="0">
                <a:latin typeface="Huawei Sans" panose="020C0503030203020204" pitchFamily="34" charset="0"/>
              </a:rPr>
              <a:t>Number of connected </a:t>
            </a:r>
            <a:r>
              <a:rPr lang="en-US" b="0" dirty="0" smtClean="0">
                <a:latin typeface="Huawei Sans" panose="020C0503030203020204" pitchFamily="34" charset="0"/>
              </a:rPr>
              <a:t>STA</a:t>
            </a:r>
            <a:r>
              <a:rPr b="0" dirty="0" smtClean="0">
                <a:latin typeface="Huawei Sans" panose="020C0503030203020204" pitchFamily="34" charset="0"/>
              </a:rPr>
              <a:t>s</a:t>
            </a:r>
            <a:r>
              <a:rPr b="0" dirty="0">
                <a:latin typeface="Huawei Sans" panose="020C0503030203020204" pitchFamily="34" charset="0"/>
              </a:rPr>
              <a:t>: Consider the number of connected </a:t>
            </a:r>
            <a:r>
              <a:rPr lang="en-US" b="0" dirty="0" smtClean="0">
                <a:latin typeface="Huawei Sans" panose="020C0503030203020204" pitchFamily="34" charset="0"/>
              </a:rPr>
              <a:t>STA</a:t>
            </a:r>
            <a:r>
              <a:rPr b="0" dirty="0" smtClean="0">
                <a:latin typeface="Huawei Sans" panose="020C0503030203020204" pitchFamily="34" charset="0"/>
              </a:rPr>
              <a:t>s</a:t>
            </a:r>
            <a:r>
              <a:rPr b="0" dirty="0">
                <a:latin typeface="Huawei Sans" panose="020C0503030203020204" pitchFamily="34" charset="0"/>
              </a:rPr>
              <a:t>.</a:t>
            </a:r>
            <a:endParaRPr lang="en-US" altLang="zh-CN" dirty="0" smtClean="0">
              <a:latin typeface="Huawei Sans" panose="020C0503030203020204" pitchFamily="34" charset="0"/>
            </a:endParaRP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b="0" dirty="0">
                <a:latin typeface="Huawei Sans" panose="020C0503030203020204" pitchFamily="34" charset="0"/>
              </a:rPr>
              <a:t>STA type: Consider wireless features of different types of STAs and the requirements for the </a:t>
            </a:r>
            <a:r>
              <a:rPr lang="en-US" altLang="zh-CN" sz="1100" dirty="0" smtClean="0">
                <a:latin typeface="Huawei Sans" panose="020C0503030203020204" pitchFamily="34" charset="0"/>
              </a:rPr>
              <a:t>WLAN </a:t>
            </a:r>
            <a:r>
              <a:rPr b="0" dirty="0" smtClean="0">
                <a:latin typeface="Huawei Sans" panose="020C0503030203020204" pitchFamily="34" charset="0"/>
              </a:rPr>
              <a:t>quality</a:t>
            </a:r>
            <a:r>
              <a:rPr b="0" dirty="0">
                <a:latin typeface="Huawei Sans" panose="020C0503030203020204" pitchFamily="34" charset="0"/>
              </a:rPr>
              <a:t>.</a:t>
            </a:r>
            <a:endParaRPr lang="en-US" altLang="zh-CN" dirty="0" smtClean="0">
              <a:latin typeface="Huawei Sans" panose="020C0503030203020204" pitchFamily="34" charset="0"/>
            </a:endParaRP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b="0" dirty="0">
                <a:latin typeface="Huawei Sans" panose="020C0503030203020204" pitchFamily="34" charset="0"/>
              </a:rPr>
              <a:t>Bandwidth: Determine the bandwidth based on service requirements of STAs connected to an AP. Generally, common Internet access and email sending and receiving require a bandwidth of 512 </a:t>
            </a:r>
            <a:r>
              <a:rPr b="0" dirty="0" err="1">
                <a:latin typeface="Huawei Sans" panose="020C0503030203020204" pitchFamily="34" charset="0"/>
              </a:rPr>
              <a:t>kbit</a:t>
            </a:r>
            <a:r>
              <a:rPr b="0" dirty="0">
                <a:latin typeface="Huawei Sans" panose="020C0503030203020204" pitchFamily="34" charset="0"/>
              </a:rPr>
              <a:t>/s, and standard definition (SD) video requires a bandwidth of 2 Mbit/s.</a:t>
            </a:r>
            <a:endParaRPr lang="en-US" altLang="zh-CN" dirty="0" smtClean="0">
              <a:latin typeface="Huawei Sans" panose="020C0503030203020204" pitchFamily="34" charset="0"/>
            </a:endParaRPr>
          </a:p>
          <a:p>
            <a:pPr eaLnBrk="1" hangingPunct="1"/>
            <a:endParaRPr lang="en-US" altLang="zh-CN" dirty="0" smtClean="0">
              <a:latin typeface="Huawei Sans" panose="020C0503030203020204" pitchFamily="34" charset="0"/>
            </a:endParaRPr>
          </a:p>
          <a:p>
            <a:pPr eaLnBrk="1" hangingPunct="1"/>
            <a:endParaRPr lang="zh-CN" altLang="en-US" dirty="0">
              <a:latin typeface="Huawei Sans" panose="020C0503030203020204" pitchFamily="34" charset="0"/>
            </a:endParaRPr>
          </a:p>
        </p:txBody>
      </p:sp>
    </p:spTree>
    <p:extLst>
      <p:ext uri="{BB962C8B-B14F-4D97-AF65-F5344CB8AC3E}">
        <p14:creationId xmlns:p14="http://schemas.microsoft.com/office/powerpoint/2010/main" val="1581143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39775" y="717550"/>
            <a:ext cx="5556250" cy="3125788"/>
          </a:xfrm>
        </p:spPr>
      </p:sp>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b="0">
                <a:latin typeface="Huawei Sans" panose="020C0503030203020204" pitchFamily="34" charset="0"/>
              </a:rPr>
              <a:t>Coverage mode: Analyze the coverage mode based on customer requirements.</a:t>
            </a:r>
            <a:endParaRPr lang="en-US" altLang="zh-CN" dirty="0" smtClean="0">
              <a:latin typeface="Huawei Sans" panose="020C0503030203020204" pitchFamily="34" charset="0"/>
            </a:endParaRP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b="0">
                <a:latin typeface="Huawei Sans" panose="020C0503030203020204" pitchFamily="34" charset="0"/>
              </a:rPr>
              <a:t>Power distribution mode: The power supply mode of APs must be considered.</a:t>
            </a:r>
            <a:endParaRPr lang="en-US" altLang="zh-CN" dirty="0" smtClean="0">
              <a:latin typeface="Huawei Sans" panose="020C0503030203020204" pitchFamily="34" charset="0"/>
            </a:endParaRPr>
          </a:p>
          <a:p>
            <a:pPr algn="l" fontAlgn="ctr"/>
            <a:r>
              <a:rPr sz="1100" b="0">
                <a:latin typeface="Huawei Sans" panose="020C0503030203020204" pitchFamily="34" charset="0"/>
              </a:rPr>
              <a:t>Switch location: If PoE power supply is used, the length of the network cable cannot exceed 80 m. If PoE++ is supported, the length of the network cable can reach 200 m.</a:t>
            </a:r>
            <a:endParaRPr lang="en-US" altLang="zh-CN" sz="1100" dirty="0" smtClean="0">
              <a:latin typeface="Huawei Sans" panose="020C0503030203020204" pitchFamily="34" charset="0"/>
            </a:endParaRPr>
          </a:p>
        </p:txBody>
      </p:sp>
    </p:spTree>
    <p:extLst>
      <p:ext uri="{BB962C8B-B14F-4D97-AF65-F5344CB8AC3E}">
        <p14:creationId xmlns:p14="http://schemas.microsoft.com/office/powerpoint/2010/main" val="39318522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39775" y="717550"/>
            <a:ext cx="5556250" cy="3125788"/>
          </a:xfrm>
        </p:spPr>
      </p:sp>
      <p:sp>
        <p:nvSpPr>
          <p:cNvPr id="3" name="备注占位符 2"/>
          <p:cNvSpPr>
            <a:spLocks noGrp="1"/>
          </p:cNvSpPr>
          <p:nvPr>
            <p:ph type="body" idx="1"/>
          </p:nvPr>
        </p:nvSpPr>
        <p:spPr/>
        <p:txBody>
          <a:bodyPr/>
          <a:lstStyle/>
          <a:p>
            <a:pPr fontAlgn="ctr"/>
            <a:r>
              <a:rPr sz="1100" dirty="0">
                <a:latin typeface="Huawei Sans" panose="020C0503030203020204" pitchFamily="34" charset="0"/>
              </a:rPr>
              <a:t>On a WLAN, obstacles cause strong attenuation on wireless signals, which affects user experience. Therefore, during site survey, master the methods of testing the attenuation of unknown obstacles.</a:t>
            </a:r>
            <a:endParaRPr lang="en-US" altLang="zh-CN" sz="1100" dirty="0">
              <a:latin typeface="Huawei Sans" panose="020C0503030203020204" pitchFamily="34" charset="0"/>
            </a:endParaRPr>
          </a:p>
        </p:txBody>
      </p:sp>
    </p:spTree>
    <p:extLst>
      <p:ext uri="{BB962C8B-B14F-4D97-AF65-F5344CB8AC3E}">
        <p14:creationId xmlns:p14="http://schemas.microsoft.com/office/powerpoint/2010/main" val="32883743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48113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 AP transmits radio signals through an antenna and generates a </a:t>
            </a:r>
            <a:r>
              <a:rPr lang="en-US" altLang="zh-CN" smtClean="0"/>
              <a:t>WLAN </a:t>
            </a:r>
            <a:r>
              <a:rPr lang="en-US" smtClean="0"/>
              <a:t>coverage area around the antenna. The signal strength becomes weaker as radio signals are transmitted further. Generally, the area where the signal strength around an antenna is greater than the edge field strength is called </a:t>
            </a:r>
            <a:r>
              <a:rPr lang="en-US" altLang="zh-CN" smtClean="0"/>
              <a:t>WLAN </a:t>
            </a:r>
            <a:r>
              <a:rPr lang="en-US" smtClean="0"/>
              <a:t>coverage area.</a:t>
            </a:r>
            <a:endParaRPr lang="en-US" altLang="zh-CN" smtClean="0"/>
          </a:p>
          <a:p>
            <a:r>
              <a:rPr lang="en-US" smtClean="0"/>
              <a:t>The received signal strength indicator (RSSI) indicates the received signal strength at a location in the coverage area of a </a:t>
            </a:r>
            <a:r>
              <a:rPr lang="en-US" altLang="zh-CN" smtClean="0"/>
              <a:t>WLAN</a:t>
            </a:r>
            <a:r>
              <a:rPr lang="en-US" smtClean="0"/>
              <a:t>. The RSSI is the EIRP minus the transmission attenuation and attenuation caused by obstacles.</a:t>
            </a:r>
            <a:endParaRPr lang="en-US" altLang="zh-CN" smtClean="0"/>
          </a:p>
          <a:p>
            <a:r>
              <a:rPr lang="en-US" smtClean="0"/>
              <a:t>If signal attenuation caused by obstacles is not considered, the signal transmission distance is 15 m, and the signal strength is 5 GHz, the RSSI is as follows: </a:t>
            </a:r>
          </a:p>
          <a:p>
            <a:pPr lvl="1"/>
            <a:r>
              <a:rPr lang="en-US" smtClean="0"/>
              <a:t>RSSI = AP transmit power (20 dBm) + Antenna gain (4 dBi) – Transmission attenuation (88.3 dB) – Signal attenuation caused by obstacles (0 dB) = –64.3 dBm</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909431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00000"/>
              </a:lnSpc>
              <a:spcBef>
                <a:spcPts val="0"/>
              </a:spcBef>
              <a:spcAft>
                <a:spcPts val="600"/>
              </a:spcAft>
              <a:buClrTx/>
              <a:buSzTx/>
              <a:buFont typeface="Huawei Sans" panose="020C0503030203020204" pitchFamily="34" charset="0"/>
              <a:buChar char="•"/>
              <a:tabLst/>
              <a:defRPr/>
            </a:pPr>
            <a:r>
              <a:rPr sz="1100" b="0" dirty="0">
                <a:solidFill>
                  <a:schemeClr val="tx1"/>
                </a:solidFill>
                <a:latin typeface="Huawei Sans" panose="020C0503030203020204" pitchFamily="34" charset="0"/>
              </a:rPr>
              <a:t>The antenna gain is the ratio of the power density in a given direction to the power density of a reference antenna (using an ideal radiation source) in the same direction. It is expressed in </a:t>
            </a:r>
            <a:r>
              <a:rPr sz="1100" b="0" dirty="0" err="1">
                <a:solidFill>
                  <a:schemeClr val="tx1"/>
                </a:solidFill>
                <a:latin typeface="Huawei Sans" panose="020C0503030203020204" pitchFamily="34" charset="0"/>
              </a:rPr>
              <a:t>dBd</a:t>
            </a:r>
            <a:r>
              <a:rPr sz="1100" b="0" dirty="0">
                <a:solidFill>
                  <a:schemeClr val="tx1"/>
                </a:solidFill>
                <a:latin typeface="Huawei Sans" panose="020C0503030203020204" pitchFamily="34" charset="0"/>
              </a:rPr>
              <a:t> and </a:t>
            </a:r>
            <a:r>
              <a:rPr sz="1100" b="0" dirty="0" err="1">
                <a:solidFill>
                  <a:schemeClr val="tx1"/>
                </a:solidFill>
                <a:latin typeface="Huawei Sans" panose="020C0503030203020204" pitchFamily="34" charset="0"/>
              </a:rPr>
              <a:t>dBi</a:t>
            </a:r>
            <a:r>
              <a:rPr sz="1100" b="0" dirty="0">
                <a:solidFill>
                  <a:schemeClr val="tx1"/>
                </a:solidFill>
                <a:latin typeface="Huawei Sans" panose="020C0503030203020204" pitchFamily="34" charset="0"/>
              </a:rPr>
              <a:t>.</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marR="0" lvl="0" indent="-180000" algn="l" defTabSz="1219304" rtl="0" eaLnBrk="1" fontAlgn="ctr" latinLnBrk="0" hangingPunct="1">
              <a:lnSpc>
                <a:spcPct val="100000"/>
              </a:lnSpc>
              <a:spcBef>
                <a:spcPts val="0"/>
              </a:spcBef>
              <a:spcAft>
                <a:spcPts val="600"/>
              </a:spcAft>
              <a:buClrTx/>
              <a:buSzTx/>
              <a:buFont typeface="Huawei Sans" panose="020C0503030203020204" pitchFamily="34" charset="0"/>
              <a:buChar char="•"/>
              <a:tabLst/>
              <a:defRPr/>
            </a:pPr>
            <a:r>
              <a:rPr sz="1100" dirty="0">
                <a:latin typeface="Huawei Sans" panose="020C0503030203020204" pitchFamily="34" charset="0"/>
              </a:rPr>
              <a:t>Omnidirectional antenna: Omnidirectional antennas provide omnidirectional coverage. Therefore, the gains of omnidirectional antennas are small and the coverage distance is short. All antennas are single-polarized antennas with one port. Therefore, two or three omnidirectional antennas are required to implement the diversity and MIMO features.</a:t>
            </a:r>
            <a:endParaRPr lang="en-US" altLang="zh-CN" sz="11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80000" marR="0" lvl="0" indent="-180000" algn="l" defTabSz="1219304" rtl="0" eaLnBrk="1" fontAlgn="ctr" latinLnBrk="0" hangingPunct="1">
              <a:lnSpc>
                <a:spcPct val="100000"/>
              </a:lnSpc>
              <a:spcBef>
                <a:spcPts val="0"/>
              </a:spcBef>
              <a:spcAft>
                <a:spcPts val="600"/>
              </a:spcAft>
              <a:buClrTx/>
              <a:buSzTx/>
              <a:buFont typeface="Huawei Sans" panose="020C0503030203020204" pitchFamily="34" charset="0"/>
              <a:buChar char="•"/>
              <a:tabLst/>
              <a:defRPr/>
            </a:pPr>
            <a:r>
              <a:rPr sz="1100" dirty="0">
                <a:latin typeface="Huawei Sans" panose="020C0503030203020204" pitchFamily="34" charset="0"/>
              </a:rPr>
              <a:t>Directional antenna: With the same radio energy, a directional antenna provides a longer coverage distance than an omnidirectional antenna in a particular direction. Directional antennas are classified into single-polarized and dual-polarized antennas. To implement the polarization and MIMO features, select two single-polarized antennas or only one dual-polarized antenna.</a:t>
            </a:r>
            <a:endParaRPr lang="en-US" altLang="zh-CN" sz="11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80000" marR="0" lvl="0" indent="-180000" algn="l" defTabSz="1219304" rtl="0" eaLnBrk="1" fontAlgn="ctr" latinLnBrk="0" hangingPunct="1">
              <a:lnSpc>
                <a:spcPct val="100000"/>
              </a:lnSpc>
              <a:spcBef>
                <a:spcPts val="0"/>
              </a:spcBef>
              <a:spcAft>
                <a:spcPts val="600"/>
              </a:spcAft>
              <a:buClrTx/>
              <a:buSzTx/>
              <a:buFont typeface="Huawei Sans" panose="020C0503030203020204" pitchFamily="34" charset="0"/>
              <a:buChar char="•"/>
              <a:tabLst/>
              <a:defRPr/>
            </a:pPr>
            <a:r>
              <a:rPr sz="1100" dirty="0">
                <a:solidFill>
                  <a:srgbClr val="000000"/>
                </a:solidFill>
                <a:latin typeface="Huawei Sans" panose="020C0503030203020204" pitchFamily="34" charset="0"/>
              </a:rPr>
              <a:t>Smart antenna: An antenna receives signals transmitted by STAs in </a:t>
            </a:r>
            <a:r>
              <a:rPr sz="1100" dirty="0" smtClean="0">
                <a:solidFill>
                  <a:srgbClr val="000000"/>
                </a:solidFill>
                <a:latin typeface="Huawei Sans" panose="020C0503030203020204" pitchFamily="34" charset="0"/>
              </a:rPr>
              <a:t>omnidirectional </a:t>
            </a:r>
            <a:r>
              <a:rPr sz="1100" dirty="0">
                <a:solidFill>
                  <a:srgbClr val="000000"/>
                </a:solidFill>
                <a:latin typeface="Huawei Sans" panose="020C0503030203020204" pitchFamily="34" charset="0"/>
              </a:rPr>
              <a:t>mode. The smart antenna algorithm is a directional radiation mode. It determines the location of a </a:t>
            </a:r>
            <a:r>
              <a:rPr sz="1100" dirty="0" smtClean="0">
                <a:solidFill>
                  <a:srgbClr val="000000"/>
                </a:solidFill>
                <a:latin typeface="Huawei Sans" panose="020C0503030203020204" pitchFamily="34" charset="0"/>
              </a:rPr>
              <a:t>STA </a:t>
            </a:r>
            <a:r>
              <a:rPr sz="1100" dirty="0">
                <a:solidFill>
                  <a:srgbClr val="000000"/>
                </a:solidFill>
                <a:latin typeface="Huawei Sans" panose="020C0503030203020204" pitchFamily="34" charset="0"/>
              </a:rPr>
              <a:t>based on the received signals and controls the CPU to point to the location of the </a:t>
            </a:r>
            <a:r>
              <a:rPr sz="1100" dirty="0" smtClean="0">
                <a:solidFill>
                  <a:srgbClr val="000000"/>
                </a:solidFill>
                <a:latin typeface="Huawei Sans" panose="020C0503030203020204" pitchFamily="34" charset="0"/>
              </a:rPr>
              <a:t>STA in </a:t>
            </a:r>
            <a:r>
              <a:rPr sz="1100" dirty="0">
                <a:solidFill>
                  <a:srgbClr val="000000"/>
                </a:solidFill>
                <a:latin typeface="Huawei Sans" panose="020C0503030203020204" pitchFamily="34" charset="0"/>
              </a:rPr>
              <a:t>the direction with the maximum radiation.</a:t>
            </a:r>
            <a:endParaRPr lang="en-US" altLang="zh-CN" sz="11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80000" marR="0" lvl="0" indent="-180000" algn="l" defTabSz="1219304" rtl="0" eaLnBrk="1" fontAlgn="ctr" latinLnBrk="0" hangingPunct="1">
              <a:lnSpc>
                <a:spcPct val="100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Single-polarized antenna: only transmits or receives radio waves. Radio waves received or transmitted by a single-polarized antenna are either horizontally or vertically polarized. Single-polarized antennas require a large installation space and heavy maintenance workload. </a:t>
            </a:r>
          </a:p>
          <a:p>
            <a:pPr marL="180000" marR="0" lvl="0" indent="-180000" algn="l" defTabSz="1219304" rtl="0" eaLnBrk="1" fontAlgn="ctr" latinLnBrk="0" hangingPunct="1">
              <a:lnSpc>
                <a:spcPct val="100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Dual-polarized antenna: transmits and receives radio waves simultaneously on both the horizontal and vertical planes. </a:t>
            </a:r>
          </a:p>
          <a:p>
            <a:pPr marL="180000" marR="0" lvl="0" indent="-180000" algn="l" defTabSz="1219304" rtl="0" eaLnBrk="1" fontAlgn="ctr" latinLnBrk="0" hangingPunct="1">
              <a:lnSpc>
                <a:spcPct val="100000"/>
              </a:lnSpc>
              <a:spcBef>
                <a:spcPts val="0"/>
              </a:spcBef>
              <a:spcAft>
                <a:spcPts val="600"/>
              </a:spcAft>
              <a:buClrTx/>
              <a:buSzTx/>
              <a:buFont typeface="Huawei Sans" panose="020C0503030203020204" pitchFamily="34" charset="0"/>
              <a:buChar char="•"/>
              <a:tabLst/>
              <a:defRPr/>
            </a:pP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00000"/>
              </a:lnSpc>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24824674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a:latin typeface="Huawei Sans" panose="020C0503030203020204" pitchFamily="34" charset="0"/>
              </a:rPr>
              <a:t>There are two antenna types by directionality: omnidirectional and directional antennas. An omnidirectional antenna receives or transmits signals in all horizontal directions. Therefore, angles of antennas usually refer to azimuth and </a:t>
            </a:r>
            <a:r>
              <a:rPr dirty="0" err="1">
                <a:latin typeface="Huawei Sans" panose="020C0503030203020204" pitchFamily="34" charset="0"/>
              </a:rPr>
              <a:t>downtilt</a:t>
            </a:r>
            <a:r>
              <a:rPr dirty="0">
                <a:latin typeface="Huawei Sans" panose="020C0503030203020204" pitchFamily="34" charset="0"/>
              </a:rPr>
              <a:t> angles of directional antennas.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3956518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39775" y="717550"/>
            <a:ext cx="5556250"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3360197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5775642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097323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幻灯片图像占位符 16"/>
          <p:cNvSpPr>
            <a:spLocks noGrp="1" noRot="1" noChangeAspect="1"/>
          </p:cNvSpPr>
          <p:nvPr>
            <p:ph type="sldImg"/>
          </p:nvPr>
        </p:nvSpPr>
        <p:spPr>
          <a:xfrm>
            <a:off x="742950" y="717550"/>
            <a:ext cx="5557838" cy="3125788"/>
          </a:xfrm>
        </p:spPr>
      </p:sp>
      <p:sp>
        <p:nvSpPr>
          <p:cNvPr id="18" name="备注占位符 17"/>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174650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7594182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SISO</a:t>
            </a:r>
            <a:endParaRPr lang="en-US" altLang="zh-CN" dirty="0" smtClean="0"/>
          </a:p>
          <a:p>
            <a:pPr lvl="1"/>
            <a:r>
              <a:rPr lang="en-US" dirty="0" smtClean="0"/>
              <a:t>Apparently, SISO transmission is unreliable and rate limited because there is only one path between the TX antenna and RX antenna. To address this issue, we add more antennas on the receiver (STA) so that two or more signals can be received concurrently.</a:t>
            </a:r>
            <a:endParaRPr lang="en-US" altLang="zh-CN" dirty="0" smtClean="0"/>
          </a:p>
          <a:p>
            <a:r>
              <a:rPr lang="en-US" dirty="0" smtClean="0"/>
              <a:t>SIMO</a:t>
            </a:r>
            <a:endParaRPr lang="en-US" altLang="zh-CN" dirty="0" smtClean="0"/>
          </a:p>
          <a:p>
            <a:pPr lvl="1"/>
            <a:r>
              <a:rPr lang="en-US" dirty="0" smtClean="0"/>
              <a:t>There are multiple paths between the TX antenna and RX antennas. Data is sent from the same TX antenna, and therefore only one signal is transmitted, doubling reliability. This mode is also known as receive diversity.</a:t>
            </a:r>
            <a:endParaRPr lang="en-US" altLang="zh-CN" dirty="0" smtClean="0"/>
          </a:p>
          <a:p>
            <a:r>
              <a:rPr lang="en-US" dirty="0" smtClean="0"/>
              <a:t>MISO</a:t>
            </a:r>
            <a:endParaRPr lang="en-US" altLang="zh-CN" dirty="0" smtClean="0"/>
          </a:p>
          <a:p>
            <a:pPr lvl="1"/>
            <a:r>
              <a:rPr lang="en-US" dirty="0" smtClean="0"/>
              <a:t>There are multiple paths between TX antennas and the RX antenna. Only one RX antenna exists, and therefore the TX antennas can send only the same data along the two paths. The effect is similar to that of SIMO. This mode is also known as transmit diversity.</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247026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altLang="zh-CN" dirty="0">
                <a:solidFill>
                  <a:prstClr val="black"/>
                </a:solidFill>
              </a:rPr>
              <a:t>MIMO</a:t>
            </a:r>
          </a:p>
          <a:p>
            <a:pPr lvl="1"/>
            <a:r>
              <a:rPr lang="en-US" altLang="zh-CN" dirty="0">
                <a:solidFill>
                  <a:prstClr val="black"/>
                </a:solidFill>
              </a:rPr>
              <a:t>MIMO technology allows multiple antennas to send and receive spatial streams (multiple signals) simultaneously and to differentiate the signals sent to or received from different places. By leveraging technologies such as spatial reuse (SR) and space diversity (SD), MIMO improves the system capacity, coverage, and SNR without increasing the occupied bandwidth.</a:t>
            </a:r>
          </a:p>
          <a:p>
            <a:pPr lvl="0"/>
            <a:r>
              <a:rPr lang="en-US" altLang="zh-CN" dirty="0">
                <a:solidFill>
                  <a:prstClr val="black"/>
                </a:solidFill>
              </a:rPr>
              <a:t>Relationship between spatial streams and MIMO: A MIMO system is generally written as </a:t>
            </a:r>
            <a:r>
              <a:rPr lang="en-US" altLang="zh-CN" dirty="0" err="1">
                <a:solidFill>
                  <a:prstClr val="black"/>
                </a:solidFill>
              </a:rPr>
              <a:t>MxN</a:t>
            </a:r>
            <a:r>
              <a:rPr lang="en-US" altLang="zh-CN" dirty="0">
                <a:solidFill>
                  <a:prstClr val="black"/>
                </a:solidFill>
              </a:rPr>
              <a:t> MIMO, with M and N indicating the number of transmit and receive antennas, respectively. MTNR can also be used, with T and R indicating transmission and receiving, respectively. The number of spatial streams in MIMO is generally less than or equal to the smaller number of transmit or receive antennas. If the number of receive antennas is different from that of transmit antennas, the number of spatial streams is smaller than or equal to the minimum number of receive or transmit antennas. For example, 4x4 MIMO (4T4R) allows for transmitting four or fewer spatial streams, and 3x2 MIMO (3T2R) allows for transmitting two or one spatial stream.</a:t>
            </a:r>
          </a:p>
          <a:p>
            <a:pPr lvl="0"/>
            <a:endParaRPr lang="en-US" altLang="zh-CN" dirty="0">
              <a:solidFill>
                <a:prstClr val="black"/>
              </a:solidFill>
            </a:endParaRPr>
          </a:p>
          <a:p>
            <a:endParaRPr lang="zh-CN" altLang="en-US" dirty="0"/>
          </a:p>
        </p:txBody>
      </p:sp>
    </p:spTree>
    <p:extLst>
      <p:ext uri="{BB962C8B-B14F-4D97-AF65-F5344CB8AC3E}">
        <p14:creationId xmlns:p14="http://schemas.microsoft.com/office/powerpoint/2010/main" val="26207028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a:latin typeface="Huawei Sans" panose="020C0503030203020204" pitchFamily="34" charset="0"/>
              </a:rPr>
              <a:t>The core of MU-MIMO technology is the space division multiple access </a:t>
            </a:r>
            <a:r>
              <a:rPr dirty="0" smtClean="0">
                <a:latin typeface="Huawei Sans" panose="020C0503030203020204" pitchFamily="34" charset="0"/>
              </a:rPr>
              <a:t>(SDMA</a:t>
            </a:r>
            <a:r>
              <a:rPr dirty="0">
                <a:latin typeface="Huawei Sans" panose="020C0503030203020204" pitchFamily="34" charset="0"/>
              </a:rPr>
              <a:t>) technology. SDMA uses the same timeslot and subcarrier but different antennas to transmit data of multiple STAs. SDMA differentiates users in terms of space to accommodate more STAs and increase </a:t>
            </a:r>
            <a:r>
              <a:rPr>
                <a:latin typeface="Huawei Sans" panose="020C0503030203020204" pitchFamily="34" charset="0"/>
              </a:rPr>
              <a:t>the </a:t>
            </a:r>
            <a:r>
              <a:rPr smtClean="0">
                <a:latin typeface="Huawei Sans" panose="020C0503030203020204" pitchFamily="34" charset="0"/>
              </a:rPr>
              <a:t>capacity.</a:t>
            </a:r>
            <a:endParaRPr lang="en-US" altLang="zh-CN" dirty="0" smtClean="0">
              <a:latin typeface="Huawei Sans" panose="020C0503030203020204" pitchFamily="34" charset="0"/>
            </a:endParaRPr>
          </a:p>
          <a:p>
            <a:r>
              <a:rPr dirty="0">
                <a:latin typeface="Huawei Sans" panose="020C0503030203020204" pitchFamily="34" charset="0"/>
              </a:rPr>
              <a:t>802.11ac allows a maximum of four users to communicate simultaneously, and 802.11ax </a:t>
            </a:r>
            <a:r>
              <a:rPr lang="en-US" dirty="0" smtClean="0">
                <a:latin typeface="Huawei Sans" panose="020C0503030203020204" pitchFamily="34" charset="0"/>
              </a:rPr>
              <a:t>increases this number to eight.</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0593655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smtClean="0">
                <a:latin typeface="Huawei Sans" panose="020C0503030203020204" pitchFamily="34" charset="0"/>
              </a:rPr>
              <a:t>For </a:t>
            </a:r>
            <a:r>
              <a:rPr dirty="0">
                <a:latin typeface="Huawei Sans" panose="020C0503030203020204" pitchFamily="34" charset="0"/>
              </a:rPr>
              <a:t>details about the throughput in more scenarios, see the attachment.</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1520990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088942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8460129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a:latin typeface="Huawei Sans" panose="020C0503030203020204" pitchFamily="34" charset="0"/>
              </a:rPr>
              <a:t>2.4 GHz frequency band: According to the channel distribution, channel combinations such as channels 1, 6, and 11 with a minimum interval of four channels can avoid co-channel interference. Similarly, a combination of channels 2, 7, and 12 or channels 3, 8, and 13 can also avoid co-channel interference. In some countries or regions, only channels 1 to 11 are allowed.</a:t>
            </a:r>
            <a:endParaRPr lang="en-US" altLang="zh-CN" dirty="0" smtClean="0">
              <a:latin typeface="Huawei Sans" panose="020C0503030203020204" pitchFamily="34" charset="0"/>
            </a:endParaRPr>
          </a:p>
          <a:p>
            <a:r>
              <a:rPr lang="en-US" altLang="zh-CN" dirty="0" smtClean="0">
                <a:latin typeface="Huawei Sans" panose="020C0503030203020204" pitchFamily="34" charset="0"/>
              </a:rPr>
              <a:t>5 GHz frequency band: </a:t>
            </a:r>
            <a:r>
              <a:rPr dirty="0" smtClean="0">
                <a:latin typeface="Huawei Sans" panose="020C0503030203020204" pitchFamily="34" charset="0"/>
              </a:rPr>
              <a:t>In </a:t>
            </a:r>
            <a:r>
              <a:rPr dirty="0">
                <a:latin typeface="Huawei Sans" panose="020C0503030203020204" pitchFamily="34" charset="0"/>
              </a:rPr>
              <a:t>some regions, radar systems work on the 5 GHz frequency band, which may interfere with radio signals of APs working on the 5 GHz frequency band. Radar signals may interfere with channels 52, 56, 60, 64, 100, 104, 108, 112, 116, 120, 124, 128, 132, 136, 140, and 144 (120, 124, and 128 are weather radar channels). </a:t>
            </a:r>
            <a:r>
              <a:rPr lang="en-US" dirty="0" smtClean="0">
                <a:latin typeface="Huawei Sans" panose="020C0503030203020204" pitchFamily="34" charset="0"/>
              </a:rPr>
              <a:t>In manual channel configuration mode, do not specify a radar channel for a radio during channel planning; in dynamic channel adjustment mode, the system automatically switches the channel upon detecting interference.</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9148090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a:latin typeface="Huawei Sans" panose="020C0503030203020204" pitchFamily="34" charset="0"/>
              </a:rPr>
              <a:t>Confirm with customers about available channels allowed by the local laws and regulations</a:t>
            </a:r>
            <a:r>
              <a:rPr sz="1100" dirty="0">
                <a:latin typeface="Huawei Sans" panose="020C0503030203020204" pitchFamily="34" charset="0"/>
              </a:rPr>
              <a:t>.</a:t>
            </a:r>
            <a:endParaRPr lang="zh-CN" altLang="en-US" dirty="0" smtClean="0">
              <a:latin typeface="Huawei Sans" panose="020C0503030203020204" pitchFamily="34" charset="0"/>
            </a:endParaRPr>
          </a:p>
          <a:p>
            <a:pPr marL="363538" marR="0" lvl="1" indent="-187325"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dirty="0">
                <a:latin typeface="Huawei Sans" panose="020C0503030203020204" pitchFamily="34" charset="0"/>
              </a:rPr>
              <a:t>Available channels on the 5.8 GHz band for outdoor scenarios in China: 149, 153, 157, 161, and 165</a:t>
            </a:r>
            <a:endParaRPr lang="zh-CN" altLang="en-US" dirty="0" smtClean="0">
              <a:latin typeface="Huawei Sans" panose="020C0503030203020204" pitchFamily="34" charset="0"/>
            </a:endParaRPr>
          </a:p>
          <a:p>
            <a:pPr marL="363538" marR="0" lvl="1" indent="-187325"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Some channels may be reserved in different countries or regions. Therefore, you need to confirm the reserved channels before the planning.</a:t>
            </a:r>
            <a:endParaRPr lang="zh-CN" altLang="en-US" dirty="0" smtClean="0">
              <a:latin typeface="Huawei Sans" panose="020C0503030203020204" pitchFamily="34" charset="0"/>
            </a:endParaRPr>
          </a:p>
          <a:p>
            <a:r>
              <a:rPr dirty="0">
                <a:latin typeface="Huawei Sans" panose="020C0503030203020204" pitchFamily="34" charset="0"/>
              </a:rPr>
              <a:t>Avoid co-channel interference.</a:t>
            </a:r>
            <a:endParaRPr lang="zh-CN" altLang="en-US" dirty="0" smtClean="0">
              <a:latin typeface="Huawei Sans" panose="020C0503030203020204" pitchFamily="34" charset="0"/>
            </a:endParaRPr>
          </a:p>
          <a:p>
            <a:pPr marL="363538" marR="0" lvl="1" indent="-187325"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In the case of multiple floors, avoid overlapping with channels of APs at the same or adjacent floors. If channel overlapping cannot be avoided, reduce AP power to minimize the overlapping areas.</a:t>
            </a:r>
          </a:p>
          <a:p>
            <a:pPr marL="363538" lvl="1" indent="-187325"/>
            <a:r>
              <a:rPr dirty="0">
                <a:latin typeface="Huawei Sans" panose="020C0503030203020204" pitchFamily="34" charset="0"/>
              </a:rPr>
              <a:t>For the 2.4 GHz frequency band, a combination of channels 1</a:t>
            </a:r>
            <a:r>
              <a:rPr>
                <a:latin typeface="Huawei Sans" panose="020C0503030203020204" pitchFamily="34" charset="0"/>
              </a:rPr>
              <a:t>, </a:t>
            </a:r>
            <a:r>
              <a:rPr lang="en-US" smtClean="0">
                <a:latin typeface="Huawei Sans" panose="020C0503030203020204" pitchFamily="34" charset="0"/>
              </a:rPr>
              <a:t>5</a:t>
            </a:r>
            <a:r>
              <a:rPr smtClean="0">
                <a:latin typeface="Huawei Sans" panose="020C0503030203020204" pitchFamily="34" charset="0"/>
              </a:rPr>
              <a:t>, </a:t>
            </a:r>
            <a:r>
              <a:rPr lang="en-US" smtClean="0">
                <a:latin typeface="Huawei Sans" panose="020C0503030203020204" pitchFamily="34" charset="0"/>
              </a:rPr>
              <a:t>9</a:t>
            </a:r>
            <a:r>
              <a:rPr smtClean="0">
                <a:latin typeface="Huawei Sans" panose="020C0503030203020204" pitchFamily="34" charset="0"/>
              </a:rPr>
              <a:t>, </a:t>
            </a:r>
            <a:r>
              <a:rPr dirty="0">
                <a:latin typeface="Huawei Sans" panose="020C0503030203020204" pitchFamily="34" charset="0"/>
              </a:rPr>
              <a:t>and 13 can also be used in high-density scenarios.</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8984456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8578837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773868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smtClean="0">
                <a:latin typeface="Huawei Sans" panose="020C0503030203020204" pitchFamily="34" charset="0"/>
              </a:rPr>
              <a:t>In </a:t>
            </a:r>
            <a:r>
              <a:rPr dirty="0">
                <a:latin typeface="Huawei Sans" panose="020C0503030203020204" pitchFamily="34" charset="0"/>
              </a:rPr>
              <a:t>room-intensive scenarios such as hotel rooms, dormitories, and wards, the agile distributed Wi-Fi solution is used because the room area is small and the density is high. That is, an RU is deployed in each room.</a:t>
            </a:r>
            <a:endParaRPr lang="en-US" altLang="zh-CN" dirty="0" smtClean="0">
              <a:latin typeface="Huawei Sans" panose="020C0503030203020204" pitchFamily="34" charset="0"/>
            </a:endParaRPr>
          </a:p>
          <a:p>
            <a:endParaRPr lang="en-US" altLang="zh-CN" dirty="0" smtClean="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8811162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a:latin typeface="Huawei Sans" panose="020C0503030203020204" pitchFamily="34" charset="0"/>
              </a:rPr>
              <a:t>When APs are installed at a height of 10 m to 25 m and use external antennas and external small-angle directional antennas, the minimum distance between APs can reach 6 m to 8 m if </a:t>
            </a:r>
            <a:r>
              <a:rPr lang="en-US" dirty="0" smtClean="0">
                <a:latin typeface="Huawei Sans" panose="020C0503030203020204" pitchFamily="34" charset="0"/>
              </a:rPr>
              <a:t>some APs work in dual-5G mode</a:t>
            </a:r>
            <a:r>
              <a:rPr dirty="0" smtClean="0">
                <a:latin typeface="Huawei Sans" panose="020C0503030203020204" pitchFamily="34" charset="0"/>
              </a:rPr>
              <a:t> </a:t>
            </a:r>
            <a:r>
              <a:rPr dirty="0">
                <a:latin typeface="Huawei Sans" panose="020C0503030203020204" pitchFamily="34" charset="0"/>
              </a:rPr>
              <a:t>for signal coverage.</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0117547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a:latin typeface="Huawei Sans" panose="020C0503030203020204" pitchFamily="34" charset="0"/>
              </a:rPr>
              <a:t>Note: The distance between APs recommended in this slide does not consider the EIRP.</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6022036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err="1" smtClean="0"/>
              <a:t>PoE</a:t>
            </a:r>
            <a:r>
              <a:rPr lang="en-US" dirty="0" smtClean="0"/>
              <a:t> power supply mode facilitates construction and power supply. The power supply is stable and secure.</a:t>
            </a:r>
            <a:endParaRPr lang="en-US" altLang="zh-CN" dirty="0" smtClean="0"/>
          </a:p>
          <a:p>
            <a:pPr lvl="1"/>
            <a:r>
              <a:rPr lang="en-US" dirty="0" smtClean="0"/>
              <a:t>Hybrid cable: Currently, optical data is transmitted over the network port, and the transmission distance can reach 300 m.</a:t>
            </a:r>
            <a:endParaRPr lang="en-US" altLang="zh-CN" dirty="0" smtClean="0"/>
          </a:p>
          <a:p>
            <a:pPr lvl="2"/>
            <a:r>
              <a:rPr lang="en-US" dirty="0" smtClean="0"/>
              <a:t>Advantage: The cost of one-time cabling is low and the service life is long. Hybrid cables apply to long-distance power supply scenarios and reduce the </a:t>
            </a:r>
            <a:r>
              <a:rPr lang="en-US" dirty="0" err="1" smtClean="0"/>
              <a:t>PoE</a:t>
            </a:r>
            <a:r>
              <a:rPr lang="en-US" dirty="0" smtClean="0"/>
              <a:t> power supply distance.</a:t>
            </a:r>
            <a:endParaRPr lang="en-US" altLang="zh-CN" dirty="0" smtClean="0"/>
          </a:p>
          <a:p>
            <a:pPr lvl="2"/>
            <a:r>
              <a:rPr lang="en-US" dirty="0" smtClean="0"/>
              <a:t>Disadvantage: Hybrid optical-electrical switches are required, resulting in high costs. Optical modules are expensive, and one cable occupies two physical ports (one optical port and one electrical port). This means that more switches are used.</a:t>
            </a:r>
            <a:endParaRPr lang="en-US" altLang="zh-CN" dirty="0" smtClean="0"/>
          </a:p>
          <a:p>
            <a:pPr lvl="0"/>
            <a:r>
              <a:rPr lang="en-US" dirty="0" smtClean="0"/>
              <a:t>Local power supply is inconvenient. Exposed power cables affect the appearance and bring security risks.</a:t>
            </a:r>
            <a:endParaRPr lang="en-US" altLang="zh-CN" dirty="0" smtClean="0"/>
          </a:p>
          <a:p>
            <a:pPr lvl="0"/>
            <a:r>
              <a:rPr lang="en-US" dirty="0" smtClean="0"/>
              <a:t>The </a:t>
            </a:r>
            <a:r>
              <a:rPr lang="en-US" dirty="0" err="1" smtClean="0"/>
              <a:t>PoE</a:t>
            </a:r>
            <a:r>
              <a:rPr lang="en-US" dirty="0" smtClean="0"/>
              <a:t> module mode does not require power supply. However, a potential fault point is added, which is inconvenient for maintenance.</a:t>
            </a:r>
            <a:endParaRPr lang="en-US" altLang="zh-CN" dirty="0"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435008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kumimoji="0" lang="en-US" altLang="zh-CN" sz="1100" b="0" i="0" u="none" strike="noStrike" kern="120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cs"/>
              </a:rPr>
              <a:t>Select a power supply mode based on the AP power.</a:t>
            </a:r>
          </a:p>
          <a:p>
            <a:pPr marL="540000" marR="0" lvl="1"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kumimoji="0" lang="en-US" altLang="zh-CN" sz="1100" b="0" i="0" u="none" strike="noStrike" kern="1200" cap="none" spc="0" normalizeH="0" baseline="0" noProof="0" dirty="0" err="1" smtClean="0">
                <a:ln>
                  <a:noFill/>
                </a:ln>
                <a:solidFill>
                  <a:prstClr val="black"/>
                </a:solidFill>
                <a:effectLst/>
                <a:uLnTx/>
                <a:uFillTx/>
                <a:latin typeface="Huawei Sans" panose="020C0503030203020204" pitchFamily="34" charset="0"/>
                <a:ea typeface="方正兰亭黑简体" panose="02000000000000000000" pitchFamily="2" charset="-122"/>
                <a:cs typeface="+mn-cs"/>
              </a:rPr>
              <a:t>PoE</a:t>
            </a:r>
            <a:r>
              <a:rPr kumimoji="0" lang="en-US" altLang="zh-CN" sz="1100" b="0" i="0" u="none" strike="noStrike" kern="120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cs"/>
              </a:rPr>
              <a:t> power supply protocols: 802.3af, 802.3at, and 802.3bt</a:t>
            </a:r>
          </a:p>
          <a:p>
            <a:pPr marL="900000" marR="0" lvl="2" indent="-180000" algn="l" defTabSz="1219304" rtl="0" eaLnBrk="1" fontAlgn="ctr" latinLnBrk="0" hangingPunct="1">
              <a:lnSpc>
                <a:spcPct val="125000"/>
              </a:lnSpc>
              <a:spcBef>
                <a:spcPts val="0"/>
              </a:spcBef>
              <a:spcAft>
                <a:spcPts val="600"/>
              </a:spcAft>
              <a:buClrTx/>
              <a:buSzTx/>
              <a:buFont typeface="微软雅黑" panose="020B0503020204020204" pitchFamily="34" charset="-122"/>
              <a:buChar char="▪"/>
              <a:tabLst/>
              <a:defRPr/>
            </a:pPr>
            <a:r>
              <a:rPr kumimoji="0" lang="en-US" altLang="zh-CN" sz="1100" b="0" i="0" u="none" strike="noStrike" kern="1200" cap="none" spc="0" normalizeH="0" baseline="0" noProof="0" dirty="0" err="1" smtClean="0">
                <a:ln>
                  <a:noFill/>
                </a:ln>
                <a:solidFill>
                  <a:prstClr val="black"/>
                </a:solidFill>
                <a:effectLst/>
                <a:uLnTx/>
                <a:uFillTx/>
                <a:latin typeface="Huawei Sans" panose="020C0503030203020204" pitchFamily="34" charset="0"/>
                <a:ea typeface="方正兰亭黑简体" panose="02000000000000000000" pitchFamily="2" charset="-122"/>
                <a:cs typeface="+mn-cs"/>
              </a:rPr>
              <a:t>PoE</a:t>
            </a:r>
            <a:r>
              <a:rPr kumimoji="0" lang="en-US" altLang="zh-CN" sz="1100" b="0" i="0" u="none" strike="noStrike" kern="120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cs"/>
              </a:rPr>
              <a:t> technology complies with IEEE 802.3af. The maximum power of a PD is 12.95 W.</a:t>
            </a:r>
          </a:p>
          <a:p>
            <a:pPr marL="900000" marR="0" lvl="2" indent="-180000" algn="l" defTabSz="1219304" rtl="0" eaLnBrk="1" fontAlgn="ctr" latinLnBrk="0" hangingPunct="1">
              <a:lnSpc>
                <a:spcPct val="125000"/>
              </a:lnSpc>
              <a:spcBef>
                <a:spcPts val="0"/>
              </a:spcBef>
              <a:spcAft>
                <a:spcPts val="600"/>
              </a:spcAft>
              <a:buClrTx/>
              <a:buSzTx/>
              <a:buFont typeface="微软雅黑" panose="020B0503020204020204" pitchFamily="34" charset="-122"/>
              <a:buChar char="▪"/>
              <a:tabLst/>
              <a:defRPr/>
            </a:pPr>
            <a:r>
              <a:rPr kumimoji="0" lang="en-US" altLang="zh-CN" sz="1100" b="0" i="0" u="none" strike="noStrike" kern="1200" cap="none" spc="0" normalizeH="0" baseline="0" noProof="0" dirty="0" err="1" smtClean="0">
                <a:ln>
                  <a:noFill/>
                </a:ln>
                <a:solidFill>
                  <a:prstClr val="black"/>
                </a:solidFill>
                <a:effectLst/>
                <a:uLnTx/>
                <a:uFillTx/>
                <a:latin typeface="Huawei Sans" panose="020C0503030203020204" pitchFamily="34" charset="0"/>
                <a:ea typeface="方正兰亭黑简体" panose="02000000000000000000" pitchFamily="2" charset="-122"/>
                <a:cs typeface="+mn-cs"/>
              </a:rPr>
              <a:t>PoE</a:t>
            </a:r>
            <a:r>
              <a:rPr kumimoji="0" lang="en-US" altLang="zh-CN" sz="1100" b="0" i="0" u="none" strike="noStrike" kern="120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cs"/>
              </a:rPr>
              <a:t>+ technology complies with IEEE 802.3at. The maximum power of a PD is 25.5 W.</a:t>
            </a:r>
          </a:p>
          <a:p>
            <a:pPr marL="900000" marR="0" lvl="2" indent="-180000" algn="l" defTabSz="1219304" rtl="0" eaLnBrk="1" fontAlgn="ctr" latinLnBrk="0" hangingPunct="1">
              <a:lnSpc>
                <a:spcPct val="125000"/>
              </a:lnSpc>
              <a:spcBef>
                <a:spcPts val="0"/>
              </a:spcBef>
              <a:spcAft>
                <a:spcPts val="600"/>
              </a:spcAft>
              <a:buClrTx/>
              <a:buSzTx/>
              <a:buFont typeface="微软雅黑" panose="020B0503020204020204" pitchFamily="34" charset="-122"/>
              <a:buChar char="▪"/>
              <a:tabLst/>
              <a:defRPr/>
            </a:pPr>
            <a:r>
              <a:rPr kumimoji="0" lang="en-US" altLang="zh-CN" sz="1100" b="0" i="0" u="none" strike="noStrike" kern="1200" cap="none" spc="0" normalizeH="0" baseline="0" noProof="0" dirty="0" err="1" smtClean="0">
                <a:ln>
                  <a:noFill/>
                </a:ln>
                <a:solidFill>
                  <a:prstClr val="black"/>
                </a:solidFill>
                <a:effectLst/>
                <a:uLnTx/>
                <a:uFillTx/>
                <a:latin typeface="Huawei Sans" panose="020C0503030203020204" pitchFamily="34" charset="0"/>
                <a:ea typeface="方正兰亭黑简体" panose="02000000000000000000" pitchFamily="2" charset="-122"/>
                <a:cs typeface="+mn-cs"/>
              </a:rPr>
              <a:t>PoE</a:t>
            </a:r>
            <a:r>
              <a:rPr kumimoji="0" lang="en-US" altLang="zh-CN" sz="1100" b="0" i="0" u="none" strike="noStrike" kern="120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cs"/>
              </a:rPr>
              <a:t>++ technology complies with IEEE 802.3bt. The maximum power of a PD is 81.6 W. Some Wi-Fi 6 APs require 802.3bt power supply.</a:t>
            </a:r>
          </a:p>
          <a:p>
            <a:pPr marL="540000" marR="0" lvl="1"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kumimoji="0" lang="en-US" altLang="zh-CN" sz="1100" b="0" i="0" u="none" strike="noStrike" kern="120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cs"/>
              </a:rPr>
              <a:t>Power supply by the local power module (pay attention to the power requirements of Wi-Fi 5 and Wi-Fi 6)</a:t>
            </a:r>
          </a:p>
          <a:p>
            <a:pPr marL="540000" marR="0" lvl="1"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kumimoji="0" lang="en-US" altLang="zh-CN" sz="1100" b="0" i="0" u="none" strike="noStrike" kern="120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cs"/>
              </a:rPr>
              <a:t>Local AC power supply</a:t>
            </a:r>
          </a:p>
          <a:p>
            <a:endParaRPr lang="zh-CN" altLang="en-US" dirty="0"/>
          </a:p>
        </p:txBody>
      </p:sp>
    </p:spTree>
    <p:extLst>
      <p:ext uri="{BB962C8B-B14F-4D97-AF65-F5344CB8AC3E}">
        <p14:creationId xmlns:p14="http://schemas.microsoft.com/office/powerpoint/2010/main" val="21366985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0806771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6104628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Installation rules of outdoor APs:</a:t>
            </a:r>
            <a:endParaRPr lang="en-US" altLang="zh-CN" dirty="0" smtClean="0">
              <a:latin typeface="Huawei Sans" panose="020C0503030203020204" pitchFamily="34" charset="0"/>
              <a:sym typeface="Huawei Sans" panose="020C0503030203020204" pitchFamily="34" charset="0"/>
            </a:endParaRPr>
          </a:p>
          <a:p>
            <a:pPr marL="363538" marR="0" lvl="1" indent="-187325"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dirty="0">
                <a:solidFill>
                  <a:srgbClr val="000000"/>
                </a:solidFill>
                <a:latin typeface="Huawei Sans" panose="020C0503030203020204" pitchFamily="34" charset="0"/>
              </a:rPr>
              <a:t>The azimuth and </a:t>
            </a:r>
            <a:r>
              <a:rPr sz="1100" dirty="0" err="1">
                <a:solidFill>
                  <a:srgbClr val="000000"/>
                </a:solidFill>
                <a:latin typeface="Huawei Sans" panose="020C0503030203020204" pitchFamily="34" charset="0"/>
              </a:rPr>
              <a:t>downtilt</a:t>
            </a:r>
            <a:r>
              <a:rPr sz="1100" dirty="0">
                <a:solidFill>
                  <a:srgbClr val="000000"/>
                </a:solidFill>
                <a:latin typeface="Huawei Sans" panose="020C0503030203020204" pitchFamily="34" charset="0"/>
              </a:rPr>
              <a:t> of an antenna can be flexibly adjusted based on the auxiliary mounting kits.</a:t>
            </a:r>
            <a:endParaRPr lang="en-US" altLang="zh-CN" sz="1100" dirty="0" smtClean="0">
              <a:solidFill>
                <a:schemeClr val="tx1"/>
              </a:solidFill>
              <a:latin typeface="Huawei Sans" panose="020C0503030203020204" pitchFamily="34" charset="0"/>
              <a:sym typeface="Huawei Sans" panose="020C0503030203020204" pitchFamily="34" charset="0"/>
            </a:endParaRPr>
          </a:p>
          <a:p>
            <a:pPr marL="363538" marR="0" lvl="1" indent="-187325"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dirty="0">
                <a:solidFill>
                  <a:srgbClr val="000000"/>
                </a:solidFill>
                <a:latin typeface="Huawei Sans" panose="020C0503030203020204" pitchFamily="34" charset="0"/>
              </a:rPr>
              <a:t>An AP can be installed on a wall without adjusting the antenna angle.</a:t>
            </a:r>
          </a:p>
          <a:p>
            <a:pPr marL="363538" marR="0" lvl="1" indent="-187325"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dirty="0">
                <a:solidFill>
                  <a:srgbClr val="000000"/>
                </a:solidFill>
                <a:latin typeface="Huawei Sans" panose="020C0503030203020204" pitchFamily="34" charset="0"/>
              </a:rPr>
              <a:t>Outdoor omnidirectional antennas are installed at a height of 4 m to 6 m, and directional antennas are installed at a height of 6 m to 8 m.</a:t>
            </a:r>
          </a:p>
          <a:p>
            <a:pPr lvl="1"/>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6751952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a:latin typeface="Huawei Sans" panose="020C0503030203020204" pitchFamily="34" charset="0"/>
              </a:rPr>
              <a:t>Website of WLAN Planner (only the Chrome browser is supported currently): https://serviceturbo-cloud.huawei.com</a:t>
            </a:r>
          </a:p>
          <a:p>
            <a:r>
              <a:rPr dirty="0">
                <a:latin typeface="Huawei Sans" panose="020C0503030203020204" pitchFamily="34" charset="0"/>
              </a:rPr>
              <a:t>The WLAN Planner is carried on the </a:t>
            </a:r>
            <a:r>
              <a:rPr dirty="0" err="1">
                <a:latin typeface="Huawei Sans" panose="020C0503030203020204" pitchFamily="34" charset="0"/>
              </a:rPr>
              <a:t>ServiceTurbo</a:t>
            </a:r>
            <a:r>
              <a:rPr dirty="0">
                <a:latin typeface="Huawei Sans" panose="020C0503030203020204" pitchFamily="34" charset="0"/>
              </a:rPr>
              <a:t> Cloud platform and can be available only after login.</a:t>
            </a:r>
          </a:p>
          <a:p>
            <a:pPr marL="363538" lvl="1" indent="-187325"/>
            <a:r>
              <a:rPr dirty="0">
                <a:latin typeface="Huawei Sans" panose="020C0503030203020204" pitchFamily="34" charset="0"/>
              </a:rPr>
              <a:t>Login and </a:t>
            </a:r>
            <a:r>
              <a:rPr dirty="0" smtClean="0">
                <a:latin typeface="Huawei Sans" panose="020C0503030203020204" pitchFamily="34" charset="0"/>
              </a:rPr>
              <a:t>permission</a:t>
            </a:r>
            <a:r>
              <a:rPr lang="en-US" dirty="0" smtClean="0">
                <a:latin typeface="Huawei Sans" panose="020C0503030203020204" pitchFamily="34" charset="0"/>
              </a:rPr>
              <a:t> </a:t>
            </a:r>
            <a:r>
              <a:rPr lang="en-US" altLang="zh-CN" dirty="0" smtClean="0">
                <a:latin typeface="Huawei Sans" panose="020C0503030203020204" pitchFamily="34" charset="0"/>
              </a:rPr>
              <a:t>application</a:t>
            </a:r>
            <a:endParaRPr dirty="0">
              <a:latin typeface="Huawei Sans" panose="020C0503030203020204" pitchFamily="34" charset="0"/>
            </a:endParaRPr>
          </a:p>
          <a:p>
            <a:pPr marL="539750" lvl="2" indent="-176213"/>
            <a:r>
              <a:rPr dirty="0">
                <a:latin typeface="Huawei Sans" panose="020C0503030203020204" pitchFamily="34" charset="0"/>
              </a:rPr>
              <a:t>Enter the URL (https://serviceturbo-cloud.huawei.com) of the </a:t>
            </a:r>
            <a:r>
              <a:rPr dirty="0" err="1">
                <a:latin typeface="Huawei Sans" panose="020C0503030203020204" pitchFamily="34" charset="0"/>
              </a:rPr>
              <a:t>ServiceTurbo</a:t>
            </a:r>
            <a:r>
              <a:rPr dirty="0">
                <a:latin typeface="Huawei Sans" panose="020C0503030203020204" pitchFamily="34" charset="0"/>
              </a:rPr>
              <a:t> Cloud platform in the address box of a browser and press </a:t>
            </a:r>
            <a:r>
              <a:rPr b="1" dirty="0">
                <a:latin typeface="Huawei Sans" panose="020C0503030203020204" pitchFamily="34" charset="0"/>
              </a:rPr>
              <a:t>Enter</a:t>
            </a:r>
            <a:r>
              <a:rPr dirty="0">
                <a:latin typeface="Huawei Sans" panose="020C0503030203020204" pitchFamily="34" charset="0"/>
              </a:rPr>
              <a:t>.</a:t>
            </a:r>
            <a:endParaRPr lang="en-US" altLang="zh-CN" dirty="0" smtClean="0">
              <a:latin typeface="Huawei Sans" panose="020C0503030203020204" pitchFamily="34" charset="0"/>
            </a:endParaRPr>
          </a:p>
          <a:p>
            <a:pPr marL="539750" lvl="2" indent="-176213"/>
            <a:r>
              <a:rPr dirty="0">
                <a:latin typeface="Huawei Sans" panose="020C0503030203020204" pitchFamily="34" charset="0"/>
              </a:rPr>
              <a:t>Click </a:t>
            </a:r>
            <a:r>
              <a:rPr b="1" dirty="0">
                <a:latin typeface="Huawei Sans" panose="020C0503030203020204" pitchFamily="34" charset="0"/>
              </a:rPr>
              <a:t>Log In</a:t>
            </a:r>
            <a:r>
              <a:rPr dirty="0">
                <a:latin typeface="Huawei Sans" panose="020C0503030203020204" pitchFamily="34" charset="0"/>
              </a:rPr>
              <a:t> in the upper right corner to log in using a Huawei account or </a:t>
            </a:r>
            <a:r>
              <a:rPr dirty="0" err="1">
                <a:latin typeface="Huawei Sans" panose="020C0503030203020204" pitchFamily="34" charset="0"/>
              </a:rPr>
              <a:t>Uniportal</a:t>
            </a:r>
            <a:r>
              <a:rPr dirty="0">
                <a:latin typeface="Huawei Sans" panose="020C0503030203020204" pitchFamily="34" charset="0"/>
              </a:rPr>
              <a:t> account. If you do not have a </a:t>
            </a:r>
            <a:r>
              <a:rPr dirty="0" err="1">
                <a:latin typeface="Huawei Sans" panose="020C0503030203020204" pitchFamily="34" charset="0"/>
              </a:rPr>
              <a:t>Uniportal</a:t>
            </a:r>
            <a:r>
              <a:rPr dirty="0">
                <a:latin typeface="Huawei Sans" panose="020C0503030203020204" pitchFamily="34" charset="0"/>
              </a:rPr>
              <a:t> account, click </a:t>
            </a:r>
            <a:r>
              <a:rPr b="1" dirty="0">
                <a:latin typeface="Huawei Sans" panose="020C0503030203020204" pitchFamily="34" charset="0"/>
              </a:rPr>
              <a:t>Register</a:t>
            </a:r>
            <a:r>
              <a:rPr dirty="0">
                <a:latin typeface="Huawei Sans" panose="020C0503030203020204" pitchFamily="34" charset="0"/>
              </a:rPr>
              <a:t> to register one.</a:t>
            </a:r>
          </a:p>
          <a:p>
            <a:pPr marL="363538" lvl="1" indent="-187325"/>
            <a:r>
              <a:rPr dirty="0">
                <a:latin typeface="Huawei Sans" panose="020C0503030203020204" pitchFamily="34" charset="0"/>
              </a:rPr>
              <a:t>After successful login, search for </a:t>
            </a:r>
            <a:r>
              <a:rPr b="1" dirty="0" smtClean="0">
                <a:latin typeface="Huawei Sans" panose="020C0503030203020204" pitchFamily="34" charset="0"/>
              </a:rPr>
              <a:t>WLAN Planner</a:t>
            </a:r>
            <a:r>
              <a:rPr dirty="0" smtClean="0">
                <a:latin typeface="Huawei Sans" panose="020C0503030203020204" pitchFamily="34" charset="0"/>
              </a:rPr>
              <a:t> </a:t>
            </a:r>
            <a:r>
              <a:rPr dirty="0">
                <a:latin typeface="Huawei Sans" panose="020C0503030203020204" pitchFamily="34" charset="0"/>
              </a:rPr>
              <a:t>in the </a:t>
            </a:r>
            <a:r>
              <a:rPr b="1" dirty="0">
                <a:latin typeface="Huawei Sans" panose="020C0503030203020204" pitchFamily="34" charset="0"/>
              </a:rPr>
              <a:t>Tool Application Market</a:t>
            </a:r>
            <a:r>
              <a:rPr dirty="0">
                <a:latin typeface="Huawei Sans" panose="020C0503030203020204" pitchFamily="34" charset="0"/>
              </a:rPr>
              <a:t> to open the tool.</a:t>
            </a:r>
          </a:p>
          <a:p>
            <a:pPr marL="539750" lvl="2" indent="-176213"/>
            <a:r>
              <a:rPr dirty="0">
                <a:latin typeface="Huawei Sans" panose="020C0503030203020204" pitchFamily="34" charset="0"/>
              </a:rPr>
              <a:t>By default, Huawei, ASP, and enterprise network CSP accounts have the permission to use the WLAN Planner.</a:t>
            </a:r>
          </a:p>
          <a:p>
            <a:pPr marL="539750" lvl="2" indent="-176213"/>
            <a:r>
              <a:rPr dirty="0">
                <a:latin typeface="Huawei Sans" panose="020C0503030203020204" pitchFamily="34" charset="0"/>
              </a:rPr>
              <a:t>If you do not have the permission, click the lower right corner of </a:t>
            </a:r>
            <a:r>
              <a:rPr b="1" dirty="0">
                <a:latin typeface="Huawei Sans" panose="020C0503030203020204" pitchFamily="34" charset="0"/>
              </a:rPr>
              <a:t>WLAN Planner</a:t>
            </a:r>
            <a:r>
              <a:rPr dirty="0">
                <a:latin typeface="Huawei Sans" panose="020C0503030203020204" pitchFamily="34" charset="0"/>
              </a:rPr>
              <a:t> and fill in the application information as prompted. After the application is submitted, you can choose </a:t>
            </a:r>
            <a:r>
              <a:rPr b="1" dirty="0">
                <a:latin typeface="Huawei Sans" panose="020C0503030203020204" pitchFamily="34" charset="0"/>
              </a:rPr>
              <a:t>My Workspace</a:t>
            </a:r>
            <a:r>
              <a:rPr dirty="0">
                <a:latin typeface="Huawei Sans" panose="020C0503030203020204" pitchFamily="34" charset="0"/>
              </a:rPr>
              <a:t> &gt; </a:t>
            </a:r>
            <a:r>
              <a:rPr b="1" dirty="0">
                <a:latin typeface="Huawei Sans" panose="020C0503030203020204" pitchFamily="34" charset="0"/>
              </a:rPr>
              <a:t>My Applications</a:t>
            </a:r>
            <a:r>
              <a:rPr dirty="0">
                <a:latin typeface="Huawei Sans" panose="020C0503030203020204" pitchFamily="34" charset="0"/>
              </a:rPr>
              <a:t> &gt; </a:t>
            </a:r>
            <a:r>
              <a:rPr b="1" dirty="0">
                <a:latin typeface="Huawei Sans" panose="020C0503030203020204" pitchFamily="34" charset="0"/>
              </a:rPr>
              <a:t>Permission Application</a:t>
            </a:r>
            <a:r>
              <a:rPr dirty="0">
                <a:latin typeface="Huawei Sans" panose="020C0503030203020204" pitchFamily="34" charset="0"/>
              </a:rPr>
              <a:t> to view the approval progress.</a:t>
            </a:r>
            <a:endParaRPr lang="en-US" altLang="zh-CN" dirty="0" smtClean="0">
              <a:latin typeface="Huawei Sans" panose="020C0503030203020204" pitchFamily="34" charset="0"/>
            </a:endParaRPr>
          </a:p>
          <a:p>
            <a:pPr lvl="2"/>
            <a:endParaRPr lang="zh-CN" altLang="en-US" dirty="0" smtClean="0">
              <a:latin typeface="Huawei Sans" panose="020C0503030203020204" pitchFamily="34" charset="0"/>
            </a:endParaRPr>
          </a:p>
          <a:p>
            <a:pPr lvl="1"/>
            <a:endParaRPr lang="zh-CN" altLang="en-US" dirty="0">
              <a:latin typeface="Huawei Sans" panose="020C0503030203020204" pitchFamily="34" charset="0"/>
            </a:endParaRPr>
          </a:p>
        </p:txBody>
      </p:sp>
    </p:spTree>
    <p:extLst>
      <p:ext uri="{BB962C8B-B14F-4D97-AF65-F5344CB8AC3E}">
        <p14:creationId xmlns:p14="http://schemas.microsoft.com/office/powerpoint/2010/main" val="3948018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51697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7015665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zh-CN" altLang="en-US" dirty="0" smtClean="0"/>
              <a:t>Create a project, enter the project name, select a country (optional, you can quickly find the target country through search), </a:t>
            </a:r>
            <a:r>
              <a:rPr lang="en-US" altLang="zh-CN" dirty="0" smtClean="0"/>
              <a:t>and </a:t>
            </a:r>
            <a:r>
              <a:rPr lang="zh-CN" altLang="en-US" dirty="0" smtClean="0"/>
              <a:t>select the environment type</a:t>
            </a:r>
            <a:r>
              <a:rPr lang="en-US" altLang="zh-CN" dirty="0" smtClean="0"/>
              <a:t>.</a:t>
            </a:r>
            <a:r>
              <a:rPr lang="en-US" altLang="zh-CN" baseline="0" dirty="0" smtClean="0"/>
              <a:t> A</a:t>
            </a:r>
            <a:r>
              <a:rPr lang="zh-CN" altLang="en-US" dirty="0" smtClean="0"/>
              <a:t>ddress and overview </a:t>
            </a:r>
            <a:r>
              <a:rPr lang="en-US" altLang="zh-CN" dirty="0" smtClean="0"/>
              <a:t>are optional</a:t>
            </a:r>
            <a:r>
              <a:rPr lang="zh-CN" altLang="en-US" dirty="0" smtClean="0"/>
              <a:t>. After the project is created, you </a:t>
            </a:r>
            <a:r>
              <a:rPr lang="en-US" altLang="zh-CN" dirty="0" smtClean="0"/>
              <a:t>are</a:t>
            </a:r>
            <a:r>
              <a:rPr lang="en-US" altLang="zh-CN" baseline="0" dirty="0" smtClean="0"/>
              <a:t> able to see it </a:t>
            </a:r>
            <a:r>
              <a:rPr lang="zh-CN" altLang="en-US" dirty="0" smtClean="0"/>
              <a:t>on the project management page. Click Open to open the project.</a:t>
            </a:r>
            <a:endParaRPr lang="en-US" altLang="zh-CN" baseline="0" dirty="0" smtClean="0"/>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83308180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432186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a:latin typeface="Huawei Sans" panose="020C0503030203020204" pitchFamily="34" charset="0"/>
              </a:rPr>
              <a:t>A CAD drawing may contain multiple floors. You can select each floor and submit the drawing. The tool automatically creates multiple floors.</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4251722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Draw a linear obstacle: Click on a drawing to set the start point. Click repeatedly to set intermediate nodes. Right-click to complete drawing of a linear obstacle. Press Esc, use other tools, or right-click the mouse to exit drawing.</a:t>
            </a:r>
          </a:p>
          <a:p>
            <a:r>
              <a:rPr lang="en-US" dirty="0" smtClean="0"/>
              <a:t>Interference source: If rogue APs are found during the site survey, the WLAN Planner can plan AP channels to avoid channel interferences.</a:t>
            </a:r>
          </a:p>
          <a:p>
            <a:r>
              <a:rPr lang="en-US" dirty="0" smtClean="0"/>
              <a:t>Obstacles: Construction materials and structures are considered. Common obstacle types in indoor scenarios are pre-configured in the WLAN Planner. You can add obstacles such as walls, windows, and doors to a drawing to simulate signal obstruction in rooms, offices, elevators, and warehouses. You can also customize materials.</a:t>
            </a:r>
          </a:p>
          <a:p>
            <a:r>
              <a:rPr lang="en-US" dirty="0" smtClean="0"/>
              <a:t>Drawing a rectangle obstacle: Press and drag the mouse, and then loosen it to draw a rectangle obstacle (Press Esc, use other tools, or right-click in the drawing to exit drawing).</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615104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r>
              <a:rPr lang="en-US" altLang="zh-CN" dirty="0" smtClean="0"/>
              <a:t>Note:</a:t>
            </a:r>
          </a:p>
          <a:p>
            <a:pPr lvl="1"/>
            <a:r>
              <a:rPr lang="en-US" altLang="zh-CN" dirty="0" smtClean="0"/>
              <a:t>If obstacles preconfigured in the WLAN Planner do not comply with environmental requirements, you can add obstacles in pre-configuration.</a:t>
            </a:r>
          </a:p>
          <a:p>
            <a:pPr lvl="1"/>
            <a:r>
              <a:rPr lang="en-US" altLang="zh-CN" dirty="0" smtClean="0"/>
              <a:t>Buildings, floors, obstacles, and interference sources can be copied. Right-click an obstacle or interference source to view its menu, and double-click it to display the attribute page.</a:t>
            </a:r>
          </a:p>
          <a:p>
            <a:pPr lvl="1"/>
            <a:r>
              <a:rPr lang="en-US" altLang="zh-CN" dirty="0" smtClean="0"/>
              <a:t>Select an obstacle, right-click it, and select Properties , or double-click the obstacle to view configured Properties . Click and drag the obstacle to change its location. Use the white point that appears after you select an obstacle to change the obstacle size.</a:t>
            </a:r>
          </a:p>
          <a:p>
            <a:pPr lvl="1"/>
            <a:r>
              <a:rPr lang="en-US" altLang="zh-CN" dirty="0" smtClean="0"/>
              <a:t>All NEs on the drawing can be deleted by pressing the Delete key. You can select and delete one or more devices at a time. All NE devices can be selected and dragged.</a:t>
            </a:r>
          </a:p>
          <a:p>
            <a:endParaRPr lang="zh-CN" altLang="en-US" dirty="0"/>
          </a:p>
        </p:txBody>
      </p:sp>
    </p:spTree>
    <p:extLst>
      <p:ext uri="{BB962C8B-B14F-4D97-AF65-F5344CB8AC3E}">
        <p14:creationId xmlns:p14="http://schemas.microsoft.com/office/powerpoint/2010/main" val="258631576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Draw an area.</a:t>
            </a:r>
            <a:endParaRPr lang="en-US" altLang="zh-CN" noProof="0" dirty="0" smtClean="0"/>
          </a:p>
          <a:p>
            <a:pPr lvl="1"/>
            <a:r>
              <a:rPr lang="en-US" dirty="0" smtClean="0"/>
              <a:t>Drawing a rectangle area: Press and drag the mouse, and then loosen it to draw a rectangle area. Press Esc, use other tools, or right-click the mouse to exit drawing.</a:t>
            </a:r>
          </a:p>
          <a:p>
            <a:pPr lvl="1"/>
            <a:r>
              <a:rPr lang="en-US" dirty="0" smtClean="0"/>
              <a:t>Draw a polygon area: Click on a drawing to set the start point. Click repeatedly to set intermediate nodes. Right-click to complete drawing of a polygon area. Press Esc, use other tools, or right-click the mouse to exit drawing.</a:t>
            </a:r>
            <a:endParaRPr lang="en-US" altLang="zh-CN" noProof="0" dirty="0" smtClean="0"/>
          </a:p>
          <a:p>
            <a:pPr lvl="0"/>
            <a:r>
              <a:rPr lang="en-US" dirty="0" smtClean="0"/>
              <a:t>You can also set obstacle reference sources on the drawing to simulate the actual environment, making the simulation more nature.</a:t>
            </a:r>
          </a:p>
          <a:p>
            <a:pPr lvl="0"/>
            <a:r>
              <a:rPr lang="en-US" dirty="0" smtClean="0"/>
              <a:t>Right-click an area and choose </a:t>
            </a:r>
            <a:r>
              <a:rPr lang="en-US" altLang="zh-CN" noProof="0" dirty="0" smtClean="0"/>
              <a:t>Properties</a:t>
            </a:r>
            <a:r>
              <a:rPr lang="en-US" dirty="0" smtClean="0"/>
              <a:t>, or double-click an area to display the coverage area property dialog box. You can set the AP type. </a:t>
            </a:r>
          </a:p>
          <a:p>
            <a:pPr lvl="0"/>
            <a:r>
              <a:rPr lang="en-US" dirty="0" smtClean="0"/>
              <a:t>Areas of the same type cannot be covered, but areas of different types can be covered.</a:t>
            </a:r>
          </a:p>
          <a:p>
            <a:pPr lvl="0"/>
            <a:r>
              <a:rPr lang="en-US" dirty="0" smtClean="0"/>
              <a:t>The AP type in the region attributes is the type of the AP to be automatically deployed.</a:t>
            </a:r>
          </a:p>
          <a:p>
            <a:pPr lvl="0"/>
            <a:r>
              <a:rPr lang="en-US" dirty="0" smtClean="0"/>
              <a:t>After selecting an area, you can drag the area or adjust the area size by using white dots.</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760200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pPr lvl="0"/>
            <a:r>
              <a:rPr lang="en-US" altLang="zh-CN" dirty="0" smtClean="0"/>
              <a:t>The WLAN Planner has three built-in coverage types:</a:t>
            </a:r>
            <a:endParaRPr lang="en-US" altLang="zh-CN" noProof="0" dirty="0" smtClean="0"/>
          </a:p>
          <a:p>
            <a:pPr lvl="1"/>
            <a:r>
              <a:rPr lang="en-US" altLang="zh-CN" dirty="0" smtClean="0"/>
              <a:t>VIP coverage (≥ 60 </a:t>
            </a:r>
            <a:r>
              <a:rPr lang="en-US" altLang="zh-CN" dirty="0" err="1" smtClean="0"/>
              <a:t>dBm</a:t>
            </a:r>
            <a:r>
              <a:rPr lang="en-US" altLang="zh-CN" dirty="0" smtClean="0"/>
              <a:t>)</a:t>
            </a:r>
          </a:p>
          <a:p>
            <a:pPr lvl="1"/>
            <a:r>
              <a:rPr lang="en-US" altLang="zh-CN" dirty="0" smtClean="0"/>
              <a:t>Common coverage (≥ 65 </a:t>
            </a:r>
            <a:r>
              <a:rPr lang="en-US" altLang="zh-CN" dirty="0" err="1" smtClean="0"/>
              <a:t>dBm</a:t>
            </a:r>
            <a:r>
              <a:rPr lang="en-US" altLang="zh-CN" dirty="0" smtClean="0"/>
              <a:t>)</a:t>
            </a:r>
          </a:p>
          <a:p>
            <a:pPr lvl="1"/>
            <a:r>
              <a:rPr lang="en-US" altLang="zh-CN" dirty="0" smtClean="0"/>
              <a:t>Simple coverage (≥ 70 </a:t>
            </a:r>
            <a:r>
              <a:rPr lang="en-US" altLang="zh-CN" dirty="0" err="1" smtClean="0"/>
              <a:t>dBm</a:t>
            </a:r>
            <a:r>
              <a:rPr lang="en-US" altLang="zh-CN" dirty="0" smtClean="0"/>
              <a:t>)</a:t>
            </a:r>
          </a:p>
          <a:p>
            <a:pPr lvl="0"/>
            <a:r>
              <a:rPr lang="en-US" altLang="zh-CN" dirty="0" smtClean="0"/>
              <a:t>You can customize the coverage type and related parameters in the preset scenario.</a:t>
            </a:r>
            <a:endParaRPr lang="en-US" altLang="zh-CN" noProof="0" dirty="0" smtClean="0"/>
          </a:p>
          <a:p>
            <a:endParaRPr lang="zh-CN" altLang="en-US" dirty="0"/>
          </a:p>
        </p:txBody>
      </p:sp>
    </p:spTree>
    <p:extLst>
      <p:ext uri="{BB962C8B-B14F-4D97-AF65-F5344CB8AC3E}">
        <p14:creationId xmlns:p14="http://schemas.microsoft.com/office/powerpoint/2010/main" val="121782283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WLAN Planner supports automatic deployment, channel calculation, and manual deployment of APs. Note that automatically deployed APs will override the original APs on the drawing.</a:t>
            </a:r>
          </a:p>
          <a:p>
            <a:r>
              <a:rPr lang="en-US" smtClean="0"/>
              <a:t>If a country is selected, you need to select the channel calculation mode. If no country is selected, only channels 1, 6, and 11 can be selected. Channel calculation can prevent AP channel conflicts.</a:t>
            </a:r>
          </a:p>
          <a:p>
            <a:r>
              <a:rPr lang="en-US" smtClean="0"/>
              <a:t>You can drag an AP and right-click the AP to view the shortcut menu, or double-click an AP to open the attribute panel.</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085714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520566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a:latin typeface="Huawei Sans" panose="020C0503030203020204" pitchFamily="34" charset="0"/>
              </a:rPr>
              <a:t>Based on the actual environments and AP deployment experience, you can manually deploy APs on a drawing to meet users' network signal coverage demands.</a:t>
            </a:r>
          </a:p>
          <a:p>
            <a:r>
              <a:rPr dirty="0">
                <a:latin typeface="Huawei Sans" panose="020C0503030203020204" pitchFamily="34" charset="0"/>
              </a:rPr>
              <a:t>After adjusting the location or </a:t>
            </a:r>
            <a:r>
              <a:rPr lang="en-US" dirty="0" smtClean="0">
                <a:latin typeface="Huawei Sans" panose="020C0503030203020204" pitchFamily="34" charset="0"/>
              </a:rPr>
              <a:t>propertie</a:t>
            </a:r>
            <a:r>
              <a:rPr dirty="0" smtClean="0">
                <a:latin typeface="Huawei Sans" panose="020C0503030203020204" pitchFamily="34" charset="0"/>
              </a:rPr>
              <a:t>s </a:t>
            </a:r>
            <a:r>
              <a:rPr dirty="0">
                <a:latin typeface="Huawei Sans" panose="020C0503030203020204" pitchFamily="34" charset="0"/>
              </a:rPr>
              <a:t>of APs, obstacles, and coverage areas, you can click </a:t>
            </a:r>
            <a:r>
              <a:rPr b="0" dirty="0">
                <a:latin typeface="Huawei Sans" panose="020C0503030203020204" pitchFamily="34" charset="0"/>
              </a:rPr>
              <a:t>Channel Calculation </a:t>
            </a:r>
            <a:r>
              <a:rPr dirty="0">
                <a:latin typeface="Huawei Sans" panose="020C0503030203020204" pitchFamily="34" charset="0"/>
              </a:rPr>
              <a:t>to recalculate the AP </a:t>
            </a:r>
            <a:r>
              <a:rPr dirty="0" smtClean="0">
                <a:latin typeface="Huawei Sans" panose="020C0503030203020204" pitchFamily="34" charset="0"/>
              </a:rPr>
              <a:t>channels</a:t>
            </a:r>
            <a:r>
              <a:rPr dirty="0">
                <a:latin typeface="Huawei Sans" panose="020C0503030203020204" pitchFamily="34" charset="0"/>
              </a:rPr>
              <a:t>. This step is optional.</a:t>
            </a:r>
          </a:p>
          <a:p>
            <a:r>
              <a:rPr dirty="0">
                <a:latin typeface="Huawei Sans" panose="020C0503030203020204" pitchFamily="34" charset="0"/>
              </a:rPr>
              <a:t>Available channels in each country or region are different. Some countries or regions may reserve some channels. Confirm the local available channels before performing network planning.</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4003458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87556954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lang="en-US" dirty="0" smtClean="0">
                <a:latin typeface="Huawei Sans" panose="020C0503030203020204" pitchFamily="34" charset="0"/>
              </a:rPr>
              <a:t>Enable the simulation function to view the coverage result</a:t>
            </a:r>
            <a:r>
              <a:rPr dirty="0" smtClean="0">
                <a:latin typeface="Huawei Sans" panose="020C0503030203020204" pitchFamily="34" charset="0"/>
              </a:rPr>
              <a:t>. </a:t>
            </a:r>
            <a:r>
              <a:rPr dirty="0">
                <a:latin typeface="Huawei Sans" panose="020C0503030203020204" pitchFamily="34" charset="0"/>
              </a:rPr>
              <a:t>You can view the RSSI simulation diagram, SINR simulation diagram, physical layer throughput simulation diagram, and application layer throughput simulation diagram of both the 2.4 G and 5 G frequency bands.</a:t>
            </a:r>
          </a:p>
          <a:p>
            <a:r>
              <a:rPr dirty="0">
                <a:latin typeface="Huawei Sans" panose="020C0503030203020204" pitchFamily="34" charset="0"/>
              </a:rPr>
              <a:t>In the lower left corner, you can modify the color scheme of the simulation diagram. In the legend of the simulation diagram, you can drag the slider to adjust the data range </a:t>
            </a:r>
            <a:r>
              <a:rPr dirty="0" smtClean="0">
                <a:latin typeface="Huawei Sans" panose="020C0503030203020204" pitchFamily="34" charset="0"/>
              </a:rPr>
              <a:t>to be displayed </a:t>
            </a:r>
            <a:r>
              <a:rPr dirty="0">
                <a:latin typeface="Huawei Sans" panose="020C0503030203020204" pitchFamily="34" charset="0"/>
              </a:rPr>
              <a:t>in the simulation diagram.</a:t>
            </a:r>
          </a:p>
          <a:p>
            <a:r>
              <a:rPr dirty="0">
                <a:latin typeface="Huawei Sans" panose="020C0503030203020204" pitchFamily="34" charset="0"/>
              </a:rPr>
              <a:t>To simulate one or more APs, right-click the </a:t>
            </a:r>
            <a:r>
              <a:rPr dirty="0" smtClean="0">
                <a:latin typeface="Huawei Sans" panose="020C0503030203020204" pitchFamily="34" charset="0"/>
              </a:rPr>
              <a:t>APs </a:t>
            </a:r>
            <a:r>
              <a:rPr dirty="0">
                <a:latin typeface="Huawei Sans" panose="020C0503030203020204" pitchFamily="34" charset="0"/>
              </a:rPr>
              <a:t>and choose </a:t>
            </a:r>
            <a:r>
              <a:rPr lang="en-US" altLang="zh-CN" dirty="0" smtClean="0"/>
              <a:t>Simulation</a:t>
            </a:r>
            <a:r>
              <a:rPr lang="zh-CN" altLang="en-US" dirty="0" smtClean="0"/>
              <a:t> </a:t>
            </a:r>
            <a:r>
              <a:rPr dirty="0" smtClean="0">
                <a:latin typeface="Huawei Sans" panose="020C0503030203020204" pitchFamily="34" charset="0"/>
              </a:rPr>
              <a:t>from </a:t>
            </a:r>
            <a:r>
              <a:rPr dirty="0">
                <a:latin typeface="Huawei Sans" panose="020C0503030203020204" pitchFamily="34" charset="0"/>
              </a:rPr>
              <a:t>the shortcut menu.</a:t>
            </a:r>
          </a:p>
          <a:p>
            <a:r>
              <a:rPr dirty="0">
                <a:latin typeface="Huawei Sans" panose="020C0503030203020204" pitchFamily="34" charset="0"/>
              </a:rPr>
              <a:t>When the simulation diagram is opened, the </a:t>
            </a:r>
            <a:r>
              <a:rPr dirty="0" smtClean="0">
                <a:latin typeface="Huawei Sans" panose="020C0503030203020204" pitchFamily="34" charset="0"/>
              </a:rPr>
              <a:t>coverage area </a:t>
            </a:r>
            <a:r>
              <a:rPr dirty="0">
                <a:latin typeface="Huawei Sans" panose="020C0503030203020204" pitchFamily="34" charset="0"/>
              </a:rPr>
              <a:t>is transparent except the dashed border to avoid color overlapping between the simulation diagram and the area.</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8340667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a:latin typeface="Huawei Sans" panose="020C0503030203020204" pitchFamily="34" charset="0"/>
              </a:rPr>
              <a:t>You can use the WLAN Planner to export a detailed network planning report to provide guidance for implementation engineers.</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30381710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33293963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39775" y="717550"/>
            <a:ext cx="5556250" cy="3125788"/>
          </a:xfrm>
        </p:spPr>
      </p:sp>
      <p:sp>
        <p:nvSpPr>
          <p:cNvPr id="3" name="备注占位符 2"/>
          <p:cNvSpPr>
            <a:spLocks noGrp="1"/>
          </p:cNvSpPr>
          <p:nvPr>
            <p:ph type="body" idx="1"/>
          </p:nvPr>
        </p:nvSpPr>
        <p:spPr/>
        <p:txBody>
          <a:bodyPr/>
          <a:lstStyle/>
          <a:p>
            <a:r>
              <a:rPr dirty="0">
                <a:latin typeface="Huawei Sans" panose="020C0503030203020204" pitchFamily="34" charset="0"/>
              </a:rPr>
              <a:t>Project acceptance can be performed in multiple modes. This document describes only the acceptance mode using the </a:t>
            </a:r>
            <a:r>
              <a:rPr dirty="0" err="1">
                <a:latin typeface="Huawei Sans" panose="020C0503030203020204" pitchFamily="34" charset="0"/>
              </a:rPr>
              <a:t>CloudCampus</a:t>
            </a:r>
            <a:r>
              <a:rPr dirty="0">
                <a:latin typeface="Huawei Sans" panose="020C0503030203020204" pitchFamily="34" charset="0"/>
              </a:rPr>
              <a:t> APP and WLAN Planner.</a:t>
            </a:r>
            <a:endParaRPr lang="en-US" altLang="zh-CN" dirty="0" smtClean="0">
              <a:latin typeface="Huawei Sans" panose="020C0503030203020204" pitchFamily="34" charset="0"/>
            </a:endParaRP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dirty="0">
                <a:latin typeface="Huawei Sans" panose="020C0503030203020204" pitchFamily="34" charset="0"/>
              </a:rPr>
              <a:t>The </a:t>
            </a:r>
            <a:r>
              <a:rPr sz="1100" dirty="0" err="1">
                <a:latin typeface="Huawei Sans" panose="020C0503030203020204" pitchFamily="34" charset="0"/>
              </a:rPr>
              <a:t>CloudCampus</a:t>
            </a:r>
            <a:r>
              <a:rPr sz="1100" dirty="0">
                <a:latin typeface="Huawei Sans" panose="020C0503030203020204" pitchFamily="34" charset="0"/>
              </a:rPr>
              <a:t> APP is a mobile app that integrates functions such as field strength detection and interference test. It is used for actual test acceptance after network deployment. It greatly reduces the workload of wireless O&amp;M personnel and simplifies O&amp;M.</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6255450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39775" y="717550"/>
            <a:ext cx="5556250"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88521613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39775" y="717550"/>
            <a:ext cx="5556250"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26494151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39775" y="717550"/>
            <a:ext cx="5556250"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0768633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39775" y="717550"/>
            <a:ext cx="5556250"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78460640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1328858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39775" y="717550"/>
            <a:ext cx="5556250"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624406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39775" y="717550"/>
            <a:ext cx="5556250" cy="3125788"/>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dirty="0">
                <a:latin typeface="Huawei Sans" panose="020C0503030203020204" pitchFamily="34" charset="0"/>
              </a:rPr>
              <a:t>A WLAN uses radio signals (high-frequency electromagnetic waves) to transmit data. The strength of radio signals becomes weaker as the transmission distance increases. In addition, adjacent radio signals cause interference overlapping. All these factors reduce the signal quality or even cause network unavailability. To improve the WLAN quality and meet customers' requirements on network construction, WLAN planning and design are required. During WLAN planning and design, the AP models and quantity, installation positions and modes, and cable deployment modes need to be planned to ensure pervasive </a:t>
            </a:r>
            <a:r>
              <a:rPr sz="1100" dirty="0" smtClean="0">
                <a:latin typeface="Huawei Sans" panose="020C0503030203020204" pitchFamily="34" charset="0"/>
              </a:rPr>
              <a:t>WLAN coverage</a:t>
            </a:r>
            <a:r>
              <a:rPr sz="1100" dirty="0">
                <a:latin typeface="Huawei Sans" panose="020C0503030203020204" pitchFamily="34" charset="0"/>
              </a:rPr>
              <a:t>, fast Internet access, and optimal network experience. If WLAN planning and design are not performed in the early stage, rework may be required after APs are installed. This is because network optimization after APs are installed may require AP reinstallation and re-cabling.</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38415100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39775" y="717550"/>
            <a:ext cx="5556250" cy="3125788"/>
          </a:xfrm>
        </p:spPr>
      </p:sp>
      <p:sp>
        <p:nvSpPr>
          <p:cNvPr id="3" name="备注占位符 2"/>
          <p:cNvSpPr>
            <a:spLocks noGrp="1"/>
          </p:cNvSpPr>
          <p:nvPr>
            <p:ph type="body" idx="1"/>
          </p:nvPr>
        </p:nvSpPr>
        <p:spPr/>
        <p:txBody>
          <a:bodyPr/>
          <a:lstStyle/>
          <a:p>
            <a:pPr>
              <a:lnSpc>
                <a:spcPct val="100000"/>
              </a:lnSpc>
              <a:spcAft>
                <a:spcPts val="0"/>
              </a:spcAft>
              <a:defRPr/>
            </a:pPr>
            <a:r>
              <a:rPr sz="1100" dirty="0">
                <a:solidFill>
                  <a:schemeClr val="tx1"/>
                </a:solidFill>
                <a:latin typeface="Huawei Sans" panose="020C0503030203020204" pitchFamily="34" charset="0"/>
              </a:rPr>
              <a:t>In the onsite environment, most </a:t>
            </a:r>
            <a:r>
              <a:rPr lang="en-US"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rPr>
              <a:t>obstacles are concrete walls</a:t>
            </a:r>
            <a:r>
              <a:rPr sz="1100" dirty="0" smtClean="0">
                <a:solidFill>
                  <a:schemeClr val="tx1"/>
                </a:solidFill>
                <a:latin typeface="Huawei Sans" panose="020C0503030203020204" pitchFamily="34" charset="0"/>
              </a:rPr>
              <a:t>, </a:t>
            </a:r>
            <a:r>
              <a:rPr sz="1100" dirty="0">
                <a:solidFill>
                  <a:schemeClr val="tx1"/>
                </a:solidFill>
                <a:latin typeface="Huawei Sans" panose="020C0503030203020204" pitchFamily="34" charset="0"/>
              </a:rPr>
              <a:t>glass walls, and wooden doors, and there is no third-party or non-Wi-Fi interference source. Confirm with the customer about cabling on the ceiling.</a:t>
            </a:r>
          </a:p>
          <a:p>
            <a:pPr>
              <a:lnSpc>
                <a:spcPct val="100000"/>
              </a:lnSpc>
              <a:spcAft>
                <a:spcPts val="0"/>
              </a:spcAft>
              <a:defRPr/>
            </a:pPr>
            <a:r>
              <a:rPr sz="1100" dirty="0">
                <a:solidFill>
                  <a:schemeClr val="tx1"/>
                </a:solidFill>
                <a:latin typeface="Huawei Sans" panose="020C0503030203020204" pitchFamily="34" charset="0"/>
              </a:rPr>
              <a:t>Device model selection:</a:t>
            </a:r>
          </a:p>
          <a:p>
            <a:pPr marL="363538" lvl="1" indent="-187325">
              <a:lnSpc>
                <a:spcPct val="100000"/>
              </a:lnSpc>
              <a:spcAft>
                <a:spcPts val="0"/>
              </a:spcAft>
              <a:defRPr/>
            </a:pPr>
            <a:r>
              <a:rPr lang="en-US"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rPr>
              <a:t>In indoor settled Wi-Fi scenarios, </a:t>
            </a:r>
            <a:r>
              <a:rPr lang="en-US" altLang="zh-CN" sz="1100" kern="1200" baseline="0" dirty="0" err="1" smtClean="0">
                <a:solidFill>
                  <a:schemeClr val="tx1"/>
                </a:solidFill>
                <a:effectLst/>
                <a:latin typeface="Huawei Sans" panose="020C0503030203020204" pitchFamily="34" charset="0"/>
                <a:ea typeface="方正兰亭黑简体" panose="02000000000000000000" pitchFamily="2" charset="-122"/>
                <a:cs typeface="+mn-cs"/>
              </a:rPr>
              <a:t>AirEngine</a:t>
            </a:r>
            <a:r>
              <a:rPr lang="en-US"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rPr>
              <a:t> Wi-Fi 6 indoor APs can be used. Compared with the Wi-Fi 5 APs, </a:t>
            </a:r>
            <a:r>
              <a:rPr lang="en-US" altLang="zh-CN" sz="1100" kern="1200" baseline="0" dirty="0" err="1" smtClean="0">
                <a:solidFill>
                  <a:schemeClr val="tx1"/>
                </a:solidFill>
                <a:effectLst/>
                <a:latin typeface="Huawei Sans" panose="020C0503030203020204" pitchFamily="34" charset="0"/>
                <a:ea typeface="方正兰亭黑简体" panose="02000000000000000000" pitchFamily="2" charset="-122"/>
                <a:cs typeface="+mn-cs"/>
              </a:rPr>
              <a:t>AirEngine</a:t>
            </a:r>
            <a:r>
              <a:rPr lang="en-US"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rPr>
              <a:t> Wi-Fi 6 indoor APs have higher performance, support access of STAs complying with multiple protocols, and use industry-leading smart antennas. Therefore, radio signals can move with users and are more stable.</a:t>
            </a:r>
            <a:endParaRPr sz="1100" dirty="0">
              <a:solidFill>
                <a:schemeClr val="tx1"/>
              </a:solidFill>
              <a:latin typeface="Huawei Sans" panose="020C0503030203020204" pitchFamily="34" charset="0"/>
            </a:endParaRPr>
          </a:p>
          <a:p>
            <a:pPr>
              <a:lnSpc>
                <a:spcPct val="100000"/>
              </a:lnSpc>
              <a:spcAft>
                <a:spcPts val="0"/>
              </a:spcAft>
              <a:defRPr/>
            </a:pPr>
            <a:r>
              <a:rPr sz="1100" dirty="0">
                <a:solidFill>
                  <a:schemeClr val="tx1"/>
                </a:solidFill>
                <a:latin typeface="Huawei Sans" panose="020C0503030203020204" pitchFamily="34" charset="0"/>
              </a:rPr>
              <a:t>Coverage design:</a:t>
            </a:r>
          </a:p>
          <a:p>
            <a:pPr marL="363538" lvl="1" indent="-187325">
              <a:lnSpc>
                <a:spcPct val="100000"/>
              </a:lnSpc>
              <a:spcAft>
                <a:spcPts val="0"/>
              </a:spcAft>
              <a:defRPr/>
            </a:pPr>
            <a:r>
              <a:rPr lang="en-US"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rPr>
              <a:t>Obstacles with high signal attenuation, such as load-bearing walls, divide a large coverage area into multiple small coverage areas. In this project, eight areas are divided including the office area and conference room. A single AP can meet the requirements of each area. Therefore, a total of eight APs are required</a:t>
            </a:r>
            <a:r>
              <a:rPr sz="1100" dirty="0" smtClean="0">
                <a:solidFill>
                  <a:schemeClr val="tx1"/>
                </a:solidFill>
                <a:latin typeface="Huawei Sans" panose="020C0503030203020204" pitchFamily="34" charset="0"/>
              </a:rPr>
              <a:t>.</a:t>
            </a:r>
            <a:endParaRPr sz="1100" dirty="0">
              <a:solidFill>
                <a:schemeClr val="tx1"/>
              </a:solidFill>
              <a:latin typeface="Huawei Sans" panose="020C0503030203020204" pitchFamily="34" charset="0"/>
            </a:endParaRPr>
          </a:p>
          <a:p>
            <a:pPr>
              <a:lnSpc>
                <a:spcPct val="100000"/>
              </a:lnSpc>
              <a:spcAft>
                <a:spcPts val="0"/>
              </a:spcAft>
              <a:defRPr/>
            </a:pPr>
            <a:r>
              <a:rPr sz="1100" dirty="0">
                <a:solidFill>
                  <a:schemeClr val="tx1"/>
                </a:solidFill>
                <a:latin typeface="Huawei Sans" panose="020C0503030203020204" pitchFamily="34" charset="0"/>
              </a:rPr>
              <a:t>Deployment design:</a:t>
            </a:r>
          </a:p>
          <a:p>
            <a:pPr marL="363538" lvl="1" indent="-187325">
              <a:lnSpc>
                <a:spcPct val="100000"/>
              </a:lnSpc>
              <a:spcAft>
                <a:spcPts val="0"/>
              </a:spcAft>
              <a:defRPr/>
            </a:pPr>
            <a:r>
              <a:rPr sz="1100" dirty="0">
                <a:solidFill>
                  <a:schemeClr val="tx1"/>
                </a:solidFill>
                <a:latin typeface="Huawei Sans" panose="020C0503030203020204" pitchFamily="34" charset="0"/>
              </a:rPr>
              <a:t>Each AP is deployed against the ceiling in the middle of a small coverage area. The channel of an AP is staggered with that of other APs (such as 1/149, 6/153, and 11/157).</a:t>
            </a:r>
          </a:p>
          <a:p>
            <a:pPr>
              <a:lnSpc>
                <a:spcPct val="100000"/>
              </a:lnSpc>
              <a:spcAft>
                <a:spcPts val="0"/>
              </a:spcAft>
              <a:defRPr/>
            </a:pPr>
            <a:r>
              <a:rPr sz="1100" dirty="0">
                <a:solidFill>
                  <a:schemeClr val="tx1"/>
                </a:solidFill>
                <a:latin typeface="Huawei Sans" panose="020C0503030203020204" pitchFamily="34" charset="0"/>
              </a:rPr>
              <a:t>Bandwidth design:</a:t>
            </a:r>
          </a:p>
          <a:p>
            <a:pPr marL="363538" lvl="1" indent="-187325">
              <a:lnSpc>
                <a:spcPct val="100000"/>
              </a:lnSpc>
              <a:spcAft>
                <a:spcPts val="0"/>
              </a:spcAft>
              <a:defRPr/>
            </a:pPr>
            <a:r>
              <a:rPr sz="1100" dirty="0">
                <a:solidFill>
                  <a:schemeClr val="tx1"/>
                </a:solidFill>
                <a:latin typeface="Huawei Sans" panose="020C0503030203020204" pitchFamily="34" charset="0"/>
              </a:rPr>
              <a:t>There are a total of 100 employees. A maximum of 30 employees are </a:t>
            </a:r>
            <a:r>
              <a:rPr sz="1100" dirty="0" smtClean="0">
                <a:solidFill>
                  <a:schemeClr val="tx1"/>
                </a:solidFill>
                <a:latin typeface="Huawei Sans" panose="020C0503030203020204" pitchFamily="34" charset="0"/>
              </a:rPr>
              <a:t>in </a:t>
            </a:r>
            <a:r>
              <a:rPr sz="1100" dirty="0">
                <a:solidFill>
                  <a:schemeClr val="tx1"/>
                </a:solidFill>
                <a:latin typeface="Huawei Sans" panose="020C0503030203020204" pitchFamily="34" charset="0"/>
              </a:rPr>
              <a:t>each small area, meeting access requirements of dual-band APs. The maximum total bandwidth in each small area is 30 Mbit/s. According to the bandwidth design principle, when 30 users are connected to </a:t>
            </a:r>
            <a:r>
              <a:rPr lang="en-US" altLang="zh-CN" sz="1100" dirty="0" smtClean="0">
                <a:solidFill>
                  <a:schemeClr val="tx1"/>
                </a:solidFill>
                <a:latin typeface="Huawei Sans" panose="020C0503030203020204" pitchFamily="34" charset="0"/>
              </a:rPr>
              <a:t>an</a:t>
            </a:r>
            <a:r>
              <a:rPr sz="1100" dirty="0" smtClean="0">
                <a:solidFill>
                  <a:schemeClr val="tx1"/>
                </a:solidFill>
                <a:latin typeface="Huawei Sans" panose="020C0503030203020204" pitchFamily="34" charset="0"/>
              </a:rPr>
              <a:t> </a:t>
            </a:r>
            <a:r>
              <a:rPr sz="1100" dirty="0">
                <a:solidFill>
                  <a:schemeClr val="tx1"/>
                </a:solidFill>
                <a:latin typeface="Huawei Sans" panose="020C0503030203020204" pitchFamily="34" charset="0"/>
              </a:rPr>
              <a:t>802.11ax dual-band AP, the bandwidth is greater than 80 Mbit/s, which meets the requirements.</a:t>
            </a:r>
          </a:p>
          <a:p>
            <a:pPr>
              <a:lnSpc>
                <a:spcPct val="100000"/>
              </a:lnSpc>
              <a:spcAft>
                <a:spcPts val="0"/>
              </a:spcAft>
              <a:defRPr/>
            </a:pPr>
            <a:r>
              <a:rPr sz="1100" dirty="0">
                <a:solidFill>
                  <a:schemeClr val="tx1"/>
                </a:solidFill>
                <a:latin typeface="Huawei Sans" panose="020C0503030203020204" pitchFamily="34" charset="0"/>
              </a:rPr>
              <a:t>Power supply and cabling design:</a:t>
            </a:r>
          </a:p>
          <a:p>
            <a:pPr marL="363538" lvl="1" indent="-187325">
              <a:lnSpc>
                <a:spcPct val="100000"/>
              </a:lnSpc>
              <a:spcAft>
                <a:spcPts val="0"/>
              </a:spcAft>
              <a:defRPr/>
            </a:pPr>
            <a:r>
              <a:rPr lang="en-US"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rPr>
              <a:t>The distances between the </a:t>
            </a:r>
            <a:r>
              <a:rPr lang="en-US" altLang="zh-CN" sz="1100" kern="1200" baseline="0" dirty="0" err="1" smtClean="0">
                <a:solidFill>
                  <a:schemeClr val="tx1"/>
                </a:solidFill>
                <a:effectLst/>
                <a:latin typeface="Huawei Sans" panose="020C0503030203020204" pitchFamily="34" charset="0"/>
                <a:ea typeface="方正兰亭黑简体" panose="02000000000000000000" pitchFamily="2" charset="-122"/>
                <a:cs typeface="+mn-cs"/>
              </a:rPr>
              <a:t>PoE</a:t>
            </a:r>
            <a:r>
              <a:rPr lang="en-US"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rPr>
              <a:t> switch and APs are 70 m at most, which meets the requirement.</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47831496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39775" y="717550"/>
            <a:ext cx="5556250"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67516631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39775" y="717550"/>
            <a:ext cx="5556250" cy="3125788"/>
          </a:xfrm>
        </p:spPr>
      </p:sp>
      <p:sp>
        <p:nvSpPr>
          <p:cNvPr id="3" name="备注占位符 2"/>
          <p:cNvSpPr>
            <a:spLocks noGrp="1"/>
          </p:cNvSpPr>
          <p:nvPr>
            <p:ph type="body" idx="1"/>
          </p:nvPr>
        </p:nvSpPr>
        <p:spPr/>
        <p:txBody>
          <a:bodyPr/>
          <a:lstStyle/>
          <a:p>
            <a:r>
              <a:rPr dirty="0" smtClean="0">
                <a:latin typeface="Huawei Sans" panose="020C0503030203020204" pitchFamily="34" charset="0"/>
              </a:rPr>
              <a:t>Answer:</a:t>
            </a:r>
            <a:endParaRPr lang="en-US" dirty="0" smtClean="0">
              <a:latin typeface="Huawei Sans" panose="020C0503030203020204" pitchFamily="34" charset="0"/>
            </a:endParaRPr>
          </a:p>
          <a:p>
            <a:pPr lvl="1"/>
            <a:r>
              <a:rPr dirty="0" smtClean="0">
                <a:latin typeface="Huawei Sans" panose="020C0503030203020204" pitchFamily="34" charset="0"/>
              </a:rPr>
              <a:t>A</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99867074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1776041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8681748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141687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39775" y="717550"/>
            <a:ext cx="5556250" cy="3125788"/>
          </a:xfrm>
        </p:spPr>
      </p:sp>
      <p:sp>
        <p:nvSpPr>
          <p:cNvPr id="3" name="备注占位符 2"/>
          <p:cNvSpPr>
            <a:spLocks noGrp="1"/>
          </p:cNvSpPr>
          <p:nvPr>
            <p:ph type="body" idx="1"/>
          </p:nvPr>
        </p:nvSpPr>
        <p:spPr/>
        <p:txBody>
          <a:bodyPr/>
          <a:lstStyle/>
          <a:p>
            <a:r>
              <a:rPr dirty="0">
                <a:latin typeface="Huawei Sans" panose="020C0503030203020204" pitchFamily="34" charset="0"/>
              </a:rPr>
              <a:t>In the solution design and acceptance test phase, some professional tools can be used:</a:t>
            </a:r>
            <a:endParaRPr lang="en-US" altLang="zh-CN" dirty="0" smtClean="0">
              <a:latin typeface="Huawei Sans" panose="020C0503030203020204" pitchFamily="34" charset="0"/>
            </a:endParaRPr>
          </a:p>
          <a:p>
            <a:pPr marL="363538" lvl="1" indent="-187325"/>
            <a:r>
              <a:rPr dirty="0">
                <a:latin typeface="Huawei Sans" panose="020C0503030203020204" pitchFamily="34" charset="0"/>
              </a:rPr>
              <a:t>Huawei WLAN Planner allows you to import drawings, add obstacle information, automatically deploy APs, simulate actual space through 3D simulation, and set walking routes to simulate the coverage effect of each point on the routes. In this way, you can determine whether the wireless area meets the coverage requirements.</a:t>
            </a:r>
            <a:endParaRPr lang="en-US" altLang="zh-CN" dirty="0" smtClean="0">
              <a:latin typeface="Huawei Sans" panose="020C0503030203020204" pitchFamily="34" charset="0"/>
            </a:endParaRPr>
          </a:p>
          <a:p>
            <a:pPr marL="363538" lvl="1" indent="-187325"/>
            <a:r>
              <a:rPr lang="en-US" dirty="0" smtClean="0">
                <a:latin typeface="Huawei Sans" panose="020C0503030203020204" pitchFamily="34" charset="0"/>
              </a:rPr>
              <a:t>The </a:t>
            </a:r>
            <a:r>
              <a:rPr dirty="0" err="1" smtClean="0">
                <a:latin typeface="Huawei Sans" panose="020C0503030203020204" pitchFamily="34" charset="0"/>
              </a:rPr>
              <a:t>CloudCampus</a:t>
            </a:r>
            <a:r>
              <a:rPr dirty="0" smtClean="0">
                <a:latin typeface="Huawei Sans" panose="020C0503030203020204" pitchFamily="34" charset="0"/>
              </a:rPr>
              <a:t> </a:t>
            </a:r>
            <a:r>
              <a:rPr dirty="0">
                <a:latin typeface="Huawei Sans" panose="020C0503030203020204" pitchFamily="34" charset="0"/>
              </a:rPr>
              <a:t>APP can automatically test the coverage effect of each area and whether common services can be used properly.</a:t>
            </a:r>
            <a:endParaRPr lang="en-US" altLang="zh-CN" dirty="0" smtClean="0">
              <a:latin typeface="Huawei Sans" panose="020C0503030203020204" pitchFamily="34" charset="0"/>
            </a:endParaRPr>
          </a:p>
          <a:p>
            <a:pPr lvl="0"/>
            <a:r>
              <a:rPr dirty="0">
                <a:latin typeface="Huawei Sans" panose="020C0503030203020204" pitchFamily="34" charset="0"/>
              </a:rPr>
              <a:t>For details about how to use the two professional tools, see the following sections.</a:t>
            </a:r>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33349590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6306368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39775" y="717550"/>
            <a:ext cx="5556250"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1156714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base"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4.wmf"/><Relationship Id="rId5" Type="http://schemas.openxmlformats.org/officeDocument/2006/relationships/oleObject" Target="../embeddings/oleObject1.bin"/><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image" Target="../media/image14.wmf"/><Relationship Id="rId5" Type="http://schemas.openxmlformats.org/officeDocument/2006/relationships/package" Target="../embeddings/Microsoft_Excel____1.xlsx"/><Relationship Id="rId4" Type="http://schemas.openxmlformats.org/officeDocument/2006/relationships/oleObject" Target="../embeddings/oleObject2.bin"/></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5.xml"/><Relationship Id="rId1" Type="http://schemas.openxmlformats.org/officeDocument/2006/relationships/vmlDrawing" Target="../drawings/vmlDrawing3.vml"/><Relationship Id="rId6" Type="http://schemas.openxmlformats.org/officeDocument/2006/relationships/image" Target="../media/image18.wmf"/><Relationship Id="rId5" Type="http://schemas.openxmlformats.org/officeDocument/2006/relationships/package" Target="../embeddings/Microsoft_Excel____2.xlsx"/><Relationship Id="rId4" Type="http://schemas.openxmlformats.org/officeDocument/2006/relationships/oleObject" Target="../embeddings/oleObject3.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1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6.xml"/><Relationship Id="rId1" Type="http://schemas.openxmlformats.org/officeDocument/2006/relationships/slideLayout" Target="../slideLayouts/slideLayout15.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37.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0.png"/><Relationship Id="rId7" Type="http://schemas.openxmlformats.org/officeDocument/2006/relationships/image" Target="../media/image34.jpeg"/><Relationship Id="rId2" Type="http://schemas.openxmlformats.org/officeDocument/2006/relationships/notesSlide" Target="../notesSlides/notesSlide37.xml"/><Relationship Id="rId1" Type="http://schemas.openxmlformats.org/officeDocument/2006/relationships/slideLayout" Target="../slideLayouts/slideLayout15.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png"/></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0.xml"/><Relationship Id="rId1" Type="http://schemas.openxmlformats.org/officeDocument/2006/relationships/slideLayout" Target="../slideLayouts/slideLayout15.xml"/><Relationship Id="rId4" Type="http://schemas.openxmlformats.org/officeDocument/2006/relationships/image" Target="../media/image39.png"/></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1.xml"/><Relationship Id="rId1" Type="http://schemas.openxmlformats.org/officeDocument/2006/relationships/slideLayout" Target="../slideLayouts/slideLayout1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4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2.xml"/><Relationship Id="rId1" Type="http://schemas.openxmlformats.org/officeDocument/2006/relationships/slideLayout" Target="../slideLayouts/slideLayout12.xml"/><Relationship Id="rId5" Type="http://schemas.openxmlformats.org/officeDocument/2006/relationships/image" Target="../media/image46.png"/><Relationship Id="rId4" Type="http://schemas.openxmlformats.org/officeDocument/2006/relationships/image" Target="../media/image45.png"/></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8.xml"/><Relationship Id="rId1" Type="http://schemas.openxmlformats.org/officeDocument/2006/relationships/slideLayout" Target="../slideLayouts/slideLayout15.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4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9.xml"/><Relationship Id="rId1" Type="http://schemas.openxmlformats.org/officeDocument/2006/relationships/slideLayout" Target="../slideLayouts/slideLayout14.xml"/><Relationship Id="rId4" Type="http://schemas.openxmlformats.org/officeDocument/2006/relationships/image" Target="../media/image5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0.xml"/><Relationship Id="rId1" Type="http://schemas.openxmlformats.org/officeDocument/2006/relationships/slideLayout" Target="../slideLayouts/slideLayout14.xml"/><Relationship Id="rId4" Type="http://schemas.openxmlformats.org/officeDocument/2006/relationships/image" Target="../media/image57.png"/></Relationships>
</file>

<file path=ppt/slides/_rels/slide5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3.xml"/><Relationship Id="rId1" Type="http://schemas.openxmlformats.org/officeDocument/2006/relationships/slideLayout" Target="../slideLayouts/slideLayout15.xml"/><Relationship Id="rId6" Type="http://schemas.openxmlformats.org/officeDocument/2006/relationships/image" Target="../media/image62.jpeg"/><Relationship Id="rId5" Type="http://schemas.openxmlformats.org/officeDocument/2006/relationships/image" Target="../media/image61.jpg"/><Relationship Id="rId4" Type="http://schemas.openxmlformats.org/officeDocument/2006/relationships/image" Target="../media/image60.jpg"/></Relationships>
</file>

<file path=ppt/slides/_rels/slide5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4.xml"/><Relationship Id="rId1" Type="http://schemas.openxmlformats.org/officeDocument/2006/relationships/slideLayout" Target="../slideLayouts/slideLayout15.xml"/><Relationship Id="rId5" Type="http://schemas.openxmlformats.org/officeDocument/2006/relationships/image" Target="../media/image65.png"/><Relationship Id="rId4" Type="http://schemas.openxmlformats.org/officeDocument/2006/relationships/image" Target="../media/image64.png"/></Relationships>
</file>

<file path=ppt/slides/_rels/slide5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5.xml"/><Relationship Id="rId1" Type="http://schemas.openxmlformats.org/officeDocument/2006/relationships/slideLayout" Target="../slideLayouts/slideLayout15.xml"/><Relationship Id="rId4" Type="http://schemas.openxmlformats.org/officeDocument/2006/relationships/image" Target="../media/image67.png"/></Relationships>
</file>

<file path=ppt/slides/_rels/slide5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7.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3" Type="http://schemas.openxmlformats.org/officeDocument/2006/relationships/hyperlink" Target="https://support.huawei.com/enterprise/zh/doc/EDOC1100154882" TargetMode="External"/><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占位符 2"/>
          <p:cNvSpPr>
            <a:spLocks noGrp="1"/>
          </p:cNvSpPr>
          <p:nvPr>
            <p:ph type="body" sz="quarter" idx="17"/>
          </p:nvPr>
        </p:nvSpPr>
        <p:spPr/>
        <p:txBody>
          <a:bodyPr/>
          <a:lstStyle/>
          <a:p>
            <a:endParaRPr lang="zh-CN" altLang="en-US"/>
          </a:p>
        </p:txBody>
      </p:sp>
      <p:sp>
        <p:nvSpPr>
          <p:cNvPr id="4" name="文本占位符 3"/>
          <p:cNvSpPr>
            <a:spLocks noGrp="1"/>
          </p:cNvSpPr>
          <p:nvPr>
            <p:ph type="body" sz="quarter" idx="18"/>
          </p:nvPr>
        </p:nvSpPr>
        <p:spPr/>
        <p:txBody>
          <a:bodyPr/>
          <a:lstStyle/>
          <a:p>
            <a:endParaRPr lang="zh-CN" altLang="en-US"/>
          </a:p>
        </p:txBody>
      </p:sp>
      <p:sp>
        <p:nvSpPr>
          <p:cNvPr id="5" name="文本占位符 4"/>
          <p:cNvSpPr>
            <a:spLocks noGrp="1"/>
          </p:cNvSpPr>
          <p:nvPr>
            <p:ph type="body" sz="quarter" idx="19"/>
          </p:nvPr>
        </p:nvSpPr>
        <p:spPr/>
        <p:txBody>
          <a:bodyPr/>
          <a:lstStyle/>
          <a:p>
            <a:endParaRPr lang="zh-CN" altLang="en-US"/>
          </a:p>
        </p:txBody>
      </p:sp>
      <p:sp>
        <p:nvSpPr>
          <p:cNvPr id="6" name="文本占位符 5"/>
          <p:cNvSpPr>
            <a:spLocks noGrp="1"/>
          </p:cNvSpPr>
          <p:nvPr>
            <p:ph type="body" sz="quarter" idx="20"/>
          </p:nvPr>
        </p:nvSpPr>
        <p:spPr/>
        <p:txBody>
          <a:bodyPr/>
          <a:lstStyle/>
          <a:p>
            <a:endParaRPr lang="zh-CN" altLang="en-US"/>
          </a:p>
        </p:txBody>
      </p:sp>
      <p:sp>
        <p:nvSpPr>
          <p:cNvPr id="30" name="文本占位符 1"/>
          <p:cNvSpPr>
            <a:spLocks noGrp="1"/>
          </p:cNvSpPr>
          <p:nvPr>
            <p:ph type="body" sz="quarter" idx="13"/>
          </p:nvPr>
        </p:nvSpPr>
        <p:spPr/>
        <p:txBody>
          <a:bodyPr/>
          <a:lstStyle/>
          <a:p>
            <a:pPr fontAlgn="ctr"/>
            <a:r>
              <a:rPr lang="en-US" dirty="0" smtClean="0">
                <a:latin typeface="Huawei Sans" panose="020C0503030203020204" pitchFamily="34" charset="0"/>
              </a:rPr>
              <a:t>Zhang </a:t>
            </a:r>
            <a:r>
              <a:rPr lang="en-US" dirty="0" err="1" smtClean="0">
                <a:latin typeface="Huawei Sans" panose="020C0503030203020204" pitchFamily="34" charset="0"/>
              </a:rPr>
              <a:t>Linrui</a:t>
            </a:r>
            <a:r>
              <a:rPr lang="en-US" dirty="0" smtClean="0">
                <a:latin typeface="Huawei Sans" panose="020C0503030203020204" pitchFamily="34" charset="0"/>
              </a:rPr>
              <a:t>/wx570554)</a:t>
            </a:r>
            <a:endParaRPr lang="en-US" altLang="zh-CN" dirty="0">
              <a:latin typeface="Huawei Sans" panose="020C0503030203020204" pitchFamily="34" charset="0"/>
            </a:endParaRPr>
          </a:p>
        </p:txBody>
      </p:sp>
      <p:sp>
        <p:nvSpPr>
          <p:cNvPr id="31" name="文本占位符 2"/>
          <p:cNvSpPr>
            <a:spLocks noGrp="1"/>
          </p:cNvSpPr>
          <p:nvPr>
            <p:ph type="body" sz="quarter" idx="14"/>
          </p:nvPr>
        </p:nvSpPr>
        <p:spPr/>
        <p:txBody>
          <a:bodyPr/>
          <a:lstStyle/>
          <a:p>
            <a:r>
              <a:rPr lang="en-US" dirty="0" smtClean="0">
                <a:latin typeface="Huawei Sans" panose="020C0503030203020204" pitchFamily="34" charset="0"/>
              </a:rPr>
              <a:t>2020-11</a:t>
            </a:r>
            <a:endParaRPr lang="en-US" altLang="zh-CN" dirty="0">
              <a:latin typeface="Huawei Sans" panose="020C0503030203020204" pitchFamily="34" charset="0"/>
            </a:endParaRPr>
          </a:p>
        </p:txBody>
      </p:sp>
      <p:sp>
        <p:nvSpPr>
          <p:cNvPr id="33" name="文本占位符 4"/>
          <p:cNvSpPr>
            <a:spLocks noGrp="1"/>
          </p:cNvSpPr>
          <p:nvPr>
            <p:ph type="body" sz="quarter" idx="15"/>
          </p:nvPr>
        </p:nvSpPr>
        <p:spPr/>
        <p:txBody>
          <a:bodyPr/>
          <a:lstStyle/>
          <a:p>
            <a:r>
              <a:rPr lang="en-US" dirty="0" smtClean="0">
                <a:latin typeface="Huawei Sans" panose="020C0503030203020204" pitchFamily="34" charset="0"/>
              </a:rPr>
              <a:t>New</a:t>
            </a:r>
            <a:endParaRPr lang="en-US" dirty="0">
              <a:latin typeface="Huawei Sans" panose="020C0503030203020204" pitchFamily="34" charset="0"/>
            </a:endParaRPr>
          </a:p>
        </p:txBody>
      </p:sp>
      <p:sp>
        <p:nvSpPr>
          <p:cNvPr id="2" name="文本占位符 1"/>
          <p:cNvSpPr>
            <a:spLocks noGrp="1"/>
          </p:cNvSpPr>
          <p:nvPr>
            <p:ph type="body" sz="quarter" idx="16"/>
          </p:nvPr>
        </p:nvSpPr>
        <p:spPr/>
        <p:txBody>
          <a:bodyPr/>
          <a:lstStyle/>
          <a:p>
            <a:endParaRPr lang="zh-CN" altLang="en-US"/>
          </a:p>
        </p:txBody>
      </p:sp>
      <p:sp>
        <p:nvSpPr>
          <p:cNvPr id="7" name="文本占位符 6"/>
          <p:cNvSpPr>
            <a:spLocks noGrp="1"/>
          </p:cNvSpPr>
          <p:nvPr>
            <p:ph type="body" sz="quarter" idx="21"/>
          </p:nvPr>
        </p:nvSpPr>
        <p:spPr/>
        <p:txBody>
          <a:bodyPr/>
          <a:lstStyle/>
          <a:p>
            <a:endParaRPr lang="zh-CN" altLang="en-US"/>
          </a:p>
        </p:txBody>
      </p:sp>
      <p:sp>
        <p:nvSpPr>
          <p:cNvPr id="8" name="文本占位符 7"/>
          <p:cNvSpPr>
            <a:spLocks noGrp="1"/>
          </p:cNvSpPr>
          <p:nvPr>
            <p:ph type="body" sz="quarter" idx="22"/>
          </p:nvPr>
        </p:nvSpPr>
        <p:spPr/>
        <p:txBody>
          <a:bodyPr/>
          <a:lstStyle/>
          <a:p>
            <a:endParaRPr lang="zh-CN" altLang="en-US"/>
          </a:p>
        </p:txBody>
      </p:sp>
      <p:sp>
        <p:nvSpPr>
          <p:cNvPr id="9" name="文本占位符 8"/>
          <p:cNvSpPr>
            <a:spLocks noGrp="1"/>
          </p:cNvSpPr>
          <p:nvPr>
            <p:ph type="body" sz="quarter" idx="23"/>
          </p:nvPr>
        </p:nvSpPr>
        <p:spPr/>
        <p:txBody>
          <a:bodyPr/>
          <a:lstStyle/>
          <a:p>
            <a:endParaRPr lang="zh-CN" altLang="en-US"/>
          </a:p>
        </p:txBody>
      </p:sp>
      <p:sp>
        <p:nvSpPr>
          <p:cNvPr id="10" name="文本占位符 9"/>
          <p:cNvSpPr>
            <a:spLocks noGrp="1"/>
          </p:cNvSpPr>
          <p:nvPr>
            <p:ph type="body" sz="quarter" idx="24"/>
          </p:nvPr>
        </p:nvSpPr>
        <p:spPr/>
        <p:txBody>
          <a:bodyPr/>
          <a:lstStyle/>
          <a:p>
            <a:endParaRPr lang="zh-CN" altLang="en-US"/>
          </a:p>
        </p:txBody>
      </p:sp>
      <p:sp>
        <p:nvSpPr>
          <p:cNvPr id="11" name="文本占位符 10"/>
          <p:cNvSpPr>
            <a:spLocks noGrp="1"/>
          </p:cNvSpPr>
          <p:nvPr>
            <p:ph type="body" sz="quarter" idx="25"/>
          </p:nvPr>
        </p:nvSpPr>
        <p:spPr/>
        <p:txBody>
          <a:bodyPr/>
          <a:lstStyle/>
          <a:p>
            <a:endParaRPr lang="zh-CN" altLang="en-US"/>
          </a:p>
        </p:txBody>
      </p:sp>
      <p:sp>
        <p:nvSpPr>
          <p:cNvPr id="12" name="文本占位符 11"/>
          <p:cNvSpPr>
            <a:spLocks noGrp="1"/>
          </p:cNvSpPr>
          <p:nvPr>
            <p:ph type="body" sz="quarter" idx="26"/>
          </p:nvPr>
        </p:nvSpPr>
        <p:spPr/>
        <p:txBody>
          <a:bodyPr/>
          <a:lstStyle/>
          <a:p>
            <a:endParaRPr lang="zh-CN" altLang="en-US"/>
          </a:p>
        </p:txBody>
      </p:sp>
      <p:sp>
        <p:nvSpPr>
          <p:cNvPr id="13" name="文本占位符 12"/>
          <p:cNvSpPr>
            <a:spLocks noGrp="1"/>
          </p:cNvSpPr>
          <p:nvPr>
            <p:ph type="body" sz="quarter" idx="27"/>
          </p:nvPr>
        </p:nvSpPr>
        <p:spPr/>
        <p:txBody>
          <a:bodyPr/>
          <a:lstStyle/>
          <a:p>
            <a:endParaRPr lang="zh-CN" altLang="en-US"/>
          </a:p>
        </p:txBody>
      </p:sp>
      <p:sp>
        <p:nvSpPr>
          <p:cNvPr id="14" name="文本占位符 13"/>
          <p:cNvSpPr>
            <a:spLocks noGrp="1"/>
          </p:cNvSpPr>
          <p:nvPr>
            <p:ph type="body" sz="quarter" idx="28"/>
          </p:nvPr>
        </p:nvSpPr>
        <p:spPr/>
        <p:txBody>
          <a:bodyPr/>
          <a:lstStyle/>
          <a:p>
            <a:endParaRPr lang="zh-CN" altLang="en-US"/>
          </a:p>
        </p:txBody>
      </p:sp>
      <p:sp>
        <p:nvSpPr>
          <p:cNvPr id="15" name="文本占位符 14"/>
          <p:cNvSpPr>
            <a:spLocks noGrp="1"/>
          </p:cNvSpPr>
          <p:nvPr>
            <p:ph type="body" sz="quarter" idx="29"/>
          </p:nvPr>
        </p:nvSpPr>
        <p:spPr/>
        <p:txBody>
          <a:bodyPr/>
          <a:lstStyle/>
          <a:p>
            <a:endParaRPr lang="zh-CN" altLang="en-US"/>
          </a:p>
        </p:txBody>
      </p:sp>
      <p:sp>
        <p:nvSpPr>
          <p:cNvPr id="16" name="文本占位符 15"/>
          <p:cNvSpPr>
            <a:spLocks noGrp="1"/>
          </p:cNvSpPr>
          <p:nvPr>
            <p:ph type="body" sz="quarter" idx="30"/>
          </p:nvPr>
        </p:nvSpPr>
        <p:spPr/>
        <p:txBody>
          <a:bodyPr/>
          <a:lstStyle/>
          <a:p>
            <a:endParaRPr lang="zh-CN" altLang="en-US"/>
          </a:p>
        </p:txBody>
      </p:sp>
      <p:sp>
        <p:nvSpPr>
          <p:cNvPr id="17" name="文本占位符 16"/>
          <p:cNvSpPr>
            <a:spLocks noGrp="1"/>
          </p:cNvSpPr>
          <p:nvPr>
            <p:ph type="body" sz="quarter" idx="31"/>
          </p:nvPr>
        </p:nvSpPr>
        <p:spPr/>
        <p:txBody>
          <a:bodyPr/>
          <a:lstStyle/>
          <a:p>
            <a:endParaRPr lang="zh-CN" altLang="en-US"/>
          </a:p>
        </p:txBody>
      </p:sp>
      <p:sp>
        <p:nvSpPr>
          <p:cNvPr id="18" name="文本占位符 17"/>
          <p:cNvSpPr>
            <a:spLocks noGrp="1"/>
          </p:cNvSpPr>
          <p:nvPr>
            <p:ph type="body" sz="quarter" idx="32"/>
          </p:nvPr>
        </p:nvSpPr>
        <p:spPr/>
        <p:txBody>
          <a:bodyPr/>
          <a:lstStyle/>
          <a:p>
            <a:endParaRPr lang="zh-CN" altLang="en-US"/>
          </a:p>
        </p:txBody>
      </p:sp>
      <p:sp>
        <p:nvSpPr>
          <p:cNvPr id="19" name="文本占位符 18"/>
          <p:cNvSpPr>
            <a:spLocks noGrp="1"/>
          </p:cNvSpPr>
          <p:nvPr>
            <p:ph type="body" sz="quarter" idx="33"/>
          </p:nvPr>
        </p:nvSpPr>
        <p:spPr/>
        <p:txBody>
          <a:bodyPr/>
          <a:lstStyle/>
          <a:p>
            <a:endParaRPr lang="zh-CN" altLang="en-US"/>
          </a:p>
        </p:txBody>
      </p:sp>
      <p:sp>
        <p:nvSpPr>
          <p:cNvPr id="20" name="文本占位符 19"/>
          <p:cNvSpPr>
            <a:spLocks noGrp="1"/>
          </p:cNvSpPr>
          <p:nvPr>
            <p:ph type="body" sz="quarter" idx="34"/>
          </p:nvPr>
        </p:nvSpPr>
        <p:spPr/>
        <p:txBody>
          <a:bodyPr/>
          <a:lstStyle/>
          <a:p>
            <a:endParaRPr lang="zh-CN" altLang="en-US"/>
          </a:p>
        </p:txBody>
      </p:sp>
      <p:sp>
        <p:nvSpPr>
          <p:cNvPr id="21" name="文本占位符 20"/>
          <p:cNvSpPr>
            <a:spLocks noGrp="1"/>
          </p:cNvSpPr>
          <p:nvPr>
            <p:ph type="body" sz="quarter" idx="35"/>
          </p:nvPr>
        </p:nvSpPr>
        <p:spPr/>
        <p:txBody>
          <a:bodyPr/>
          <a:lstStyle/>
          <a:p>
            <a:endParaRPr lang="zh-CN" altLang="en-US"/>
          </a:p>
        </p:txBody>
      </p:sp>
      <p:sp>
        <p:nvSpPr>
          <p:cNvPr id="22" name="文本占位符 21"/>
          <p:cNvSpPr>
            <a:spLocks noGrp="1"/>
          </p:cNvSpPr>
          <p:nvPr>
            <p:ph type="body" sz="quarter" idx="36"/>
          </p:nvPr>
        </p:nvSpPr>
        <p:spPr/>
        <p:txBody>
          <a:bodyPr/>
          <a:lstStyle/>
          <a:p>
            <a:endParaRPr lang="zh-CN" altLang="en-US"/>
          </a:p>
        </p:txBody>
      </p:sp>
      <p:sp>
        <p:nvSpPr>
          <p:cNvPr id="23" name="文本占位符 22"/>
          <p:cNvSpPr>
            <a:spLocks noGrp="1"/>
          </p:cNvSpPr>
          <p:nvPr>
            <p:ph type="body" sz="quarter" idx="37"/>
          </p:nvPr>
        </p:nvSpPr>
        <p:spPr/>
        <p:txBody>
          <a:bodyPr/>
          <a:lstStyle/>
          <a:p>
            <a:endParaRPr lang="zh-CN" altLang="en-US"/>
          </a:p>
        </p:txBody>
      </p:sp>
      <p:sp>
        <p:nvSpPr>
          <p:cNvPr id="24" name="文本占位符 23"/>
          <p:cNvSpPr>
            <a:spLocks noGrp="1"/>
          </p:cNvSpPr>
          <p:nvPr>
            <p:ph type="body" sz="quarter" idx="38"/>
          </p:nvPr>
        </p:nvSpPr>
        <p:spPr/>
        <p:txBody>
          <a:bodyPr/>
          <a:lstStyle/>
          <a:p>
            <a:endParaRPr lang="zh-CN" altLang="en-US"/>
          </a:p>
        </p:txBody>
      </p:sp>
      <p:sp>
        <p:nvSpPr>
          <p:cNvPr id="25" name="文本占位符 24"/>
          <p:cNvSpPr>
            <a:spLocks noGrp="1"/>
          </p:cNvSpPr>
          <p:nvPr>
            <p:ph type="body" sz="quarter" idx="39"/>
          </p:nvPr>
        </p:nvSpPr>
        <p:spPr/>
        <p:txBody>
          <a:bodyPr/>
          <a:lstStyle/>
          <a:p>
            <a:endParaRPr lang="zh-CN" altLang="en-US"/>
          </a:p>
        </p:txBody>
      </p:sp>
      <p:sp>
        <p:nvSpPr>
          <p:cNvPr id="50" name="文本占位符 49"/>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28019961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Requirement Collection (1)</a:t>
            </a:r>
            <a:endParaRPr lang="en-US" altLang="zh-CN" dirty="0">
              <a:latin typeface="Huawei Sans" panose="020C0503030203020204" pitchFamily="34" charset="0"/>
            </a:endParaRPr>
          </a:p>
        </p:txBody>
      </p:sp>
      <p:graphicFrame>
        <p:nvGraphicFramePr>
          <p:cNvPr id="6" name="表格 5"/>
          <p:cNvGraphicFramePr>
            <a:graphicFrameLocks noGrp="1"/>
          </p:cNvGraphicFramePr>
          <p:nvPr>
            <p:extLst/>
          </p:nvPr>
        </p:nvGraphicFramePr>
        <p:xfrm>
          <a:off x="495299" y="1080430"/>
          <a:ext cx="11253789" cy="4854377"/>
        </p:xfrm>
        <a:graphic>
          <a:graphicData uri="http://schemas.openxmlformats.org/drawingml/2006/table">
            <a:tbl>
              <a:tblPr/>
              <a:tblGrid>
                <a:gridCol w="1555398"/>
                <a:gridCol w="6345957"/>
                <a:gridCol w="3352434"/>
              </a:tblGrid>
              <a:tr h="262769">
                <a:tc>
                  <a:txBody>
                    <a:bodyPr/>
                    <a:lstStyle/>
                    <a:p>
                      <a:pPr algn="ctr" fontAlgn="ctr">
                        <a:lnSpc>
                          <a:spcPct val="100000"/>
                        </a:lnSpc>
                      </a:pPr>
                      <a:r>
                        <a:rPr lang="en-US" sz="1100" b="1" dirty="0" smtClean="0">
                          <a:solidFill>
                            <a:schemeClr val="tx1"/>
                          </a:solidFill>
                          <a:latin typeface="Huawei Sans" panose="020C0503030203020204" pitchFamily="34" charset="0"/>
                        </a:rPr>
                        <a:t>Requirement</a:t>
                      </a:r>
                      <a:endParaRPr lang="en-US" sz="1100" b="1" dirty="0">
                        <a:solidFill>
                          <a:schemeClr val="tx1"/>
                        </a:solidFill>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100" b="1" dirty="0" smtClean="0">
                          <a:solidFill>
                            <a:schemeClr val="tx1"/>
                          </a:solidFill>
                          <a:latin typeface="Huawei Sans" panose="020C0503030203020204" pitchFamily="34" charset="0"/>
                        </a:rPr>
                        <a:t>Description</a:t>
                      </a:r>
                      <a:endParaRPr lang="en-US" sz="11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100" b="1" dirty="0" smtClean="0">
                          <a:solidFill>
                            <a:schemeClr val="tx1"/>
                          </a:solidFill>
                          <a:latin typeface="Huawei Sans" panose="020C0503030203020204" pitchFamily="34" charset="0"/>
                        </a:rPr>
                        <a:t>Network Planning Tool Support</a:t>
                      </a:r>
                      <a:endParaRPr lang="en-US" sz="11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28943">
                <a:tc>
                  <a:txBody>
                    <a:bodyPr/>
                    <a:lstStyle/>
                    <a:p>
                      <a:pPr algn="ctr" fontAlgn="ctr">
                        <a:lnSpc>
                          <a:spcPct val="100000"/>
                        </a:lnSpc>
                      </a:pPr>
                      <a:r>
                        <a:rPr lang="en-US" sz="1100" b="0" dirty="0" smtClean="0">
                          <a:latin typeface="Huawei Sans" panose="020C0503030203020204" pitchFamily="34" charset="0"/>
                        </a:rPr>
                        <a:t>Regulatory restrictions</a:t>
                      </a:r>
                      <a:endParaRPr lang="en-US" sz="11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100" b="0" dirty="0" smtClean="0">
                          <a:latin typeface="Huawei Sans" panose="020C0503030203020204" pitchFamily="34" charset="0"/>
                        </a:rPr>
                        <a:t>Check </a:t>
                      </a:r>
                      <a:r>
                        <a:rPr lang="en-US" sz="1100" b="0" kern="1200" dirty="0" smtClean="0">
                          <a:solidFill>
                            <a:schemeClr val="tx1"/>
                          </a:solidFill>
                          <a:latin typeface="Huawei Sans" panose="020C0503030203020204" pitchFamily="34" charset="0"/>
                          <a:ea typeface="+mn-ea"/>
                          <a:cs typeface="+mn-cs"/>
                        </a:rPr>
                        <a:t>the </a:t>
                      </a:r>
                      <a:r>
                        <a:rPr lang="en-US" altLang="zh-CN" sz="1100" b="0" kern="1200" dirty="0" smtClean="0">
                          <a:solidFill>
                            <a:schemeClr val="tx1"/>
                          </a:solidFill>
                          <a:latin typeface="Huawei Sans" panose="020C0503030203020204" pitchFamily="34" charset="0"/>
                          <a:ea typeface="+mn-ea"/>
                          <a:cs typeface="+mn-cs"/>
                        </a:rPr>
                        <a:t>effective isotropic radiated power </a:t>
                      </a:r>
                      <a:r>
                        <a:rPr lang="en-US" sz="1100" b="0" kern="1200" dirty="0" smtClean="0">
                          <a:solidFill>
                            <a:schemeClr val="tx1"/>
                          </a:solidFill>
                          <a:latin typeface="Huawei Sans" panose="020C0503030203020204" pitchFamily="34" charset="0"/>
                          <a:ea typeface="+mn-ea"/>
                          <a:cs typeface="+mn-cs"/>
                        </a:rPr>
                        <a:t>(EIRP) limit and available channels.</a:t>
                      </a:r>
                      <a:endParaRPr lang="en-US" sz="1100" b="0" kern="1200" dirty="0">
                        <a:solidFill>
                          <a:schemeClr val="tx1"/>
                        </a:solidFill>
                        <a:latin typeface="Huawei Sans" panose="020C0503030203020204" pitchFamily="34" charset="0"/>
                        <a:ea typeface="+mn-ea"/>
                        <a:cs typeface="+mn-cs"/>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ts val="2000"/>
                        </a:lnSpc>
                      </a:pPr>
                      <a:r>
                        <a:rPr lang="en-US" sz="1400" dirty="0" smtClean="0">
                          <a:latin typeface="Huawei Sans" panose="020C0503030203020204" pitchFamily="34" charset="0"/>
                        </a:rPr>
                        <a:t>-</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05499">
                <a:tc>
                  <a:txBody>
                    <a:bodyPr/>
                    <a:lstStyle/>
                    <a:p>
                      <a:pPr algn="ctr" fontAlgn="ctr">
                        <a:lnSpc>
                          <a:spcPct val="100000"/>
                        </a:lnSpc>
                      </a:pPr>
                      <a:r>
                        <a:rPr lang="en-US" sz="1100" b="0" dirty="0" smtClean="0">
                          <a:latin typeface="Huawei Sans" panose="020C0503030203020204" pitchFamily="34" charset="0"/>
                        </a:rPr>
                        <a:t>Drawing information</a:t>
                      </a:r>
                      <a:endParaRPr lang="en-US" sz="11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100" dirty="0" smtClean="0">
                          <a:latin typeface="Huawei Sans" panose="020C0503030203020204" pitchFamily="34" charset="0"/>
                        </a:rPr>
                        <a:t>Ensure that complete drawings with scale information are available. Computer-aided design (CAD) drawings of customer buildings can be obtained from the customer's capital construction management office.</a:t>
                      </a:r>
                      <a:endParaRPr lang="en-US" sz="11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ts val="2000"/>
                        </a:lnSpc>
                      </a:pPr>
                      <a:r>
                        <a:rPr lang="en-US" sz="1400" dirty="0" smtClean="0">
                          <a:latin typeface="Huawei Sans" panose="020C0503030203020204" pitchFamily="34" charset="0"/>
                        </a:rPr>
                        <a:t>-</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05499">
                <a:tc>
                  <a:txBody>
                    <a:bodyPr/>
                    <a:lstStyle/>
                    <a:p>
                      <a:pPr algn="ctr" fontAlgn="ctr">
                        <a:lnSpc>
                          <a:spcPct val="100000"/>
                        </a:lnSpc>
                      </a:pPr>
                      <a:r>
                        <a:rPr lang="en-US" sz="1100" b="0" dirty="0" smtClean="0">
                          <a:latin typeface="Huawei Sans" panose="020C0503030203020204" pitchFamily="34" charset="0"/>
                        </a:rPr>
                        <a:t>Coverage</a:t>
                      </a:r>
                      <a:endParaRPr lang="en-US" sz="11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100" dirty="0" smtClean="0">
                          <a:latin typeface="Huawei Sans" panose="020C0503030203020204" pitchFamily="34" charset="0"/>
                        </a:rPr>
                        <a:t>Determine the key coverage areas (such as office areas and meeting rooms) and common coverage areas (such as stairs and bathrooms) required by the customer.</a:t>
                      </a:r>
                      <a:endParaRPr lang="en-US" sz="11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100" dirty="0" smtClean="0">
                          <a:latin typeface="Huawei Sans" panose="020C0503030203020204" pitchFamily="34" charset="0"/>
                        </a:rPr>
                        <a:t>Common projects' requirements for key and common coverage areas are pre-configured, and one-click setting is supported.</a:t>
                      </a:r>
                      <a:endParaRPr lang="en-US" sz="11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82056">
                <a:tc>
                  <a:txBody>
                    <a:bodyPr/>
                    <a:lstStyle/>
                    <a:p>
                      <a:pPr algn="ctr" fontAlgn="ctr">
                        <a:lnSpc>
                          <a:spcPct val="100000"/>
                        </a:lnSpc>
                      </a:pPr>
                      <a:r>
                        <a:rPr lang="en-US" sz="1100" b="0" dirty="0" smtClean="0">
                          <a:latin typeface="Huawei Sans" panose="020C0503030203020204" pitchFamily="34" charset="0"/>
                        </a:rPr>
                        <a:t>Field strength</a:t>
                      </a:r>
                      <a:endParaRPr lang="en-US" sz="11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100" dirty="0" smtClean="0">
                          <a:latin typeface="Huawei Sans" panose="020C0503030203020204" pitchFamily="34" charset="0"/>
                        </a:rPr>
                        <a:t>The customer may impose specific requirements for the signal field strength in a coverage area, for example, –40 </a:t>
                      </a:r>
                      <a:r>
                        <a:rPr lang="en-US" sz="1100" dirty="0" err="1" smtClean="0">
                          <a:latin typeface="Huawei Sans" panose="020C0503030203020204" pitchFamily="34" charset="0"/>
                        </a:rPr>
                        <a:t>dBm</a:t>
                      </a:r>
                      <a:r>
                        <a:rPr lang="en-US" sz="1100" dirty="0" smtClean="0">
                          <a:latin typeface="Huawei Sans" panose="020C0503030203020204" pitchFamily="34" charset="0"/>
                        </a:rPr>
                        <a:t> to –65 </a:t>
                      </a:r>
                      <a:r>
                        <a:rPr lang="en-US" sz="1100" dirty="0" err="1" smtClean="0">
                          <a:latin typeface="Huawei Sans" panose="020C0503030203020204" pitchFamily="34" charset="0"/>
                        </a:rPr>
                        <a:t>dBm</a:t>
                      </a:r>
                      <a:r>
                        <a:rPr lang="en-US" sz="1100" dirty="0" smtClean="0">
                          <a:latin typeface="Huawei Sans" panose="020C0503030203020204" pitchFamily="34" charset="0"/>
                        </a:rPr>
                        <a:t> in key areas and greater than –75 </a:t>
                      </a:r>
                      <a:r>
                        <a:rPr lang="en-US" sz="1100" dirty="0" err="1" smtClean="0">
                          <a:latin typeface="Huawei Sans" panose="020C0503030203020204" pitchFamily="34" charset="0"/>
                        </a:rPr>
                        <a:t>dBm</a:t>
                      </a:r>
                      <a:r>
                        <a:rPr lang="en-US" sz="1100" dirty="0" smtClean="0">
                          <a:latin typeface="Huawei Sans" panose="020C0503030203020204" pitchFamily="34" charset="0"/>
                        </a:rPr>
                        <a:t> in common areas.</a:t>
                      </a:r>
                      <a:endParaRPr lang="en-US" sz="11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100" dirty="0" smtClean="0">
                          <a:latin typeface="Huawei Sans" panose="020C0503030203020204" pitchFamily="34" charset="0"/>
                        </a:rPr>
                        <a:t>The field strength can be manually configured according to customers' specific requirements. If not required, the pre-configured </a:t>
                      </a:r>
                      <a:r>
                        <a:rPr lang="en-US" sz="1100" dirty="0" smtClean="0">
                          <a:solidFill>
                            <a:schemeClr val="tx1"/>
                          </a:solidFill>
                          <a:latin typeface="Huawei Sans" panose="020C0503030203020204" pitchFamily="34" charset="0"/>
                        </a:rPr>
                        <a:t>empirical </a:t>
                      </a:r>
                      <a:r>
                        <a:rPr lang="en-US" sz="1100" dirty="0" smtClean="0">
                          <a:latin typeface="Huawei Sans" panose="020C0503030203020204" pitchFamily="34" charset="0"/>
                        </a:rPr>
                        <a:t>data can be used.</a:t>
                      </a:r>
                      <a:endParaRPr lang="en-US" sz="11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58612">
                <a:tc>
                  <a:txBody>
                    <a:bodyPr/>
                    <a:lstStyle/>
                    <a:p>
                      <a:pPr algn="ctr" fontAlgn="ctr">
                        <a:lnSpc>
                          <a:spcPct val="100000"/>
                        </a:lnSpc>
                      </a:pPr>
                      <a:r>
                        <a:rPr lang="en-US" sz="1100" b="0" dirty="0" smtClean="0">
                          <a:latin typeface="Huawei Sans" panose="020C0503030203020204" pitchFamily="34" charset="0"/>
                        </a:rPr>
                        <a:t>Number of access users</a:t>
                      </a:r>
                      <a:endParaRPr lang="en-US" sz="11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100" dirty="0" smtClean="0">
                          <a:latin typeface="Huawei Sans" panose="020C0503030203020204" pitchFamily="34" charset="0"/>
                        </a:rPr>
                        <a:t>Determine the total number of access STAs in a coverage area and the number of concurrent users in this area. For example, in a wireless office scenario, each user has a mobile phone and a laptop. In this case, the number of access STAs is calculated as follows: Number of access STAs = Number of access users x 2.</a:t>
                      </a:r>
                      <a:br>
                        <a:rPr lang="en-US" sz="1100" dirty="0" smtClean="0">
                          <a:latin typeface="Huawei Sans" panose="020C0503030203020204" pitchFamily="34" charset="0"/>
                        </a:rPr>
                      </a:br>
                      <a:endParaRPr lang="en-US" sz="11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100" dirty="0" smtClean="0">
                          <a:solidFill>
                            <a:schemeClr val="tx1"/>
                          </a:solidFill>
                          <a:latin typeface="Huawei Sans" panose="020C0503030203020204" pitchFamily="34" charset="0"/>
                        </a:rPr>
                        <a:t>Empirical data has been pre-configured and can be modified.</a:t>
                      </a:r>
                      <a:endParaRPr lang="en-US" sz="1100"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82056">
                <a:tc>
                  <a:txBody>
                    <a:bodyPr/>
                    <a:lstStyle/>
                    <a:p>
                      <a:pPr algn="ctr" fontAlgn="ctr">
                        <a:lnSpc>
                          <a:spcPct val="100000"/>
                        </a:lnSpc>
                      </a:pPr>
                      <a:r>
                        <a:rPr lang="en-US" sz="1100" b="0" dirty="0" smtClean="0">
                          <a:latin typeface="Huawei Sans" panose="020C0503030203020204" pitchFamily="34" charset="0"/>
                        </a:rPr>
                        <a:t>STA type</a:t>
                      </a:r>
                      <a:endParaRPr lang="en-US" sz="11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85738" indent="-185738" algn="l" fontAlgn="ctr">
                        <a:lnSpc>
                          <a:spcPct val="100000"/>
                        </a:lnSpc>
                        <a:buFont typeface="Arial" panose="020B0604020202020204" pitchFamily="34" charset="0"/>
                        <a:buChar char="•"/>
                      </a:pPr>
                      <a:r>
                        <a:rPr lang="en-US" sz="1100" dirty="0" smtClean="0">
                          <a:latin typeface="Huawei Sans" panose="020C0503030203020204" pitchFamily="34" charset="0"/>
                        </a:rPr>
                        <a:t>Type and number of STAs on the live network (Common STAs include mobile phones, tablets, and laptops, and special STAs such</a:t>
                      </a:r>
                      <a:r>
                        <a:rPr lang="en-US" sz="1100" baseline="0" dirty="0" smtClean="0">
                          <a:latin typeface="Huawei Sans" panose="020C0503030203020204" pitchFamily="34" charset="0"/>
                        </a:rPr>
                        <a:t> as</a:t>
                      </a:r>
                      <a:r>
                        <a:rPr lang="en-US" sz="1100" dirty="0" smtClean="0">
                          <a:latin typeface="Huawei Sans" panose="020C0503030203020204" pitchFamily="34" charset="0"/>
                        </a:rPr>
                        <a:t> scanners and cash registers.)</a:t>
                      </a:r>
                    </a:p>
                    <a:p>
                      <a:pPr marL="185738" indent="-185738" algn="l" fontAlgn="ctr">
                        <a:lnSpc>
                          <a:spcPct val="100000"/>
                        </a:lnSpc>
                        <a:buFont typeface="Arial" panose="020B0604020202020204" pitchFamily="34" charset="0"/>
                        <a:buChar char="•"/>
                      </a:pPr>
                      <a:r>
                        <a:rPr lang="en-US" sz="1100" dirty="0" smtClean="0">
                          <a:latin typeface="Huawei Sans" panose="020C0503030203020204" pitchFamily="34" charset="0"/>
                        </a:rPr>
                        <a:t>(Optional, based on the customer's technical competence) Proportion of MIMO types supported by STAs, based on which the number and models of APs can be determined</a:t>
                      </a:r>
                      <a:endParaRPr lang="en-US" sz="11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100" dirty="0" smtClean="0">
                          <a:latin typeface="Huawei Sans" panose="020C0503030203020204" pitchFamily="34" charset="0"/>
                        </a:rPr>
                        <a:t>-</a:t>
                      </a:r>
                      <a:endParaRPr lang="en-US" sz="11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8943">
                <a:tc>
                  <a:txBody>
                    <a:bodyPr/>
                    <a:lstStyle/>
                    <a:p>
                      <a:pPr algn="ctr" fontAlgn="ctr">
                        <a:lnSpc>
                          <a:spcPct val="100000"/>
                        </a:lnSpc>
                      </a:pPr>
                      <a:r>
                        <a:rPr lang="en-US" sz="1100" b="0" dirty="0" smtClean="0">
                          <a:latin typeface="Huawei Sans" panose="020C0503030203020204" pitchFamily="34" charset="0"/>
                        </a:rPr>
                        <a:t>Bandwidth </a:t>
                      </a:r>
                      <a:endParaRPr lang="en-US" sz="11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00000"/>
                        </a:lnSpc>
                      </a:pPr>
                      <a:r>
                        <a:rPr lang="en-US" sz="1100" dirty="0" smtClean="0">
                          <a:latin typeface="Huawei Sans" panose="020C0503030203020204" pitchFamily="34" charset="0"/>
                        </a:rPr>
                        <a:t>Major service types and bandwidth requirements for each user</a:t>
                      </a:r>
                      <a:endParaRPr lang="en-US" sz="11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00000"/>
                        </a:lnSpc>
                      </a:pPr>
                      <a:r>
                        <a:rPr lang="en-US" sz="1100" dirty="0" smtClean="0">
                          <a:solidFill>
                            <a:schemeClr val="tx1"/>
                          </a:solidFill>
                          <a:latin typeface="Huawei Sans" panose="020C0503030203020204" pitchFamily="34" charset="0"/>
                        </a:rPr>
                        <a:t>Empirical </a:t>
                      </a:r>
                      <a:r>
                        <a:rPr lang="en-US" sz="1100" dirty="0" smtClean="0">
                          <a:latin typeface="Huawei Sans" panose="020C0503030203020204" pitchFamily="34" charset="0"/>
                        </a:rPr>
                        <a:t>data has been pre-configured and can be modified.</a:t>
                      </a:r>
                      <a:endParaRPr lang="en-US" sz="11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pSp>
        <p:nvGrpSpPr>
          <p:cNvPr id="8" name="组合 7"/>
          <p:cNvGrpSpPr/>
          <p:nvPr/>
        </p:nvGrpSpPr>
        <p:grpSpPr>
          <a:xfrm>
            <a:off x="6463409" y="60381"/>
            <a:ext cx="5296902" cy="324000"/>
            <a:chOff x="6633228" y="60381"/>
            <a:chExt cx="5296902" cy="324000"/>
          </a:xfrm>
        </p:grpSpPr>
        <p:sp>
          <p:nvSpPr>
            <p:cNvPr id="3" name="五边形 2"/>
            <p:cNvSpPr>
              <a:spLocks/>
            </p:cNvSpPr>
            <p:nvPr/>
          </p:nvSpPr>
          <p:spPr bwMode="gray">
            <a:xfrm>
              <a:off x="6633228" y="60381"/>
              <a:ext cx="1440000"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prstClr val="white"/>
                  </a:solidFill>
                  <a:latin typeface="Huawei Sans" panose="020C0503030203020204" pitchFamily="34" charset="0"/>
                </a:rPr>
                <a:t>Project Preparation</a:t>
              </a:r>
              <a:endParaRPr lang="en-US" altLang="zh-CN" sz="9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燕尾形 3"/>
            <p:cNvSpPr>
              <a:spLocks/>
            </p:cNvSpPr>
            <p:nvPr/>
          </p:nvSpPr>
          <p:spPr bwMode="gray">
            <a:xfrm>
              <a:off x="7954862" y="60381"/>
              <a:ext cx="1332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燕尾形 4"/>
            <p:cNvSpPr>
              <a:spLocks/>
            </p:cNvSpPr>
            <p:nvPr/>
          </p:nvSpPr>
          <p:spPr bwMode="gray">
            <a:xfrm>
              <a:off x="9168496"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燕尾形 6"/>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5618497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Requirement Collection (2)</a:t>
            </a:r>
            <a:endParaRPr lang="en-US" altLang="zh-CN" dirty="0">
              <a:latin typeface="Huawei Sans" panose="020C0503030203020204" pitchFamily="34" charset="0"/>
            </a:endParaRPr>
          </a:p>
        </p:txBody>
      </p:sp>
      <p:graphicFrame>
        <p:nvGraphicFramePr>
          <p:cNvPr id="6" name="表格 5"/>
          <p:cNvGraphicFramePr>
            <a:graphicFrameLocks noGrp="1"/>
          </p:cNvGraphicFramePr>
          <p:nvPr>
            <p:extLst/>
          </p:nvPr>
        </p:nvGraphicFramePr>
        <p:xfrm>
          <a:off x="495299" y="1174140"/>
          <a:ext cx="11217275" cy="2264275"/>
        </p:xfrm>
        <a:graphic>
          <a:graphicData uri="http://schemas.openxmlformats.org/drawingml/2006/table">
            <a:tbl>
              <a:tblPr/>
              <a:tblGrid>
                <a:gridCol w="1550351"/>
                <a:gridCol w="6260197"/>
                <a:gridCol w="3406727"/>
              </a:tblGrid>
              <a:tr h="400195">
                <a:tc>
                  <a:txBody>
                    <a:bodyPr/>
                    <a:lstStyle/>
                    <a:p>
                      <a:pPr algn="ctr" fontAlgn="ctr">
                        <a:lnSpc>
                          <a:spcPct val="100000"/>
                        </a:lnSpc>
                      </a:pPr>
                      <a:r>
                        <a:rPr lang="en-US" sz="1100" b="1" dirty="0" smtClean="0">
                          <a:solidFill>
                            <a:schemeClr val="tx1"/>
                          </a:solidFill>
                          <a:latin typeface="Huawei Sans" panose="020C0503030203020204" pitchFamily="34" charset="0"/>
                        </a:rPr>
                        <a:t>Requirement</a:t>
                      </a:r>
                      <a:endParaRPr lang="en-US" sz="1100" b="1" dirty="0">
                        <a:solidFill>
                          <a:schemeClr val="tx1"/>
                        </a:solidFill>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100" b="1" dirty="0" smtClean="0">
                          <a:solidFill>
                            <a:schemeClr val="tx1"/>
                          </a:solidFill>
                          <a:latin typeface="Huawei Sans" panose="020C0503030203020204" pitchFamily="34" charset="0"/>
                        </a:rPr>
                        <a:t>Description</a:t>
                      </a:r>
                      <a:endParaRPr lang="en-US" sz="11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100" b="1" dirty="0" smtClean="0">
                          <a:solidFill>
                            <a:schemeClr val="tx1"/>
                          </a:solidFill>
                          <a:latin typeface="Huawei Sans" panose="020C0503030203020204" pitchFamily="34" charset="0"/>
                        </a:rPr>
                        <a:t>Network Planning Tool Support</a:t>
                      </a:r>
                      <a:endParaRPr lang="en-US" sz="11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76000">
                <a:tc>
                  <a:txBody>
                    <a:bodyPr/>
                    <a:lstStyle/>
                    <a:p>
                      <a:pPr algn="ctr" fontAlgn="ctr"/>
                      <a:r>
                        <a:rPr lang="en-US" sz="1400" b="0" dirty="0" smtClean="0">
                          <a:latin typeface="Huawei Sans" panose="020C0503030203020204" pitchFamily="34" charset="0"/>
                        </a:rPr>
                        <a:t>Coverage mode</a:t>
                      </a:r>
                      <a:endParaRPr lang="en-US" sz="14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b="0" dirty="0" smtClean="0">
                          <a:latin typeface="Huawei Sans" panose="020C0503030203020204" pitchFamily="34" charset="0"/>
                        </a:rPr>
                        <a:t>Indoor settled, agile distributed, or outdoor coverage</a:t>
                      </a:r>
                      <a:endParaRPr lang="en-US" sz="1400" b="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b="0" dirty="0" smtClean="0">
                          <a:latin typeface="Huawei Sans" panose="020C0503030203020204" pitchFamily="34" charset="0"/>
                        </a:rPr>
                        <a:t>Indoor, outdoor, and agile distributed scenarios are supported.</a:t>
                      </a:r>
                      <a:endParaRPr lang="en-US" sz="1400" b="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76000">
                <a:tc>
                  <a:txBody>
                    <a:bodyPr/>
                    <a:lstStyle/>
                    <a:p>
                      <a:pPr algn="ctr" fontAlgn="ctr"/>
                      <a:r>
                        <a:rPr lang="en-US" sz="1400" b="0" dirty="0" smtClean="0">
                          <a:latin typeface="Huawei Sans" panose="020C0503030203020204" pitchFamily="34" charset="0"/>
                        </a:rPr>
                        <a:t>Power distribution mode</a:t>
                      </a:r>
                      <a:endParaRPr lang="en-US" sz="14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b="0" dirty="0" smtClean="0">
                          <a:latin typeface="Huawei Sans" panose="020C0503030203020204" pitchFamily="34" charset="0"/>
                        </a:rPr>
                        <a:t>Customer's requirements on the power supply mode, and available power supply facilities and areas</a:t>
                      </a:r>
                      <a:endParaRPr lang="en-US" sz="1400" b="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b="0" dirty="0" err="1" smtClean="0">
                          <a:latin typeface="Huawei Sans" panose="020C0503030203020204" pitchFamily="34" charset="0"/>
                        </a:rPr>
                        <a:t>PoE</a:t>
                      </a:r>
                      <a:r>
                        <a:rPr lang="en-US" sz="1400" b="0" dirty="0" smtClean="0">
                          <a:latin typeface="Huawei Sans" panose="020C0503030203020204" pitchFamily="34" charset="0"/>
                        </a:rPr>
                        <a:t> power supply can be drawn.</a:t>
                      </a:r>
                      <a:endParaRPr lang="en-US" sz="1400" b="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76000">
                <a:tc>
                  <a:txBody>
                    <a:bodyPr/>
                    <a:lstStyle/>
                    <a:p>
                      <a:pPr algn="ctr" fontAlgn="ctr"/>
                      <a:r>
                        <a:rPr lang="en-US" sz="1400" b="0" dirty="0" smtClean="0">
                          <a:latin typeface="Huawei Sans" panose="020C0503030203020204" pitchFamily="34" charset="0"/>
                        </a:rPr>
                        <a:t>Switch location</a:t>
                      </a:r>
                      <a:endParaRPr lang="en-US" sz="14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400" b="0" dirty="0" smtClean="0">
                          <a:solidFill>
                            <a:schemeClr val="tx1"/>
                          </a:solidFill>
                          <a:latin typeface="Huawei Sans" panose="020C0503030203020204" pitchFamily="34" charset="0"/>
                        </a:rPr>
                        <a:t>Location of switches connected to the WLAN</a:t>
                      </a:r>
                      <a:endParaRPr lang="en-US" sz="1400" b="0"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400" b="0" dirty="0" smtClean="0">
                          <a:latin typeface="Huawei Sans" panose="020C0503030203020204" pitchFamily="34" charset="0"/>
                        </a:rPr>
                        <a:t>A topology with switches and cables can be drawn.</a:t>
                      </a:r>
                      <a:endParaRPr lang="en-US" sz="1400" b="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2" name="文本框 11"/>
          <p:cNvSpPr txBox="1"/>
          <p:nvPr/>
        </p:nvSpPr>
        <p:spPr>
          <a:xfrm>
            <a:off x="495300" y="3897312"/>
            <a:ext cx="11217275" cy="598488"/>
          </a:xfrm>
          <a:prstGeom prst="rect">
            <a:avLst/>
          </a:prstGeom>
          <a:solidFill>
            <a:srgbClr val="FEEEC1"/>
          </a:solidFill>
          <a:ln w="12700" cap="flat" cmpd="sng" algn="ctr">
            <a:solidFill>
              <a:srgbClr val="FCC800"/>
            </a:solidFill>
            <a:prstDash val="solid"/>
            <a:miter lim="800000"/>
            <a:headEnd/>
            <a:tailEn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indent="0" algn="ctr" fontAlgn="ctr">
              <a:lnSpc>
                <a:spcPct val="100000"/>
              </a:lnSpc>
              <a:spcBef>
                <a:spcPts val="0"/>
              </a:spcBef>
              <a:buSzPct val="50000"/>
              <a:buFont typeface="Wingdings" panose="05000000000000000000" pitchFamily="2" charset="2"/>
              <a:buNone/>
              <a:defRPr sz="1600" kern="0" baseline="0">
                <a:solidFill>
                  <a:srgbClr val="1D1D1A"/>
                </a:solidFill>
                <a:latin typeface="Arial" panose="020C0503030203020204" pitchFamily="34" charset="0"/>
                <a:ea typeface="方正兰亭黑简体" panose="02000000000000000000" pitchFamily="2" charset="-122"/>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Arial"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Arial"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Arial"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Arial"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r>
              <a:rPr lang="en-US" dirty="0" smtClean="0">
                <a:solidFill>
                  <a:schemeClr val="tx1"/>
                </a:solidFill>
                <a:latin typeface="Huawei Sans" panose="020C0503030203020204" pitchFamily="34" charset="0"/>
              </a:rPr>
              <a:t>To ensure that all possible requirements are collected, prepare a requirement collection checklist, and collect and record customer requirements based on the checklist.</a:t>
            </a:r>
            <a:endParaRPr lang="en-US" altLang="zh-CN" dirty="0">
              <a:solidFill>
                <a:schemeClr val="tx1"/>
              </a:solidFill>
              <a:latin typeface="Huawei Sans" panose="020C0503030203020204" pitchFamily="34" charset="0"/>
            </a:endParaRPr>
          </a:p>
        </p:txBody>
      </p:sp>
      <p:grpSp>
        <p:nvGrpSpPr>
          <p:cNvPr id="13" name="组合 12"/>
          <p:cNvGrpSpPr/>
          <p:nvPr/>
        </p:nvGrpSpPr>
        <p:grpSpPr>
          <a:xfrm>
            <a:off x="6462000" y="60381"/>
            <a:ext cx="5296902" cy="324000"/>
            <a:chOff x="6633228" y="60381"/>
            <a:chExt cx="5296902" cy="324000"/>
          </a:xfrm>
        </p:grpSpPr>
        <p:sp>
          <p:nvSpPr>
            <p:cNvPr id="14" name="五边形 13"/>
            <p:cNvSpPr>
              <a:spLocks/>
            </p:cNvSpPr>
            <p:nvPr/>
          </p:nvSpPr>
          <p:spPr bwMode="gray">
            <a:xfrm>
              <a:off x="6633228" y="60381"/>
              <a:ext cx="1440000"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prstClr val="white"/>
                  </a:solidFill>
                  <a:latin typeface="Huawei Sans" panose="020C0503030203020204" pitchFamily="34" charset="0"/>
                </a:rPr>
                <a:t>Project Preparation</a:t>
              </a:r>
              <a:endParaRPr lang="en-US" altLang="zh-CN" sz="9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a:spLocks/>
            </p:cNvSpPr>
            <p:nvPr/>
          </p:nvSpPr>
          <p:spPr bwMode="gray">
            <a:xfrm>
              <a:off x="7954862" y="60381"/>
              <a:ext cx="1332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a:spLocks/>
            </p:cNvSpPr>
            <p:nvPr/>
          </p:nvSpPr>
          <p:spPr bwMode="gray">
            <a:xfrm>
              <a:off x="9168496"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3" name="对象 2"/>
          <p:cNvGraphicFramePr>
            <a:graphicFrameLocks noChangeAspect="1"/>
          </p:cNvGraphicFramePr>
          <p:nvPr>
            <p:extLst/>
          </p:nvPr>
        </p:nvGraphicFramePr>
        <p:xfrm>
          <a:off x="12290071" y="2232048"/>
          <a:ext cx="1182038" cy="1071222"/>
        </p:xfrm>
        <a:graphic>
          <a:graphicData uri="http://schemas.openxmlformats.org/presentationml/2006/ole">
            <mc:AlternateContent xmlns:mc="http://schemas.openxmlformats.org/markup-compatibility/2006">
              <mc:Choice xmlns:v="urn:schemas-microsoft-com:vml" Requires="v">
                <p:oleObj spid="_x0000_s1043" name="包装程序外壳对象" showAsIcon="1" r:id="rId5" imgW="914400" imgH="828720" progId="Package">
                  <p:embed/>
                </p:oleObj>
              </mc:Choice>
              <mc:Fallback>
                <p:oleObj name="包装程序外壳对象" showAsIcon="1" r:id="rId5" imgW="914400" imgH="828720" progId="Package">
                  <p:embed/>
                  <p:pic>
                    <p:nvPicPr>
                      <p:cNvPr id="0" name=""/>
                      <p:cNvPicPr/>
                      <p:nvPr/>
                    </p:nvPicPr>
                    <p:blipFill>
                      <a:blip r:embed="rId6"/>
                      <a:stretch>
                        <a:fillRect/>
                      </a:stretch>
                    </p:blipFill>
                    <p:spPr>
                      <a:xfrm>
                        <a:off x="12290071" y="2232048"/>
                        <a:ext cx="1182038" cy="1071222"/>
                      </a:xfrm>
                      <a:prstGeom prst="rect">
                        <a:avLst/>
                      </a:prstGeom>
                    </p:spPr>
                  </p:pic>
                </p:oleObj>
              </mc:Fallback>
            </mc:AlternateContent>
          </a:graphicData>
        </a:graphic>
      </p:graphicFrame>
    </p:spTree>
    <p:custDataLst>
      <p:tags r:id="rId2"/>
    </p:custDataLst>
    <p:extLst>
      <p:ext uri="{BB962C8B-B14F-4D97-AF65-F5344CB8AC3E}">
        <p14:creationId xmlns:p14="http://schemas.microsoft.com/office/powerpoint/2010/main" val="10468246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Site Survey (1)</a:t>
            </a:r>
            <a:endParaRPr lang="en-US" altLang="zh-CN" dirty="0">
              <a:latin typeface="Huawei Sans" panose="020C0503030203020204" pitchFamily="34" charset="0"/>
            </a:endParaRPr>
          </a:p>
        </p:txBody>
      </p:sp>
      <p:sp>
        <p:nvSpPr>
          <p:cNvPr id="4" name="文本占位符 3"/>
          <p:cNvSpPr>
            <a:spLocks noGrp="1"/>
          </p:cNvSpPr>
          <p:nvPr>
            <p:ph type="body" sz="quarter" idx="10"/>
          </p:nvPr>
        </p:nvSpPr>
        <p:spPr/>
        <p:txBody>
          <a:bodyPr/>
          <a:lstStyle/>
          <a:p>
            <a:pPr marL="0" indent="0" algn="l">
              <a:buNone/>
            </a:pPr>
            <a:r>
              <a:rPr lang="en-US" sz="1600" dirty="0" smtClean="0">
                <a:latin typeface="Huawei Sans" panose="020C0503030203020204" pitchFamily="34" charset="0"/>
              </a:rPr>
              <a:t>During site survey, obtain information such as the STA type, floor height, building material and signal attenuation, interference sources, new obstacles, and extra-low voltage (ELV) room. Based on the collected information, you can determine the AP model, AP installation mode and positions, and power supply and cabling design. </a:t>
            </a:r>
            <a:endParaRPr lang="en-US" altLang="zh-CN" sz="1600" dirty="0">
              <a:latin typeface="Huawei Sans" panose="020C0503030203020204" pitchFamily="34" charset="0"/>
            </a:endParaRPr>
          </a:p>
        </p:txBody>
      </p:sp>
      <p:graphicFrame>
        <p:nvGraphicFramePr>
          <p:cNvPr id="3" name="表格 2"/>
          <p:cNvGraphicFramePr>
            <a:graphicFrameLocks noGrp="1"/>
          </p:cNvGraphicFramePr>
          <p:nvPr>
            <p:extLst/>
          </p:nvPr>
        </p:nvGraphicFramePr>
        <p:xfrm>
          <a:off x="847723" y="2373295"/>
          <a:ext cx="10864851" cy="3085490"/>
        </p:xfrm>
        <a:graphic>
          <a:graphicData uri="http://schemas.openxmlformats.org/drawingml/2006/table">
            <a:tbl>
              <a:tblPr/>
              <a:tblGrid>
                <a:gridCol w="1400177"/>
                <a:gridCol w="2943225"/>
                <a:gridCol w="6521449"/>
              </a:tblGrid>
              <a:tr h="268195">
                <a:tc>
                  <a:txBody>
                    <a:bodyPr/>
                    <a:lstStyle/>
                    <a:p>
                      <a:pPr algn="ctr" fontAlgn="ctr">
                        <a:lnSpc>
                          <a:spcPct val="100000"/>
                        </a:lnSpc>
                      </a:pPr>
                      <a:r>
                        <a:rPr lang="en-US" sz="1200" b="1" dirty="0" smtClean="0">
                          <a:solidFill>
                            <a:schemeClr val="tx1"/>
                          </a:solidFill>
                          <a:latin typeface="Huawei Sans" panose="020C0503030203020204" pitchFamily="34" charset="0"/>
                        </a:rPr>
                        <a:t>Site Survey Item</a:t>
                      </a:r>
                      <a:endParaRPr lang="en-US" sz="1200" b="1" dirty="0">
                        <a:solidFill>
                          <a:schemeClr val="tx1"/>
                        </a:solidFill>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200" b="1" dirty="0" smtClean="0">
                          <a:solidFill>
                            <a:schemeClr val="tx1"/>
                          </a:solidFill>
                          <a:latin typeface="Huawei Sans" panose="020C0503030203020204" pitchFamily="34" charset="0"/>
                        </a:rPr>
                        <a:t>Information (Example)</a:t>
                      </a:r>
                      <a:endParaRPr lang="en-US" sz="12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200" b="1" dirty="0" smtClean="0">
                          <a:solidFill>
                            <a:schemeClr val="tx1"/>
                          </a:solidFill>
                          <a:latin typeface="Huawei Sans" panose="020C0503030203020204" pitchFamily="34" charset="0"/>
                        </a:rPr>
                        <a:t>Remarks</a:t>
                      </a:r>
                      <a:endParaRPr lang="en-US" sz="12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77208">
                <a:tc>
                  <a:txBody>
                    <a:bodyPr/>
                    <a:lstStyle/>
                    <a:p>
                      <a:pPr algn="ctr" fontAlgn="ctr">
                        <a:lnSpc>
                          <a:spcPct val="100000"/>
                        </a:lnSpc>
                      </a:pPr>
                      <a:r>
                        <a:rPr lang="en-US" sz="1200" b="0" dirty="0" smtClean="0">
                          <a:latin typeface="Huawei Sans" panose="020C0503030203020204" pitchFamily="34" charset="0"/>
                        </a:rPr>
                        <a:t>Floor height</a:t>
                      </a:r>
                      <a:endParaRPr lang="en-US" altLang="zh-CN" sz="12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200" dirty="0" smtClean="0">
                          <a:latin typeface="Huawei Sans" panose="020C0503030203020204" pitchFamily="34" charset="0"/>
                        </a:rPr>
                        <a:t>3 m for a common indoor floor</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200" dirty="0" smtClean="0">
                          <a:latin typeface="Huawei Sans" panose="020C0503030203020204" pitchFamily="34" charset="0"/>
                        </a:rPr>
                        <a:t>It is important to obtain the floor height information of areas such as atriums, halls, and lecture halls. You can use a rangefinder to measure the height.</a:t>
                      </a:r>
                      <a:endParaRPr lang="en-US" altLang="zh-CN" sz="12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63180">
                <a:tc>
                  <a:txBody>
                    <a:bodyPr/>
                    <a:lstStyle/>
                    <a:p>
                      <a:pPr algn="ctr" fontAlgn="ctr">
                        <a:lnSpc>
                          <a:spcPct val="100000"/>
                        </a:lnSpc>
                      </a:pPr>
                      <a:r>
                        <a:rPr lang="en-US" sz="1200" b="0" dirty="0" smtClean="0">
                          <a:latin typeface="Huawei Sans" panose="020C0503030203020204" pitchFamily="34" charset="0"/>
                        </a:rPr>
                        <a:t>Building materials and signal attenuation</a:t>
                      </a:r>
                      <a:endParaRPr lang="en-US" altLang="zh-CN" sz="1200" b="0" baseline="300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200" dirty="0" smtClean="0">
                          <a:latin typeface="Huawei Sans" panose="020C0503030203020204" pitchFamily="34" charset="0"/>
                        </a:rPr>
                        <a:t>240 mm thick brick wall (attenuation: 15 dB @ 2.4 GHz, 25 dB @ 5 GHz)</a:t>
                      </a:r>
                    </a:p>
                    <a:p>
                      <a:pPr algn="l" fontAlgn="ctr">
                        <a:lnSpc>
                          <a:spcPct val="100000"/>
                        </a:lnSpc>
                      </a:pPr>
                      <a:r>
                        <a:rPr lang="en-US" sz="1200" dirty="0" smtClean="0">
                          <a:latin typeface="Huawei Sans" panose="020C0503030203020204" pitchFamily="34" charset="0"/>
                        </a:rPr>
                        <a:t>80 mm thick colored glass (attenuation: 8 dB @ 2.4 GHz, 10 dB @ 5 GHz)</a:t>
                      </a:r>
                      <a:endParaRPr lang="en-US" altLang="zh-CN" sz="12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Obtain the building materials on the site and their thicknesses to determine signal attenuation values. If possible, test the signal attenuation on the site. Otherwise, query the table of "Signal attenuation caused by common obstacles."</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1047">
                <a:tc>
                  <a:txBody>
                    <a:bodyPr/>
                    <a:lstStyle/>
                    <a:p>
                      <a:pPr algn="ctr" fontAlgn="ctr">
                        <a:lnSpc>
                          <a:spcPct val="100000"/>
                        </a:lnSpc>
                      </a:pPr>
                      <a:r>
                        <a:rPr lang="en-US" sz="1200" b="0" dirty="0" smtClean="0">
                          <a:latin typeface="Huawei Sans" panose="020C0503030203020204" pitchFamily="34" charset="0"/>
                        </a:rPr>
                        <a:t>Interference sources</a:t>
                      </a:r>
                      <a:endParaRPr lang="en-US" altLang="zh-CN" sz="1200" b="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200" dirty="0" smtClean="0">
                          <a:latin typeface="Huawei Sans" panose="020C0503030203020204" pitchFamily="34" charset="0"/>
                        </a:rPr>
                        <a:t>Information about Wi-Fi interference sources detected on the site</a:t>
                      </a:r>
                      <a:endParaRPr lang="en-US" sz="12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200" dirty="0" smtClean="0">
                          <a:latin typeface="Huawei Sans" panose="020C0503030203020204" pitchFamily="34" charset="0"/>
                        </a:rPr>
                        <a:t>Check whether there is interference caused by, for example, mobile hotspots, Wi-Fi devices of other vendors, and non-Wi-Fi devices (such as Bluetooth devices and microwave ovens).</a:t>
                      </a:r>
                    </a:p>
                    <a:p>
                      <a:pPr algn="l" fontAlgn="ctr">
                        <a:lnSpc>
                          <a:spcPct val="100000"/>
                        </a:lnSpc>
                      </a:pPr>
                      <a:r>
                        <a:rPr lang="en-US" sz="1200" dirty="0" smtClean="0">
                          <a:latin typeface="Huawei Sans" panose="020C0503030203020204" pitchFamily="34" charset="0"/>
                        </a:rPr>
                        <a:t>Tools such as the </a:t>
                      </a:r>
                      <a:r>
                        <a:rPr lang="en-US" sz="1200" dirty="0" err="1" smtClean="0">
                          <a:latin typeface="Huawei Sans" panose="020C0503030203020204" pitchFamily="34" charset="0"/>
                        </a:rPr>
                        <a:t>CloudCampus</a:t>
                      </a:r>
                      <a:r>
                        <a:rPr lang="en-US" sz="1200" dirty="0" smtClean="0">
                          <a:latin typeface="Huawei Sans" panose="020C0503030203020204" pitchFamily="34" charset="0"/>
                        </a:rPr>
                        <a:t> APP can be used to record interference source information.</a:t>
                      </a:r>
                      <a:endParaRPr lang="en-US" sz="12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6013">
                <a:tc>
                  <a:txBody>
                    <a:bodyPr/>
                    <a:lstStyle/>
                    <a:p>
                      <a:pPr algn="ctr" fontAlgn="ctr">
                        <a:lnSpc>
                          <a:spcPct val="100000"/>
                        </a:lnSpc>
                      </a:pPr>
                      <a:r>
                        <a:rPr lang="en-US" sz="1200" b="0" dirty="0" smtClean="0">
                          <a:latin typeface="Huawei Sans" panose="020C0503030203020204" pitchFamily="34" charset="0"/>
                        </a:rPr>
                        <a:t>New obstacles</a:t>
                      </a:r>
                      <a:endParaRPr lang="en-US" altLang="zh-CN" sz="12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200" dirty="0" smtClean="0">
                          <a:latin typeface="Huawei Sans" panose="020C0503030203020204" pitchFamily="34" charset="0"/>
                        </a:rPr>
                        <a:t>New partitions on the site</a:t>
                      </a:r>
                      <a:endParaRPr lang="en-US" sz="12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200" dirty="0" smtClean="0">
                          <a:latin typeface="Huawei Sans" panose="020C0503030203020204" pitchFamily="34" charset="0"/>
                        </a:rPr>
                        <a:t>Check whether obstacles on the site are consistent with those on the drawing. If not, mark the inconsistent areas and take photos.</a:t>
                      </a:r>
                      <a:endParaRPr lang="en-US" sz="12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6013">
                <a:tc>
                  <a:txBody>
                    <a:bodyPr/>
                    <a:lstStyle/>
                    <a:p>
                      <a:pPr algn="ctr" fontAlgn="ctr">
                        <a:lnSpc>
                          <a:spcPct val="100000"/>
                        </a:lnSpc>
                      </a:pPr>
                      <a:r>
                        <a:rPr lang="en-US" sz="1200" b="0" dirty="0" smtClean="0">
                          <a:latin typeface="Huawei Sans" panose="020C0503030203020204" pitchFamily="34" charset="0"/>
                        </a:rPr>
                        <a:t>Site photos</a:t>
                      </a:r>
                      <a:endParaRPr lang="en-US" sz="12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00000"/>
                        </a:lnSpc>
                      </a:pPr>
                      <a:r>
                        <a:rPr lang="en-US" sz="1200" b="0" dirty="0" smtClean="0">
                          <a:latin typeface="Huawei Sans" panose="020C0503030203020204" pitchFamily="34" charset="0"/>
                        </a:rPr>
                        <a:t>Global site photos</a:t>
                      </a:r>
                      <a:endParaRPr lang="en-US" sz="1200" b="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00000"/>
                        </a:lnSpc>
                      </a:pPr>
                      <a:r>
                        <a:rPr lang="en-US" sz="1200" dirty="0" smtClean="0">
                          <a:solidFill>
                            <a:schemeClr val="tx1"/>
                          </a:solidFill>
                          <a:latin typeface="Huawei Sans" panose="020C0503030203020204" pitchFamily="34" charset="0"/>
                        </a:rPr>
                        <a:t>Take as many photos as possible to record the environment and transfer survey information.</a:t>
                      </a:r>
                      <a:endParaRPr lang="en-US" altLang="zh-CN" sz="12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pSp>
        <p:nvGrpSpPr>
          <p:cNvPr id="9" name="组合 8"/>
          <p:cNvGrpSpPr/>
          <p:nvPr/>
        </p:nvGrpSpPr>
        <p:grpSpPr>
          <a:xfrm>
            <a:off x="6462000" y="60381"/>
            <a:ext cx="5296902" cy="324000"/>
            <a:chOff x="6633228" y="60381"/>
            <a:chExt cx="5296902" cy="324000"/>
          </a:xfrm>
        </p:grpSpPr>
        <p:sp>
          <p:nvSpPr>
            <p:cNvPr id="10" name="五边形 9"/>
            <p:cNvSpPr>
              <a:spLocks/>
            </p:cNvSpPr>
            <p:nvPr/>
          </p:nvSpPr>
          <p:spPr bwMode="gray">
            <a:xfrm>
              <a:off x="6633228" y="60381"/>
              <a:ext cx="1440000"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prstClr val="white"/>
                  </a:solidFill>
                  <a:latin typeface="Huawei Sans" panose="020C0503030203020204" pitchFamily="34" charset="0"/>
                </a:rPr>
                <a:t>Project Preparation</a:t>
              </a:r>
              <a:endParaRPr lang="en-US" altLang="zh-CN" sz="9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a:spLocks/>
            </p:cNvSpPr>
            <p:nvPr/>
          </p:nvSpPr>
          <p:spPr bwMode="gray">
            <a:xfrm>
              <a:off x="7954862" y="60381"/>
              <a:ext cx="1332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燕尾形 15"/>
            <p:cNvSpPr>
              <a:spLocks/>
            </p:cNvSpPr>
            <p:nvPr/>
          </p:nvSpPr>
          <p:spPr bwMode="gray">
            <a:xfrm>
              <a:off x="9168496"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16"/>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9826397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Site Survey (2)</a:t>
            </a:r>
            <a:endParaRPr lang="en-US" altLang="zh-CN" dirty="0">
              <a:latin typeface="Huawei Sans" panose="020C0503030203020204" pitchFamily="34" charset="0"/>
            </a:endParaRPr>
          </a:p>
        </p:txBody>
      </p:sp>
      <p:graphicFrame>
        <p:nvGraphicFramePr>
          <p:cNvPr id="3" name="表格 2"/>
          <p:cNvGraphicFramePr>
            <a:graphicFrameLocks noGrp="1"/>
          </p:cNvGraphicFramePr>
          <p:nvPr>
            <p:extLst/>
          </p:nvPr>
        </p:nvGraphicFramePr>
        <p:xfrm>
          <a:off x="495299" y="1224155"/>
          <a:ext cx="11217275" cy="3965678"/>
        </p:xfrm>
        <a:graphic>
          <a:graphicData uri="http://schemas.openxmlformats.org/drawingml/2006/table">
            <a:tbl>
              <a:tblPr/>
              <a:tblGrid>
                <a:gridCol w="1624050"/>
                <a:gridCol w="3458859"/>
                <a:gridCol w="6134366"/>
              </a:tblGrid>
              <a:tr h="198806">
                <a:tc>
                  <a:txBody>
                    <a:bodyPr/>
                    <a:lstStyle/>
                    <a:p>
                      <a:pPr algn="ctr" fontAlgn="ctr">
                        <a:lnSpc>
                          <a:spcPct val="100000"/>
                        </a:lnSpc>
                      </a:pPr>
                      <a:r>
                        <a:rPr lang="en-US" sz="1200" b="1" dirty="0" smtClean="0">
                          <a:solidFill>
                            <a:schemeClr val="tx1"/>
                          </a:solidFill>
                          <a:latin typeface="Huawei Sans" panose="020C0503030203020204" pitchFamily="34" charset="0"/>
                        </a:rPr>
                        <a:t>Site Survey Item</a:t>
                      </a:r>
                      <a:endParaRPr lang="en-US" sz="1200" b="1" dirty="0">
                        <a:solidFill>
                          <a:schemeClr val="tx1"/>
                        </a:solidFill>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200" b="1" dirty="0" smtClean="0">
                          <a:solidFill>
                            <a:schemeClr val="tx1"/>
                          </a:solidFill>
                          <a:latin typeface="Huawei Sans" panose="020C0503030203020204" pitchFamily="34" charset="0"/>
                        </a:rPr>
                        <a:t>Information (Example)</a:t>
                      </a:r>
                      <a:endParaRPr lang="en-US" sz="12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200" b="1" dirty="0" smtClean="0">
                          <a:solidFill>
                            <a:schemeClr val="tx1"/>
                          </a:solidFill>
                          <a:latin typeface="Huawei Sans" panose="020C0503030203020204" pitchFamily="34" charset="0"/>
                        </a:rPr>
                        <a:t>Remarks</a:t>
                      </a:r>
                      <a:endParaRPr lang="en-US" sz="12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41452">
                <a:tc>
                  <a:txBody>
                    <a:bodyPr/>
                    <a:lstStyle/>
                    <a:p>
                      <a:pPr algn="ctr" fontAlgn="ctr">
                        <a:lnSpc>
                          <a:spcPct val="100000"/>
                        </a:lnSpc>
                        <a:spcBef>
                          <a:spcPts val="0"/>
                        </a:spcBef>
                        <a:spcAft>
                          <a:spcPts val="0"/>
                        </a:spcAft>
                      </a:pPr>
                      <a:r>
                        <a:rPr lang="en-US" sz="1200" b="0" dirty="0" smtClean="0">
                          <a:latin typeface="Huawei Sans" panose="020C0503030203020204" pitchFamily="34" charset="0"/>
                        </a:rPr>
                        <a:t>AP type</a:t>
                      </a:r>
                      <a:endParaRPr lang="en-US" altLang="zh-CN" sz="12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fontAlgn="ctr">
                        <a:lnSpc>
                          <a:spcPct val="100000"/>
                        </a:lnSpc>
                        <a:spcBef>
                          <a:spcPts val="0"/>
                        </a:spcBef>
                        <a:spcAft>
                          <a:spcPts val="0"/>
                        </a:spcAft>
                        <a:buFont typeface="Arial" panose="020B0604020202020204" pitchFamily="34" charset="0"/>
                        <a:buNone/>
                      </a:pPr>
                      <a:r>
                        <a:rPr lang="en-US" sz="1200" dirty="0" smtClean="0">
                          <a:latin typeface="Huawei Sans" panose="020C0503030203020204" pitchFamily="34" charset="0"/>
                        </a:rPr>
                        <a:t>Common settled AP</a:t>
                      </a:r>
                      <a:endParaRPr lang="en-US" sz="12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Select indoor settled, agile distributed, outdoor, or high-density APs based on scenarios.</a:t>
                      </a:r>
                      <a:endParaRPr lang="en-US" sz="12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1452">
                <a:tc>
                  <a:txBody>
                    <a:bodyPr/>
                    <a:lstStyle/>
                    <a:p>
                      <a:pPr algn="ctr" fontAlgn="ctr">
                        <a:lnSpc>
                          <a:spcPct val="100000"/>
                        </a:lnSpc>
                        <a:spcBef>
                          <a:spcPts val="0"/>
                        </a:spcBef>
                        <a:spcAft>
                          <a:spcPts val="0"/>
                        </a:spcAft>
                      </a:pPr>
                      <a:r>
                        <a:rPr lang="en-US" sz="1200" b="0" dirty="0" smtClean="0">
                          <a:latin typeface="Huawei Sans" panose="020C0503030203020204" pitchFamily="34" charset="0"/>
                        </a:rPr>
                        <a:t>AP installation mode and position</a:t>
                      </a:r>
                      <a:endParaRPr lang="en-US" altLang="zh-CN" sz="12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Ceiling or wall mounting</a:t>
                      </a:r>
                      <a:endParaRPr lang="en-US" sz="12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Check whether APs can be mounted against the ceiling. If not, mount APs against the wall or on junction boxes.</a:t>
                      </a:r>
                      <a:endParaRPr lang="en-US" sz="12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3876">
                <a:tc>
                  <a:txBody>
                    <a:bodyPr/>
                    <a:lstStyle/>
                    <a:p>
                      <a:pPr algn="ctr" fontAlgn="ctr">
                        <a:lnSpc>
                          <a:spcPct val="100000"/>
                        </a:lnSpc>
                        <a:spcBef>
                          <a:spcPts val="0"/>
                        </a:spcBef>
                        <a:spcAft>
                          <a:spcPts val="0"/>
                        </a:spcAft>
                      </a:pPr>
                      <a:r>
                        <a:rPr lang="en-US" sz="1200" b="0" dirty="0" smtClean="0">
                          <a:latin typeface="Huawei Sans" panose="020C0503030203020204" pitchFamily="34" charset="0"/>
                        </a:rPr>
                        <a:t>ELV room locations</a:t>
                      </a:r>
                      <a:endParaRPr lang="en-US" altLang="zh-CN" sz="12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ELV room locations</a:t>
                      </a:r>
                      <a:endParaRPr lang="en-US" sz="12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On the drawing, mark the locations of ELV rooms where switches are to be deployed.</a:t>
                      </a:r>
                      <a:endParaRPr lang="en-US" sz="12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1452">
                <a:tc>
                  <a:txBody>
                    <a:bodyPr/>
                    <a:lstStyle/>
                    <a:p>
                      <a:pPr algn="ctr" fontAlgn="ctr">
                        <a:lnSpc>
                          <a:spcPct val="100000"/>
                        </a:lnSpc>
                        <a:spcBef>
                          <a:spcPts val="0"/>
                        </a:spcBef>
                        <a:spcAft>
                          <a:spcPts val="0"/>
                        </a:spcAft>
                      </a:pPr>
                      <a:r>
                        <a:rPr lang="en-US" sz="1200" b="0" dirty="0" smtClean="0">
                          <a:latin typeface="Huawei Sans" panose="020C0503030203020204" pitchFamily="34" charset="0"/>
                        </a:rPr>
                        <a:t>Power supply cabling</a:t>
                      </a:r>
                      <a:endParaRPr lang="en-US" altLang="zh-CN" sz="12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Ethernet cables to be routed</a:t>
                      </a:r>
                      <a:endParaRPr lang="en-US" sz="12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Mark </a:t>
                      </a:r>
                      <a:r>
                        <a:rPr lang="en-US" sz="1200" dirty="0" err="1" smtClean="0">
                          <a:latin typeface="Huawei Sans" panose="020C0503030203020204" pitchFamily="34" charset="0"/>
                        </a:rPr>
                        <a:t>PoE</a:t>
                      </a:r>
                      <a:r>
                        <a:rPr lang="en-US" sz="1200" dirty="0" smtClean="0">
                          <a:latin typeface="Huawei Sans" panose="020C0503030203020204" pitchFamily="34" charset="0"/>
                        </a:rPr>
                        <a:t> power supply cables to be routed on the drawing. It is recommended that the length of a </a:t>
                      </a:r>
                      <a:r>
                        <a:rPr lang="en-US" sz="1200" dirty="0" err="1" smtClean="0">
                          <a:latin typeface="Huawei Sans" panose="020C0503030203020204" pitchFamily="34" charset="0"/>
                        </a:rPr>
                        <a:t>PoE</a:t>
                      </a:r>
                      <a:r>
                        <a:rPr lang="en-US" sz="1200" dirty="0" smtClean="0">
                          <a:latin typeface="Huawei Sans" panose="020C0503030203020204" pitchFamily="34" charset="0"/>
                        </a:rPr>
                        <a:t> power cable be less than or equal to 80 m.</a:t>
                      </a:r>
                      <a:endParaRPr lang="en-US" sz="12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0824">
                <a:tc>
                  <a:txBody>
                    <a:bodyPr/>
                    <a:lstStyle>
                      <a:defPPr>
                        <a:defRPr lang="zh-CN"/>
                      </a:defPPr>
                      <a:lvl1pPr marL="0" algn="l" defTabSz="898883" rtl="0" eaLnBrk="1" latinLnBrk="0" hangingPunct="1">
                        <a:defRPr sz="1800" kern="1200">
                          <a:solidFill>
                            <a:schemeClr val="tx1"/>
                          </a:solidFill>
                          <a:latin typeface="Arial"/>
                          <a:ea typeface="华文细黑"/>
                        </a:defRPr>
                      </a:lvl1pPr>
                      <a:lvl2pPr marL="449446" algn="l" defTabSz="898883" rtl="0" eaLnBrk="1" latinLnBrk="0" hangingPunct="1">
                        <a:defRPr sz="1800" kern="1200">
                          <a:solidFill>
                            <a:schemeClr val="tx1"/>
                          </a:solidFill>
                          <a:latin typeface="Arial"/>
                          <a:ea typeface="华文细黑"/>
                        </a:defRPr>
                      </a:lvl2pPr>
                      <a:lvl3pPr marL="898883" algn="l" defTabSz="898883" rtl="0" eaLnBrk="1" latinLnBrk="0" hangingPunct="1">
                        <a:defRPr sz="1800" kern="1200">
                          <a:solidFill>
                            <a:schemeClr val="tx1"/>
                          </a:solidFill>
                          <a:latin typeface="Arial"/>
                          <a:ea typeface="华文细黑"/>
                        </a:defRPr>
                      </a:lvl3pPr>
                      <a:lvl4pPr marL="1348356" algn="l" defTabSz="898883" rtl="0" eaLnBrk="1" latinLnBrk="0" hangingPunct="1">
                        <a:defRPr sz="1800" kern="1200">
                          <a:solidFill>
                            <a:schemeClr val="tx1"/>
                          </a:solidFill>
                          <a:latin typeface="Arial"/>
                          <a:ea typeface="华文细黑"/>
                        </a:defRPr>
                      </a:lvl4pPr>
                      <a:lvl5pPr marL="1797797" algn="l" defTabSz="898883" rtl="0" eaLnBrk="1" latinLnBrk="0" hangingPunct="1">
                        <a:defRPr sz="1800" kern="1200">
                          <a:solidFill>
                            <a:schemeClr val="tx1"/>
                          </a:solidFill>
                          <a:latin typeface="Arial"/>
                          <a:ea typeface="华文细黑"/>
                        </a:defRPr>
                      </a:lvl5pPr>
                      <a:lvl6pPr marL="2247269" algn="l" defTabSz="898883" rtl="0" eaLnBrk="1" latinLnBrk="0" hangingPunct="1">
                        <a:defRPr sz="1800" kern="1200">
                          <a:solidFill>
                            <a:schemeClr val="tx1"/>
                          </a:solidFill>
                          <a:latin typeface="Arial"/>
                          <a:ea typeface="华文细黑"/>
                        </a:defRPr>
                      </a:lvl6pPr>
                      <a:lvl7pPr marL="2696708" algn="l" defTabSz="898883" rtl="0" eaLnBrk="1" latinLnBrk="0" hangingPunct="1">
                        <a:defRPr sz="1800" kern="1200">
                          <a:solidFill>
                            <a:schemeClr val="tx1"/>
                          </a:solidFill>
                          <a:latin typeface="Arial"/>
                          <a:ea typeface="华文细黑"/>
                        </a:defRPr>
                      </a:lvl7pPr>
                      <a:lvl8pPr marL="3146163" algn="l" defTabSz="898883" rtl="0" eaLnBrk="1" latinLnBrk="0" hangingPunct="1">
                        <a:defRPr sz="1800" kern="1200">
                          <a:solidFill>
                            <a:schemeClr val="tx1"/>
                          </a:solidFill>
                          <a:latin typeface="Arial"/>
                          <a:ea typeface="华文细黑"/>
                        </a:defRPr>
                      </a:lvl8pPr>
                      <a:lvl9pPr marL="3595608" algn="l" defTabSz="898883" rtl="0" eaLnBrk="1" latinLnBrk="0" hangingPunct="1">
                        <a:defRPr sz="1800" kern="1200">
                          <a:solidFill>
                            <a:schemeClr val="tx1"/>
                          </a:solidFill>
                          <a:latin typeface="Arial"/>
                          <a:ea typeface="华文细黑"/>
                        </a:defRPr>
                      </a:lvl9pPr>
                    </a:lstStyle>
                    <a:p>
                      <a:pPr marL="0" marR="0" lvl="0" indent="0" algn="ctr" defTabSz="914034" rtl="0" eaLnBrk="1" fontAlgn="ctr" latinLnBrk="0" hangingPunct="1">
                        <a:lnSpc>
                          <a:spcPct val="100000"/>
                        </a:lnSpc>
                        <a:spcBef>
                          <a:spcPts val="0"/>
                        </a:spcBef>
                        <a:spcAft>
                          <a:spcPts val="0"/>
                        </a:spcAft>
                        <a:buClr>
                          <a:schemeClr val="bg2"/>
                        </a:buClr>
                        <a:buSzPct val="60000"/>
                        <a:buFont typeface="Wingdings" pitchFamily="2" charset="2"/>
                        <a:buNone/>
                        <a:tabLst/>
                      </a:pPr>
                      <a:r>
                        <a:rPr lang="en-US" sz="1200" b="0" dirty="0" smtClean="0">
                          <a:solidFill>
                            <a:schemeClr val="tx1"/>
                          </a:solidFill>
                          <a:latin typeface="Huawei Sans" panose="020C0503030203020204" pitchFamily="34" charset="0"/>
                        </a:rPr>
                        <a:t>Implementation feasibility</a:t>
                      </a:r>
                      <a:endParaRPr lang="en-US" altLang="zh-CN" sz="1200" b="0" kern="1200" dirty="0">
                        <a:solidFill>
                          <a:schemeClr val="tx1"/>
                        </a:solidFill>
                        <a:latin typeface="Huawei Sans" panose="020C0503030203020204" pitchFamily="34" charset="0"/>
                        <a:ea typeface="华文细黑"/>
                        <a:cs typeface="+mn-cs"/>
                      </a:endParaRPr>
                    </a:p>
                  </a:txBody>
                  <a:tcPr marL="72000" marR="72000" marT="40311" marB="4031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defPPr>
                      <a:lvl1pPr marL="0" algn="l" defTabSz="898883" rtl="0" eaLnBrk="1" latinLnBrk="0" hangingPunct="1">
                        <a:defRPr sz="1800" kern="1200">
                          <a:solidFill>
                            <a:schemeClr val="tx1"/>
                          </a:solidFill>
                          <a:latin typeface="Arial"/>
                          <a:ea typeface="华文细黑"/>
                        </a:defRPr>
                      </a:lvl1pPr>
                      <a:lvl2pPr marL="449446" algn="l" defTabSz="898883" rtl="0" eaLnBrk="1" latinLnBrk="0" hangingPunct="1">
                        <a:defRPr sz="1800" kern="1200">
                          <a:solidFill>
                            <a:schemeClr val="tx1"/>
                          </a:solidFill>
                          <a:latin typeface="Arial"/>
                          <a:ea typeface="华文细黑"/>
                        </a:defRPr>
                      </a:lvl2pPr>
                      <a:lvl3pPr marL="898883" algn="l" defTabSz="898883" rtl="0" eaLnBrk="1" latinLnBrk="0" hangingPunct="1">
                        <a:defRPr sz="1800" kern="1200">
                          <a:solidFill>
                            <a:schemeClr val="tx1"/>
                          </a:solidFill>
                          <a:latin typeface="Arial"/>
                          <a:ea typeface="华文细黑"/>
                        </a:defRPr>
                      </a:lvl3pPr>
                      <a:lvl4pPr marL="1348356" algn="l" defTabSz="898883" rtl="0" eaLnBrk="1" latinLnBrk="0" hangingPunct="1">
                        <a:defRPr sz="1800" kern="1200">
                          <a:solidFill>
                            <a:schemeClr val="tx1"/>
                          </a:solidFill>
                          <a:latin typeface="Arial"/>
                          <a:ea typeface="华文细黑"/>
                        </a:defRPr>
                      </a:lvl4pPr>
                      <a:lvl5pPr marL="1797797" algn="l" defTabSz="898883" rtl="0" eaLnBrk="1" latinLnBrk="0" hangingPunct="1">
                        <a:defRPr sz="1800" kern="1200">
                          <a:solidFill>
                            <a:schemeClr val="tx1"/>
                          </a:solidFill>
                          <a:latin typeface="Arial"/>
                          <a:ea typeface="华文细黑"/>
                        </a:defRPr>
                      </a:lvl5pPr>
                      <a:lvl6pPr marL="2247269" algn="l" defTabSz="898883" rtl="0" eaLnBrk="1" latinLnBrk="0" hangingPunct="1">
                        <a:defRPr sz="1800" kern="1200">
                          <a:solidFill>
                            <a:schemeClr val="tx1"/>
                          </a:solidFill>
                          <a:latin typeface="Arial"/>
                          <a:ea typeface="华文细黑"/>
                        </a:defRPr>
                      </a:lvl6pPr>
                      <a:lvl7pPr marL="2696708" algn="l" defTabSz="898883" rtl="0" eaLnBrk="1" latinLnBrk="0" hangingPunct="1">
                        <a:defRPr sz="1800" kern="1200">
                          <a:solidFill>
                            <a:schemeClr val="tx1"/>
                          </a:solidFill>
                          <a:latin typeface="Arial"/>
                          <a:ea typeface="华文细黑"/>
                        </a:defRPr>
                      </a:lvl7pPr>
                      <a:lvl8pPr marL="3146163" algn="l" defTabSz="898883" rtl="0" eaLnBrk="1" latinLnBrk="0" hangingPunct="1">
                        <a:defRPr sz="1800" kern="1200">
                          <a:solidFill>
                            <a:schemeClr val="tx1"/>
                          </a:solidFill>
                          <a:latin typeface="Arial"/>
                          <a:ea typeface="华文细黑"/>
                        </a:defRPr>
                      </a:lvl8pPr>
                      <a:lvl9pPr marL="3595608" algn="l" defTabSz="898883" rtl="0" eaLnBrk="1" latinLnBrk="0" hangingPunct="1">
                        <a:defRPr sz="1800" kern="1200">
                          <a:solidFill>
                            <a:schemeClr val="tx1"/>
                          </a:solidFill>
                          <a:latin typeface="Arial"/>
                          <a:ea typeface="华文细黑"/>
                        </a:defRPr>
                      </a:lvl9pPr>
                    </a:lstStyle>
                    <a:p>
                      <a:pPr marL="0" marR="0" lvl="0" indent="0" algn="l" defTabSz="914034" rtl="0" eaLnBrk="1" fontAlgn="ctr" latinLnBrk="0" hangingPunct="1">
                        <a:lnSpc>
                          <a:spcPct val="100000"/>
                        </a:lnSpc>
                        <a:spcBef>
                          <a:spcPts val="0"/>
                        </a:spcBef>
                        <a:spcAft>
                          <a:spcPts val="0"/>
                        </a:spcAft>
                        <a:buClr>
                          <a:schemeClr val="bg2"/>
                        </a:buClr>
                        <a:buSzPct val="60000"/>
                        <a:buFont typeface="Wingdings" pitchFamily="2" charset="2"/>
                        <a:buNone/>
                        <a:tabLst/>
                      </a:pPr>
                      <a:r>
                        <a:rPr lang="en-US" sz="1200" dirty="0" smtClean="0">
                          <a:solidFill>
                            <a:schemeClr val="tx1"/>
                          </a:solidFill>
                          <a:latin typeface="Huawei Sans" panose="020C0503030203020204" pitchFamily="34" charset="0"/>
                        </a:rPr>
                        <a:t>AP deployment feasibility, distance to switches, distance to power supply, and cabling feasibility</a:t>
                      </a:r>
                      <a:endParaRPr lang="en-US" altLang="zh-CN" sz="1200" kern="1200" dirty="0">
                        <a:solidFill>
                          <a:schemeClr val="tx1"/>
                        </a:solidFill>
                        <a:latin typeface="Huawei Sans" panose="020C0503030203020204" pitchFamily="34" charset="0"/>
                        <a:ea typeface="华文细黑"/>
                        <a:cs typeface="+mn-cs"/>
                      </a:endParaRPr>
                    </a:p>
                  </a:txBody>
                  <a:tcPr marL="72000" marR="72000" marT="40311" marB="4031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Check whether there is a fire door or whether the concrete bearing wall allows for easy hole-drilling.</a:t>
                      </a:r>
                      <a:endParaRPr lang="en-US" altLang="zh-CN" sz="12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8167">
                <a:tc>
                  <a:txBody>
                    <a:bodyPr/>
                    <a:lstStyle/>
                    <a:p>
                      <a:pPr marL="0" algn="ctr" defTabSz="914034" rtl="0" eaLnBrk="1" fontAlgn="ctr" latinLnBrk="0" hangingPunct="1">
                        <a:lnSpc>
                          <a:spcPct val="100000"/>
                        </a:lnSpc>
                        <a:spcBef>
                          <a:spcPts val="0"/>
                        </a:spcBef>
                        <a:spcAft>
                          <a:spcPts val="0"/>
                        </a:spcAft>
                      </a:pPr>
                      <a:r>
                        <a:rPr lang="en-US" sz="1200" b="0" dirty="0" smtClean="0">
                          <a:solidFill>
                            <a:schemeClr val="tx1"/>
                          </a:solidFill>
                          <a:latin typeface="Huawei Sans" panose="020C0503030203020204" pitchFamily="34" charset="0"/>
                        </a:rPr>
                        <a:t>Outdoor site</a:t>
                      </a:r>
                      <a:endParaRPr lang="en-US" altLang="zh-CN" sz="1200" b="0" dirty="0">
                        <a:solidFill>
                          <a:schemeClr val="tx1"/>
                        </a:solidFill>
                        <a:latin typeface="Huawei Sans" panose="020C0503030203020204" pitchFamily="34" charset="0"/>
                        <a:ea typeface="+mn-ea"/>
                        <a:cs typeface="+mn-cs"/>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defPPr>
                      <a:lvl1pPr marL="0" algn="l" defTabSz="898883" rtl="0" eaLnBrk="1" latinLnBrk="0" hangingPunct="1">
                        <a:defRPr sz="1800" kern="1200">
                          <a:solidFill>
                            <a:schemeClr val="tx1"/>
                          </a:solidFill>
                          <a:latin typeface="Arial"/>
                          <a:ea typeface="华文细黑"/>
                        </a:defRPr>
                      </a:lvl1pPr>
                      <a:lvl2pPr marL="449446" algn="l" defTabSz="898883" rtl="0" eaLnBrk="1" latinLnBrk="0" hangingPunct="1">
                        <a:defRPr sz="1800" kern="1200">
                          <a:solidFill>
                            <a:schemeClr val="tx1"/>
                          </a:solidFill>
                          <a:latin typeface="Arial"/>
                          <a:ea typeface="华文细黑"/>
                        </a:defRPr>
                      </a:lvl2pPr>
                      <a:lvl3pPr marL="898883" algn="l" defTabSz="898883" rtl="0" eaLnBrk="1" latinLnBrk="0" hangingPunct="1">
                        <a:defRPr sz="1800" kern="1200">
                          <a:solidFill>
                            <a:schemeClr val="tx1"/>
                          </a:solidFill>
                          <a:latin typeface="Arial"/>
                          <a:ea typeface="华文细黑"/>
                        </a:defRPr>
                      </a:lvl3pPr>
                      <a:lvl4pPr marL="1348356" algn="l" defTabSz="898883" rtl="0" eaLnBrk="1" latinLnBrk="0" hangingPunct="1">
                        <a:defRPr sz="1800" kern="1200">
                          <a:solidFill>
                            <a:schemeClr val="tx1"/>
                          </a:solidFill>
                          <a:latin typeface="Arial"/>
                          <a:ea typeface="华文细黑"/>
                        </a:defRPr>
                      </a:lvl4pPr>
                      <a:lvl5pPr marL="1797797" algn="l" defTabSz="898883" rtl="0" eaLnBrk="1" latinLnBrk="0" hangingPunct="1">
                        <a:defRPr sz="1800" kern="1200">
                          <a:solidFill>
                            <a:schemeClr val="tx1"/>
                          </a:solidFill>
                          <a:latin typeface="Arial"/>
                          <a:ea typeface="华文细黑"/>
                        </a:defRPr>
                      </a:lvl5pPr>
                      <a:lvl6pPr marL="2247269" algn="l" defTabSz="898883" rtl="0" eaLnBrk="1" latinLnBrk="0" hangingPunct="1">
                        <a:defRPr sz="1800" kern="1200">
                          <a:solidFill>
                            <a:schemeClr val="tx1"/>
                          </a:solidFill>
                          <a:latin typeface="Arial"/>
                          <a:ea typeface="华文细黑"/>
                        </a:defRPr>
                      </a:lvl6pPr>
                      <a:lvl7pPr marL="2696708" algn="l" defTabSz="898883" rtl="0" eaLnBrk="1" latinLnBrk="0" hangingPunct="1">
                        <a:defRPr sz="1800" kern="1200">
                          <a:solidFill>
                            <a:schemeClr val="tx1"/>
                          </a:solidFill>
                          <a:latin typeface="Arial"/>
                          <a:ea typeface="华文细黑"/>
                        </a:defRPr>
                      </a:lvl7pPr>
                      <a:lvl8pPr marL="3146163" algn="l" defTabSz="898883" rtl="0" eaLnBrk="1" latinLnBrk="0" hangingPunct="1">
                        <a:defRPr sz="1800" kern="1200">
                          <a:solidFill>
                            <a:schemeClr val="tx1"/>
                          </a:solidFill>
                          <a:latin typeface="Arial"/>
                          <a:ea typeface="华文细黑"/>
                        </a:defRPr>
                      </a:lvl8pPr>
                      <a:lvl9pPr marL="3595608" algn="l" defTabSz="898883" rtl="0" eaLnBrk="1" latinLnBrk="0" hangingPunct="1">
                        <a:defRPr sz="1800" kern="1200">
                          <a:solidFill>
                            <a:schemeClr val="tx1"/>
                          </a:solidFill>
                          <a:latin typeface="Arial"/>
                          <a:ea typeface="华文细黑"/>
                        </a:defRPr>
                      </a:lvl9pPr>
                    </a:lstStyle>
                    <a:p>
                      <a:pPr marL="0" marR="0" lvl="0" indent="0" algn="l" defTabSz="914034" rtl="0" eaLnBrk="1" fontAlgn="ctr" latinLnBrk="0" hangingPunct="1">
                        <a:lnSpc>
                          <a:spcPct val="100000"/>
                        </a:lnSpc>
                        <a:spcBef>
                          <a:spcPts val="0"/>
                        </a:spcBef>
                        <a:spcAft>
                          <a:spcPts val="0"/>
                        </a:spcAft>
                        <a:buClr>
                          <a:schemeClr val="bg2"/>
                        </a:buClr>
                        <a:buSzPct val="60000"/>
                        <a:buFont typeface="Wingdings" pitchFamily="2" charset="2"/>
                        <a:buNone/>
                        <a:tabLst/>
                      </a:pPr>
                      <a:r>
                        <a:rPr lang="en-US" sz="1200" dirty="0" smtClean="0">
                          <a:solidFill>
                            <a:schemeClr val="tx1"/>
                          </a:solidFill>
                          <a:latin typeface="Huawei Sans" panose="020C0503030203020204" pitchFamily="34" charset="0"/>
                        </a:rPr>
                        <a:t>Main buildings on the site and their heights</a:t>
                      </a:r>
                      <a:endParaRPr lang="en-US" altLang="zh-CN" sz="1200" kern="1200" dirty="0">
                        <a:solidFill>
                          <a:schemeClr val="tx1"/>
                        </a:solidFill>
                        <a:latin typeface="Huawei Sans" panose="020C0503030203020204" pitchFamily="34" charset="0"/>
                        <a:ea typeface="华文细黑"/>
                        <a:cs typeface="+mn-cs"/>
                      </a:endParaRPr>
                    </a:p>
                  </a:txBody>
                  <a:tcPr marL="72000" marR="72000" marT="40304" marB="40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defPPr>
                      <a:lvl1pPr marL="0" algn="l" defTabSz="898883" rtl="0" eaLnBrk="1" latinLnBrk="0" hangingPunct="1">
                        <a:defRPr sz="1800" kern="1200">
                          <a:solidFill>
                            <a:schemeClr val="tx1"/>
                          </a:solidFill>
                          <a:latin typeface="Arial"/>
                          <a:ea typeface="华文细黑"/>
                        </a:defRPr>
                      </a:lvl1pPr>
                      <a:lvl2pPr marL="449446" algn="l" defTabSz="898883" rtl="0" eaLnBrk="1" latinLnBrk="0" hangingPunct="1">
                        <a:defRPr sz="1800" kern="1200">
                          <a:solidFill>
                            <a:schemeClr val="tx1"/>
                          </a:solidFill>
                          <a:latin typeface="Arial"/>
                          <a:ea typeface="华文细黑"/>
                        </a:defRPr>
                      </a:lvl2pPr>
                      <a:lvl3pPr marL="898883" algn="l" defTabSz="898883" rtl="0" eaLnBrk="1" latinLnBrk="0" hangingPunct="1">
                        <a:defRPr sz="1800" kern="1200">
                          <a:solidFill>
                            <a:schemeClr val="tx1"/>
                          </a:solidFill>
                          <a:latin typeface="Arial"/>
                          <a:ea typeface="华文细黑"/>
                        </a:defRPr>
                      </a:lvl3pPr>
                      <a:lvl4pPr marL="1348356" algn="l" defTabSz="898883" rtl="0" eaLnBrk="1" latinLnBrk="0" hangingPunct="1">
                        <a:defRPr sz="1800" kern="1200">
                          <a:solidFill>
                            <a:schemeClr val="tx1"/>
                          </a:solidFill>
                          <a:latin typeface="Arial"/>
                          <a:ea typeface="华文细黑"/>
                        </a:defRPr>
                      </a:lvl4pPr>
                      <a:lvl5pPr marL="1797797" algn="l" defTabSz="898883" rtl="0" eaLnBrk="1" latinLnBrk="0" hangingPunct="1">
                        <a:defRPr sz="1800" kern="1200">
                          <a:solidFill>
                            <a:schemeClr val="tx1"/>
                          </a:solidFill>
                          <a:latin typeface="Arial"/>
                          <a:ea typeface="华文细黑"/>
                        </a:defRPr>
                      </a:lvl5pPr>
                      <a:lvl6pPr marL="2247269" algn="l" defTabSz="898883" rtl="0" eaLnBrk="1" latinLnBrk="0" hangingPunct="1">
                        <a:defRPr sz="1800" kern="1200">
                          <a:solidFill>
                            <a:schemeClr val="tx1"/>
                          </a:solidFill>
                          <a:latin typeface="Arial"/>
                          <a:ea typeface="华文细黑"/>
                        </a:defRPr>
                      </a:lvl6pPr>
                      <a:lvl7pPr marL="2696708" algn="l" defTabSz="898883" rtl="0" eaLnBrk="1" latinLnBrk="0" hangingPunct="1">
                        <a:defRPr sz="1800" kern="1200">
                          <a:solidFill>
                            <a:schemeClr val="tx1"/>
                          </a:solidFill>
                          <a:latin typeface="Arial"/>
                          <a:ea typeface="华文细黑"/>
                        </a:defRPr>
                      </a:lvl7pPr>
                      <a:lvl8pPr marL="3146163" algn="l" defTabSz="898883" rtl="0" eaLnBrk="1" latinLnBrk="0" hangingPunct="1">
                        <a:defRPr sz="1800" kern="1200">
                          <a:solidFill>
                            <a:schemeClr val="tx1"/>
                          </a:solidFill>
                          <a:latin typeface="Arial"/>
                          <a:ea typeface="华文细黑"/>
                        </a:defRPr>
                      </a:lvl8pPr>
                      <a:lvl9pPr marL="3595608" algn="l" defTabSz="898883" rtl="0" eaLnBrk="1" latinLnBrk="0" hangingPunct="1">
                        <a:defRPr sz="1800" kern="1200">
                          <a:solidFill>
                            <a:schemeClr val="tx1"/>
                          </a:solidFill>
                          <a:latin typeface="Arial"/>
                          <a:ea typeface="华文细黑"/>
                        </a:defRPr>
                      </a:lvl9pPr>
                    </a:lstStyle>
                    <a:p>
                      <a:pPr marL="0" marR="0" lvl="0" indent="0" algn="l" defTabSz="914034" rtl="0" eaLnBrk="1" fontAlgn="ctr" latinLnBrk="0" hangingPunct="1">
                        <a:lnSpc>
                          <a:spcPct val="100000"/>
                        </a:lnSpc>
                        <a:spcBef>
                          <a:spcPct val="0"/>
                        </a:spcBef>
                        <a:spcAft>
                          <a:spcPct val="0"/>
                        </a:spcAft>
                        <a:buClr>
                          <a:schemeClr val="bg2"/>
                        </a:buClr>
                        <a:buSzPct val="60000"/>
                        <a:buFont typeface="Wingdings" pitchFamily="2" charset="2"/>
                        <a:buNone/>
                        <a:tabLst/>
                      </a:pPr>
                      <a:r>
                        <a:rPr lang="en-US" sz="1200" dirty="0" smtClean="0">
                          <a:solidFill>
                            <a:schemeClr val="tx1"/>
                          </a:solidFill>
                          <a:latin typeface="Huawei Sans" panose="020C0503030203020204" pitchFamily="34" charset="0"/>
                        </a:rPr>
                        <a:t>Observe the heights of the tall buildings, street lamps, and towers in or near the coverage area, which can be used as the main buildings of the AP site. </a:t>
                      </a:r>
                      <a:endParaRPr lang="en-US" sz="1200" dirty="0">
                        <a:solidFill>
                          <a:schemeClr val="tx1"/>
                        </a:solidFill>
                        <a:latin typeface="Huawei Sans" panose="020C0503030203020204" pitchFamily="34" charset="0"/>
                      </a:endParaRPr>
                    </a:p>
                  </a:txBody>
                  <a:tcPr marL="72000" marR="72000" marT="40304" marB="4030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0813">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Outdoor propagation environment</a:t>
                      </a:r>
                      <a:endParaRPr lang="en-US" sz="1200" b="0" dirty="0">
                        <a:solidFill>
                          <a:schemeClr val="tx1"/>
                        </a:solidFill>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defPPr>
                      <a:lvl1pPr marL="0" algn="l" defTabSz="898883" rtl="0" eaLnBrk="1" latinLnBrk="0" hangingPunct="1">
                        <a:defRPr sz="1800" kern="1200">
                          <a:solidFill>
                            <a:schemeClr val="tx1"/>
                          </a:solidFill>
                          <a:latin typeface="Arial"/>
                          <a:ea typeface="华文细黑"/>
                        </a:defRPr>
                      </a:lvl1pPr>
                      <a:lvl2pPr marL="449446" algn="l" defTabSz="898883" rtl="0" eaLnBrk="1" latinLnBrk="0" hangingPunct="1">
                        <a:defRPr sz="1800" kern="1200">
                          <a:solidFill>
                            <a:schemeClr val="tx1"/>
                          </a:solidFill>
                          <a:latin typeface="Arial"/>
                          <a:ea typeface="华文细黑"/>
                        </a:defRPr>
                      </a:lvl2pPr>
                      <a:lvl3pPr marL="898883" algn="l" defTabSz="898883" rtl="0" eaLnBrk="1" latinLnBrk="0" hangingPunct="1">
                        <a:defRPr sz="1800" kern="1200">
                          <a:solidFill>
                            <a:schemeClr val="tx1"/>
                          </a:solidFill>
                          <a:latin typeface="Arial"/>
                          <a:ea typeface="华文细黑"/>
                        </a:defRPr>
                      </a:lvl3pPr>
                      <a:lvl4pPr marL="1348356" algn="l" defTabSz="898883" rtl="0" eaLnBrk="1" latinLnBrk="0" hangingPunct="1">
                        <a:defRPr sz="1800" kern="1200">
                          <a:solidFill>
                            <a:schemeClr val="tx1"/>
                          </a:solidFill>
                          <a:latin typeface="Arial"/>
                          <a:ea typeface="华文细黑"/>
                        </a:defRPr>
                      </a:lvl4pPr>
                      <a:lvl5pPr marL="1797797" algn="l" defTabSz="898883" rtl="0" eaLnBrk="1" latinLnBrk="0" hangingPunct="1">
                        <a:defRPr sz="1800" kern="1200">
                          <a:solidFill>
                            <a:schemeClr val="tx1"/>
                          </a:solidFill>
                          <a:latin typeface="Arial"/>
                          <a:ea typeface="华文细黑"/>
                        </a:defRPr>
                      </a:lvl5pPr>
                      <a:lvl6pPr marL="2247269" algn="l" defTabSz="898883" rtl="0" eaLnBrk="1" latinLnBrk="0" hangingPunct="1">
                        <a:defRPr sz="1800" kern="1200">
                          <a:solidFill>
                            <a:schemeClr val="tx1"/>
                          </a:solidFill>
                          <a:latin typeface="Arial"/>
                          <a:ea typeface="华文细黑"/>
                        </a:defRPr>
                      </a:lvl6pPr>
                      <a:lvl7pPr marL="2696708" algn="l" defTabSz="898883" rtl="0" eaLnBrk="1" latinLnBrk="0" hangingPunct="1">
                        <a:defRPr sz="1800" kern="1200">
                          <a:solidFill>
                            <a:schemeClr val="tx1"/>
                          </a:solidFill>
                          <a:latin typeface="Arial"/>
                          <a:ea typeface="华文细黑"/>
                        </a:defRPr>
                      </a:lvl7pPr>
                      <a:lvl8pPr marL="3146163" algn="l" defTabSz="898883" rtl="0" eaLnBrk="1" latinLnBrk="0" hangingPunct="1">
                        <a:defRPr sz="1800" kern="1200">
                          <a:solidFill>
                            <a:schemeClr val="tx1"/>
                          </a:solidFill>
                          <a:latin typeface="Arial"/>
                          <a:ea typeface="华文细黑"/>
                        </a:defRPr>
                      </a:lvl8pPr>
                      <a:lvl9pPr marL="3595608" algn="l" defTabSz="898883" rtl="0" eaLnBrk="1" latinLnBrk="0" hangingPunct="1">
                        <a:defRPr sz="1800" kern="1200">
                          <a:solidFill>
                            <a:schemeClr val="tx1"/>
                          </a:solidFill>
                          <a:latin typeface="Arial"/>
                          <a:ea typeface="华文细黑"/>
                        </a:defRPr>
                      </a:lvl9pPr>
                    </a:lstStyle>
                    <a:p>
                      <a:pPr marL="0" marR="0" lvl="0" indent="0" algn="l" defTabSz="914034" rtl="0" eaLnBrk="1" fontAlgn="ctr" latinLnBrk="0" hangingPunct="1">
                        <a:lnSpc>
                          <a:spcPct val="100000"/>
                        </a:lnSpc>
                        <a:spcBef>
                          <a:spcPts val="0"/>
                        </a:spcBef>
                        <a:spcAft>
                          <a:spcPts val="0"/>
                        </a:spcAft>
                        <a:buClr>
                          <a:schemeClr val="bg2"/>
                        </a:buClr>
                        <a:buSzPct val="60000"/>
                        <a:buFont typeface="Wingdings" pitchFamily="2" charset="2"/>
                        <a:buNone/>
                        <a:tabLst/>
                      </a:pPr>
                      <a:r>
                        <a:rPr lang="en-US" sz="1200" dirty="0" smtClean="0">
                          <a:solidFill>
                            <a:schemeClr val="tx1"/>
                          </a:solidFill>
                          <a:latin typeface="Huawei Sans" panose="020C0503030203020204" pitchFamily="34" charset="0"/>
                        </a:rPr>
                        <a:t>Signal propagation environment in the coverage area</a:t>
                      </a:r>
                      <a:endParaRPr lang="en-US" altLang="zh-CN" sz="1200" kern="1200" dirty="0">
                        <a:solidFill>
                          <a:schemeClr val="tx1"/>
                        </a:solidFill>
                        <a:latin typeface="Huawei Sans" panose="020C0503030203020204" pitchFamily="34" charset="0"/>
                        <a:ea typeface="华文细黑"/>
                        <a:cs typeface="+mn-cs"/>
                      </a:endParaRPr>
                    </a:p>
                  </a:txBody>
                  <a:tcPr marL="72000" marR="72000" marT="40304" marB="40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defPPr>
                      <a:lvl1pPr marL="0" algn="l" defTabSz="898883" rtl="0" eaLnBrk="1" latinLnBrk="0" hangingPunct="1">
                        <a:defRPr sz="1800" kern="1200">
                          <a:solidFill>
                            <a:schemeClr val="tx1"/>
                          </a:solidFill>
                          <a:latin typeface="Arial"/>
                          <a:ea typeface="华文细黑"/>
                        </a:defRPr>
                      </a:lvl1pPr>
                      <a:lvl2pPr marL="449446" algn="l" defTabSz="898883" rtl="0" eaLnBrk="1" latinLnBrk="0" hangingPunct="1">
                        <a:defRPr sz="1800" kern="1200">
                          <a:solidFill>
                            <a:schemeClr val="tx1"/>
                          </a:solidFill>
                          <a:latin typeface="Arial"/>
                          <a:ea typeface="华文细黑"/>
                        </a:defRPr>
                      </a:lvl2pPr>
                      <a:lvl3pPr marL="898883" algn="l" defTabSz="898883" rtl="0" eaLnBrk="1" latinLnBrk="0" hangingPunct="1">
                        <a:defRPr sz="1800" kern="1200">
                          <a:solidFill>
                            <a:schemeClr val="tx1"/>
                          </a:solidFill>
                          <a:latin typeface="Arial"/>
                          <a:ea typeface="华文细黑"/>
                        </a:defRPr>
                      </a:lvl3pPr>
                      <a:lvl4pPr marL="1348356" algn="l" defTabSz="898883" rtl="0" eaLnBrk="1" latinLnBrk="0" hangingPunct="1">
                        <a:defRPr sz="1800" kern="1200">
                          <a:solidFill>
                            <a:schemeClr val="tx1"/>
                          </a:solidFill>
                          <a:latin typeface="Arial"/>
                          <a:ea typeface="华文细黑"/>
                        </a:defRPr>
                      </a:lvl4pPr>
                      <a:lvl5pPr marL="1797797" algn="l" defTabSz="898883" rtl="0" eaLnBrk="1" latinLnBrk="0" hangingPunct="1">
                        <a:defRPr sz="1800" kern="1200">
                          <a:solidFill>
                            <a:schemeClr val="tx1"/>
                          </a:solidFill>
                          <a:latin typeface="Arial"/>
                          <a:ea typeface="华文细黑"/>
                        </a:defRPr>
                      </a:lvl5pPr>
                      <a:lvl6pPr marL="2247269" algn="l" defTabSz="898883" rtl="0" eaLnBrk="1" latinLnBrk="0" hangingPunct="1">
                        <a:defRPr sz="1800" kern="1200">
                          <a:solidFill>
                            <a:schemeClr val="tx1"/>
                          </a:solidFill>
                          <a:latin typeface="Arial"/>
                          <a:ea typeface="华文细黑"/>
                        </a:defRPr>
                      </a:lvl6pPr>
                      <a:lvl7pPr marL="2696708" algn="l" defTabSz="898883" rtl="0" eaLnBrk="1" latinLnBrk="0" hangingPunct="1">
                        <a:defRPr sz="1800" kern="1200">
                          <a:solidFill>
                            <a:schemeClr val="tx1"/>
                          </a:solidFill>
                          <a:latin typeface="Arial"/>
                          <a:ea typeface="华文细黑"/>
                        </a:defRPr>
                      </a:lvl7pPr>
                      <a:lvl8pPr marL="3146163" algn="l" defTabSz="898883" rtl="0" eaLnBrk="1" latinLnBrk="0" hangingPunct="1">
                        <a:defRPr sz="1800" kern="1200">
                          <a:solidFill>
                            <a:schemeClr val="tx1"/>
                          </a:solidFill>
                          <a:latin typeface="Arial"/>
                          <a:ea typeface="华文细黑"/>
                        </a:defRPr>
                      </a:lvl8pPr>
                      <a:lvl9pPr marL="3595608" algn="l" defTabSz="898883" rtl="0" eaLnBrk="1" latinLnBrk="0" hangingPunct="1">
                        <a:defRPr sz="1800" kern="1200">
                          <a:solidFill>
                            <a:schemeClr val="tx1"/>
                          </a:solidFill>
                          <a:latin typeface="Arial"/>
                          <a:ea typeface="华文细黑"/>
                        </a:defRPr>
                      </a:lvl9pPr>
                    </a:lstStyle>
                    <a:p>
                      <a:pPr marL="0" marR="0" lvl="0" indent="0" algn="l" defTabSz="914034" rtl="0" eaLnBrk="1" fontAlgn="ctr" latinLnBrk="0" hangingPunct="1">
                        <a:lnSpc>
                          <a:spcPct val="100000"/>
                        </a:lnSpc>
                        <a:spcBef>
                          <a:spcPts val="0"/>
                        </a:spcBef>
                        <a:spcAft>
                          <a:spcPts val="0"/>
                        </a:spcAft>
                        <a:buClr>
                          <a:schemeClr val="bg2"/>
                        </a:buClr>
                        <a:buSzPct val="60000"/>
                        <a:buFont typeface="Wingdings" pitchFamily="2" charset="2"/>
                        <a:buNone/>
                        <a:tabLst/>
                      </a:pPr>
                      <a:r>
                        <a:rPr lang="en-US" sz="1200" dirty="0" smtClean="0">
                          <a:solidFill>
                            <a:schemeClr val="tx1"/>
                          </a:solidFill>
                          <a:latin typeface="Huawei Sans" panose="020C0503030203020204" pitchFamily="34" charset="0"/>
                        </a:rPr>
                        <a:t>Learn about the general outline of the coverage area and check whether there are obstacles such as tall buildings and trees around the coverage area. If possible, take photos of some areas for future use or archiving.</a:t>
                      </a:r>
                      <a:endParaRPr lang="en-US" altLang="zh-CN" sz="1200" kern="1200" dirty="0">
                        <a:solidFill>
                          <a:schemeClr val="tx1"/>
                        </a:solidFill>
                        <a:latin typeface="Huawei Sans" panose="020C0503030203020204" pitchFamily="34" charset="0"/>
                        <a:ea typeface="华文细黑"/>
                        <a:cs typeface="+mn-cs"/>
                      </a:endParaRPr>
                    </a:p>
                  </a:txBody>
                  <a:tcPr marL="72000" marR="72000" marT="40304" marB="4030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1452">
                <a:tc>
                  <a:txBody>
                    <a:bodyPr/>
                    <a:lstStyle/>
                    <a:p>
                      <a:pPr marL="0" algn="ctr" defTabSz="914034" rtl="0" eaLnBrk="1" fontAlgn="ctr" latinLnBrk="0" hangingPunct="1">
                        <a:lnSpc>
                          <a:spcPct val="100000"/>
                        </a:lnSpc>
                        <a:spcBef>
                          <a:spcPts val="0"/>
                        </a:spcBef>
                        <a:spcAft>
                          <a:spcPts val="0"/>
                        </a:spcAft>
                      </a:pPr>
                      <a:r>
                        <a:rPr lang="en-US" sz="1200" b="0" dirty="0" smtClean="0">
                          <a:solidFill>
                            <a:schemeClr val="tx1"/>
                          </a:solidFill>
                          <a:latin typeface="Huawei Sans" panose="020C0503030203020204" pitchFamily="34" charset="0"/>
                        </a:rPr>
                        <a:t>Special requirements</a:t>
                      </a:r>
                      <a:endParaRPr lang="en-US" sz="1200" b="0" dirty="0">
                        <a:solidFill>
                          <a:schemeClr val="tx1"/>
                        </a:solidFill>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lnSpc>
                          <a:spcPct val="100000"/>
                        </a:lnSpc>
                        <a:spcBef>
                          <a:spcPts val="0"/>
                        </a:spcBef>
                        <a:spcAft>
                          <a:spcPts val="0"/>
                        </a:spcAft>
                      </a:pPr>
                      <a:r>
                        <a:rPr lang="en-US" sz="1200" dirty="0" smtClean="0">
                          <a:solidFill>
                            <a:schemeClr val="tx1"/>
                          </a:solidFill>
                          <a:latin typeface="Huawei Sans" panose="020C0503030203020204" pitchFamily="34" charset="0"/>
                        </a:rPr>
                        <a:t>Roaming packet loss rate: &lt; 1%</a:t>
                      </a:r>
                    </a:p>
                    <a:p>
                      <a:pPr marL="0" algn="l" defTabSz="914034" rtl="0" eaLnBrk="1" fontAlgn="ctr" latinLnBrk="0" hangingPunct="1">
                        <a:lnSpc>
                          <a:spcPct val="100000"/>
                        </a:lnSpc>
                        <a:spcBef>
                          <a:spcPts val="0"/>
                        </a:spcBef>
                        <a:spcAft>
                          <a:spcPts val="0"/>
                        </a:spcAft>
                      </a:pPr>
                      <a:r>
                        <a:rPr lang="en-US" sz="1200" dirty="0" smtClean="0">
                          <a:solidFill>
                            <a:schemeClr val="tx1"/>
                          </a:solidFill>
                          <a:latin typeface="Huawei Sans" panose="020C0503030203020204" pitchFamily="34" charset="0"/>
                        </a:rPr>
                        <a:t>Latency: &lt; 20 </a:t>
                      </a:r>
                      <a:r>
                        <a:rPr lang="en-US" sz="1200" dirty="0" err="1" smtClean="0">
                          <a:solidFill>
                            <a:schemeClr val="tx1"/>
                          </a:solidFill>
                          <a:latin typeface="Huawei Sans" panose="020C0503030203020204" pitchFamily="34" charset="0"/>
                        </a:rPr>
                        <a:t>ms</a:t>
                      </a:r>
                      <a:endParaRPr lang="en-US" altLang="zh-CN" sz="1200" dirty="0">
                        <a:solidFill>
                          <a:schemeClr val="tx1"/>
                        </a:solidFill>
                        <a:latin typeface="Huawei Sans" panose="020C0503030203020204" pitchFamily="34" charset="0"/>
                        <a:ea typeface="+mn-ea"/>
                        <a:cs typeface="+mn-cs"/>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Collect special customer requirements, such as roaming packet loss rate and latency.</a:t>
                      </a:r>
                      <a:endParaRPr lang="en-US" altLang="zh-CN" sz="12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pSp>
        <p:nvGrpSpPr>
          <p:cNvPr id="11" name="组合 10"/>
          <p:cNvGrpSpPr/>
          <p:nvPr/>
        </p:nvGrpSpPr>
        <p:grpSpPr>
          <a:xfrm>
            <a:off x="6462000" y="60381"/>
            <a:ext cx="5296902" cy="324000"/>
            <a:chOff x="6633228" y="60381"/>
            <a:chExt cx="5296902" cy="324000"/>
          </a:xfrm>
        </p:grpSpPr>
        <p:sp>
          <p:nvSpPr>
            <p:cNvPr id="12" name="五边形 11"/>
            <p:cNvSpPr>
              <a:spLocks/>
            </p:cNvSpPr>
            <p:nvPr/>
          </p:nvSpPr>
          <p:spPr bwMode="gray">
            <a:xfrm>
              <a:off x="6633228" y="60381"/>
              <a:ext cx="1440000"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prstClr val="white"/>
                  </a:solidFill>
                  <a:latin typeface="Huawei Sans" panose="020C0503030203020204" pitchFamily="34" charset="0"/>
                </a:rPr>
                <a:t>Project Preparation</a:t>
              </a:r>
              <a:endParaRPr lang="en-US" altLang="zh-CN" sz="9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a:spLocks/>
            </p:cNvSpPr>
            <p:nvPr/>
          </p:nvSpPr>
          <p:spPr bwMode="gray">
            <a:xfrm>
              <a:off x="7954862" y="60381"/>
              <a:ext cx="1332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a:spLocks/>
            </p:cNvSpPr>
            <p:nvPr/>
          </p:nvSpPr>
          <p:spPr bwMode="gray">
            <a:xfrm>
              <a:off x="9168496"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0995040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Signal Coverage Design - Overview</a:t>
            </a:r>
            <a:endParaRPr lang="en-US" altLang="zh-CN" dirty="0">
              <a:latin typeface="Huawei Sans" panose="020C0503030203020204" pitchFamily="34" charset="0"/>
            </a:endParaRPr>
          </a:p>
        </p:txBody>
      </p:sp>
      <p:sp>
        <p:nvSpPr>
          <p:cNvPr id="20" name="文本占位符 19"/>
          <p:cNvSpPr>
            <a:spLocks noGrp="1"/>
          </p:cNvSpPr>
          <p:nvPr>
            <p:ph type="body" sz="quarter" idx="10"/>
          </p:nvPr>
        </p:nvSpPr>
        <p:spPr/>
        <p:txBody>
          <a:bodyPr/>
          <a:lstStyle/>
          <a:p>
            <a:pPr algn="l"/>
            <a:r>
              <a:rPr lang="en-US" sz="1800" dirty="0" smtClean="0">
                <a:latin typeface="Huawei Sans" panose="020C0503030203020204" pitchFamily="34" charset="0"/>
              </a:rPr>
              <a:t>To improve user experience, consider signal strength requirements in </a:t>
            </a:r>
            <a:r>
              <a:rPr lang="en-US" altLang="zh-CN" sz="1800" dirty="0"/>
              <a:t>WLAN </a:t>
            </a:r>
            <a:r>
              <a:rPr lang="en-US" sz="1800" dirty="0" smtClean="0">
                <a:latin typeface="Huawei Sans" panose="020C0503030203020204" pitchFamily="34" charset="0"/>
              </a:rPr>
              <a:t>coverage areas during network planning.</a:t>
            </a:r>
            <a:endParaRPr lang="en-US" altLang="zh-CN" sz="1800" dirty="0" smtClean="0">
              <a:latin typeface="Huawei Sans" panose="020C0503030203020204" pitchFamily="34" charset="0"/>
            </a:endParaRPr>
          </a:p>
          <a:p>
            <a:pPr algn="l"/>
            <a:r>
              <a:rPr lang="en-US" sz="1800" dirty="0" smtClean="0">
                <a:latin typeface="Huawei Sans" panose="020C0503030203020204" pitchFamily="34" charset="0"/>
              </a:rPr>
              <a:t>The signal strength is determined by factors such as the AP location, AP transmit power, signal attenuation caused by obstacles, AP antenna gain, and transmission distance.</a:t>
            </a:r>
            <a:endParaRPr lang="en-US" altLang="zh-CN" sz="1800" dirty="0" smtClean="0">
              <a:latin typeface="Huawei Sans" panose="020C0503030203020204" pitchFamily="34" charset="0"/>
            </a:endParaRPr>
          </a:p>
          <a:p>
            <a:pPr algn="l"/>
            <a:r>
              <a:rPr lang="en-US" sz="1800" dirty="0" smtClean="0">
                <a:latin typeface="Huawei Sans" panose="020C0503030203020204" pitchFamily="34" charset="0"/>
              </a:rPr>
              <a:t>Signal strength = AP transmit power + Antenna gain – Transmission attenuation – Signal attenuation caused by obstacles</a:t>
            </a:r>
          </a:p>
          <a:p>
            <a:pPr algn="l"/>
            <a:endParaRPr lang="en-US" altLang="zh-CN" sz="1800" dirty="0" smtClean="0">
              <a:latin typeface="Huawei Sans" panose="020C0503030203020204" pitchFamily="34" charset="0"/>
            </a:endParaRPr>
          </a:p>
          <a:p>
            <a:pPr algn="l"/>
            <a:endParaRPr lang="en-US" altLang="zh-CN" sz="1800" dirty="0">
              <a:latin typeface="Huawei Sans" panose="020C0503030203020204" pitchFamily="34" charset="0"/>
            </a:endParaRPr>
          </a:p>
        </p:txBody>
      </p:sp>
      <p:graphicFrame>
        <p:nvGraphicFramePr>
          <p:cNvPr id="19" name="表格 18"/>
          <p:cNvGraphicFramePr>
            <a:graphicFrameLocks noGrp="1"/>
          </p:cNvGraphicFramePr>
          <p:nvPr>
            <p:extLst/>
          </p:nvPr>
        </p:nvGraphicFramePr>
        <p:xfrm>
          <a:off x="847725" y="4197205"/>
          <a:ext cx="10864849" cy="1781520"/>
        </p:xfrm>
        <a:graphic>
          <a:graphicData uri="http://schemas.openxmlformats.org/drawingml/2006/table">
            <a:tbl>
              <a:tblPr/>
              <a:tblGrid>
                <a:gridCol w="1579778"/>
                <a:gridCol w="1995509"/>
                <a:gridCol w="7289562"/>
              </a:tblGrid>
              <a:tr h="255850">
                <a:tc>
                  <a:txBody>
                    <a:bodyPr/>
                    <a:lstStyle/>
                    <a:p>
                      <a:pPr algn="ctr" fontAlgn="ctr"/>
                      <a:r>
                        <a:rPr lang="en-US" sz="1400" b="1" dirty="0" smtClean="0">
                          <a:solidFill>
                            <a:schemeClr val="tx1"/>
                          </a:solidFill>
                          <a:latin typeface="Huawei Sans" panose="020C0503030203020204" pitchFamily="34" charset="0"/>
                        </a:rPr>
                        <a:t>Coverage Area</a:t>
                      </a:r>
                      <a:endParaRPr lang="en-US" sz="1400" b="1" dirty="0">
                        <a:solidFill>
                          <a:schemeClr val="tx1"/>
                        </a:solidFill>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smtClean="0">
                          <a:solidFill>
                            <a:schemeClr val="tx1"/>
                          </a:solidFill>
                          <a:latin typeface="Huawei Sans" panose="020C0503030203020204" pitchFamily="34" charset="0"/>
                        </a:rPr>
                        <a:t>Field Strength</a:t>
                      </a:r>
                      <a:endParaRPr lang="en-US" sz="14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smtClean="0">
                          <a:solidFill>
                            <a:schemeClr val="tx1"/>
                          </a:solidFill>
                          <a:latin typeface="Huawei Sans" panose="020C0503030203020204" pitchFamily="34" charset="0"/>
                        </a:rPr>
                        <a:t>Typical Area in Common Projects</a:t>
                      </a:r>
                      <a:endParaRPr lang="en-US" sz="14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43706">
                <a:tc>
                  <a:txBody>
                    <a:bodyPr/>
                    <a:lstStyle/>
                    <a:p>
                      <a:pPr algn="ctr" fontAlgn="ctr"/>
                      <a:r>
                        <a:rPr lang="en-US" sz="1400" dirty="0" smtClean="0">
                          <a:latin typeface="Huawei Sans" panose="020C0503030203020204" pitchFamily="34" charset="0"/>
                        </a:rPr>
                        <a:t>Major coverage areas</a:t>
                      </a:r>
                      <a:endParaRPr lang="en-US" sz="140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smtClean="0">
                          <a:latin typeface="Huawei Sans" panose="020C0503030203020204" pitchFamily="34" charset="0"/>
                        </a:rPr>
                        <a:t>–40 </a:t>
                      </a:r>
                      <a:r>
                        <a:rPr lang="en-US" sz="1400" dirty="0" err="1" smtClean="0">
                          <a:latin typeface="Huawei Sans" panose="020C0503030203020204" pitchFamily="34" charset="0"/>
                        </a:rPr>
                        <a:t>dBm</a:t>
                      </a:r>
                      <a:r>
                        <a:rPr lang="en-US" sz="1400" dirty="0" smtClean="0">
                          <a:latin typeface="Huawei Sans" panose="020C0503030203020204" pitchFamily="34" charset="0"/>
                        </a:rPr>
                        <a:t> to –65 </a:t>
                      </a:r>
                      <a:r>
                        <a:rPr lang="en-US" sz="1400" dirty="0" err="1" smtClean="0">
                          <a:latin typeface="Huawei Sans" panose="020C0503030203020204" pitchFamily="34" charset="0"/>
                        </a:rPr>
                        <a:t>dBm</a:t>
                      </a:r>
                      <a:endParaRPr lang="en-US" sz="14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smtClean="0">
                          <a:latin typeface="Huawei Sans" panose="020C0503030203020204" pitchFamily="34" charset="0"/>
                        </a:rPr>
                        <a:t>Dorm room, library, classroom, hotel room, lobby, meeting room, office, and hall</a:t>
                      </a:r>
                      <a:endParaRPr lang="en-US" altLang="zh-CN" sz="14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3706">
                <a:tc>
                  <a:txBody>
                    <a:bodyPr/>
                    <a:lstStyle/>
                    <a:p>
                      <a:pPr algn="ctr" fontAlgn="ctr"/>
                      <a:r>
                        <a:rPr lang="en-US" sz="1400" dirty="0" smtClean="0">
                          <a:latin typeface="Huawei Sans" panose="020C0503030203020204" pitchFamily="34" charset="0"/>
                        </a:rPr>
                        <a:t>Common coverage areas</a:t>
                      </a:r>
                      <a:endParaRPr lang="en-US" sz="140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smtClean="0">
                          <a:latin typeface="Huawei Sans" panose="020C0503030203020204" pitchFamily="34" charset="0"/>
                        </a:rPr>
                        <a:t>&gt; –75 </a:t>
                      </a:r>
                      <a:r>
                        <a:rPr lang="en-US" sz="1400" dirty="0" err="1" smtClean="0">
                          <a:latin typeface="Huawei Sans" panose="020C0503030203020204" pitchFamily="34" charset="0"/>
                        </a:rPr>
                        <a:t>dBm</a:t>
                      </a:r>
                      <a:endParaRPr lang="en-US" sz="14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smtClean="0">
                          <a:latin typeface="Huawei Sans" panose="020C0503030203020204" pitchFamily="34" charset="0"/>
                        </a:rPr>
                        <a:t>Corridor, kitchen, storeroom, dressing room, etc.</a:t>
                      </a:r>
                      <a:endParaRPr lang="en-US" altLang="zh-CN" sz="14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3706">
                <a:tc>
                  <a:txBody>
                    <a:bodyPr/>
                    <a:lstStyle/>
                    <a:p>
                      <a:pPr algn="ctr" fontAlgn="ctr"/>
                      <a:r>
                        <a:rPr lang="en-US" sz="1400" dirty="0" smtClean="0">
                          <a:latin typeface="Huawei Sans" panose="020C0503030203020204" pitchFamily="34" charset="0"/>
                        </a:rPr>
                        <a:t>Special coverage areas</a:t>
                      </a:r>
                      <a:endParaRPr lang="en-US" sz="140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400" dirty="0" smtClean="0">
                          <a:latin typeface="Huawei Sans" panose="020C0503030203020204" pitchFamily="34" charset="0"/>
                        </a:rPr>
                        <a:t>Depending on the actual situation</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400" dirty="0" smtClean="0">
                          <a:latin typeface="Huawei Sans" panose="020C0503030203020204" pitchFamily="34" charset="0"/>
                        </a:rPr>
                        <a:t>Areas where coverage or installation is limited or not allowed, for the sake of service security or property management</a:t>
                      </a:r>
                      <a:endParaRPr lang="en-US" altLang="zh-CN" sz="14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21" name="矩形 20"/>
          <p:cNvSpPr/>
          <p:nvPr/>
        </p:nvSpPr>
        <p:spPr>
          <a:xfrm>
            <a:off x="3446681" y="3705143"/>
            <a:ext cx="5666936" cy="338554"/>
          </a:xfrm>
          <a:prstGeom prst="rect">
            <a:avLst/>
          </a:prstGeom>
        </p:spPr>
        <p:txBody>
          <a:bodyPr wrap="none">
            <a:spAutoFit/>
          </a:bodyPr>
          <a:lstStyle/>
          <a:p>
            <a:pPr algn="ctr" fontAlgn="ctr"/>
            <a:r>
              <a:rPr lang="en-US" sz="1600" b="1" dirty="0" smtClean="0">
                <a:latin typeface="Huawei Sans" panose="020C0503030203020204" pitchFamily="34" charset="0"/>
              </a:rPr>
              <a:t>Field strength requirements in common coverage areas</a:t>
            </a:r>
            <a:endParaRPr lang="en-US" altLang="zh-CN" sz="1600" b="1" dirty="0">
              <a:latin typeface="Huawei Sans" panose="020C0503030203020204" pitchFamily="34" charset="0"/>
            </a:endParaRPr>
          </a:p>
        </p:txBody>
      </p:sp>
      <p:grpSp>
        <p:nvGrpSpPr>
          <p:cNvPr id="13" name="组合 12"/>
          <p:cNvGrpSpPr/>
          <p:nvPr/>
        </p:nvGrpSpPr>
        <p:grpSpPr>
          <a:xfrm>
            <a:off x="6462000" y="60381"/>
            <a:ext cx="5296902" cy="324000"/>
            <a:chOff x="6633228" y="60381"/>
            <a:chExt cx="5296902" cy="324000"/>
          </a:xfrm>
        </p:grpSpPr>
        <p:sp>
          <p:nvSpPr>
            <p:cNvPr id="14" name="五边形 13"/>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a:spLocks/>
            </p:cNvSpPr>
            <p:nvPr/>
          </p:nvSpPr>
          <p:spPr bwMode="gray">
            <a:xfrm>
              <a:off x="7954862" y="60381"/>
              <a:ext cx="1332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rPr>
                <a:t>WLAN Planning and Design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燕尾形 15"/>
            <p:cNvSpPr>
              <a:spLocks/>
            </p:cNvSpPr>
            <p:nvPr/>
          </p:nvSpPr>
          <p:spPr bwMode="gray">
            <a:xfrm>
              <a:off x="9168496"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16"/>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2289361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Signal Coverage Design - Antenna and Antenna Gain</a:t>
            </a:r>
            <a:endParaRPr lang="en-US" altLang="zh-CN" dirty="0">
              <a:latin typeface="Huawei Sans" panose="020C0503030203020204" pitchFamily="34" charset="0"/>
            </a:endParaRPr>
          </a:p>
        </p:txBody>
      </p:sp>
      <p:sp>
        <p:nvSpPr>
          <p:cNvPr id="25" name="文本占位符 24"/>
          <p:cNvSpPr>
            <a:spLocks noGrp="1"/>
          </p:cNvSpPr>
          <p:nvPr>
            <p:ph type="body" sz="quarter" idx="10"/>
          </p:nvPr>
        </p:nvSpPr>
        <p:spPr/>
        <p:txBody>
          <a:bodyPr/>
          <a:lstStyle/>
          <a:p>
            <a:pPr algn="l"/>
            <a:r>
              <a:rPr lang="en-US" sz="1200" dirty="0" smtClean="0">
                <a:latin typeface="Huawei Sans" panose="020C0503030203020204" pitchFamily="34" charset="0"/>
              </a:rPr>
              <a:t>An antenna is a passive component and concentrates energy in a specific direction for radiation by controlling the signal transmission direction, so as to enhance signal strength in the specified direction.</a:t>
            </a:r>
            <a:endParaRPr lang="en-US" altLang="zh-CN" sz="1200" dirty="0" smtClean="0">
              <a:latin typeface="Huawei Sans" panose="020C0503030203020204" pitchFamily="34" charset="0"/>
            </a:endParaRPr>
          </a:p>
          <a:p>
            <a:pPr algn="l"/>
            <a:r>
              <a:rPr lang="en-US" sz="1200" dirty="0" smtClean="0">
                <a:latin typeface="Huawei Sans" panose="020C0503030203020204" pitchFamily="34" charset="0"/>
              </a:rPr>
              <a:t>The antenna gain is the ratio of the power density in a given direction to the power density of a reference antenna (using an ideal radiation source) in the same direction. It is expressed in </a:t>
            </a:r>
            <a:r>
              <a:rPr lang="en-US" sz="1200" dirty="0" err="1" smtClean="0">
                <a:latin typeface="Huawei Sans" panose="020C0503030203020204" pitchFamily="34" charset="0"/>
              </a:rPr>
              <a:t>dBd</a:t>
            </a:r>
            <a:r>
              <a:rPr lang="en-US" sz="1200" dirty="0" smtClean="0">
                <a:latin typeface="Huawei Sans" panose="020C0503030203020204" pitchFamily="34" charset="0"/>
              </a:rPr>
              <a:t> and </a:t>
            </a:r>
            <a:r>
              <a:rPr lang="en-US" sz="1200" dirty="0" err="1" smtClean="0">
                <a:latin typeface="Huawei Sans" panose="020C0503030203020204" pitchFamily="34" charset="0"/>
              </a:rPr>
              <a:t>dBi</a:t>
            </a:r>
            <a:r>
              <a:rPr lang="en-US" sz="1200" dirty="0" smtClean="0">
                <a:latin typeface="Huawei Sans" panose="020C0503030203020204" pitchFamily="34" charset="0"/>
              </a:rPr>
              <a:t>.</a:t>
            </a:r>
          </a:p>
          <a:p>
            <a:pPr algn="l"/>
            <a:r>
              <a:rPr lang="en-US" sz="1200" dirty="0" smtClean="0">
                <a:latin typeface="Huawei Sans" panose="020C0503030203020204" pitchFamily="34" charset="0"/>
              </a:rPr>
              <a:t>Based on the characteristics of the horizontal antenna radiation pattern, antennas can be classified into three types. </a:t>
            </a:r>
            <a:endParaRPr lang="en-US" sz="1200" dirty="0">
              <a:latin typeface="Huawei Sans" panose="020C0503030203020204" pitchFamily="34" charset="0"/>
            </a:endParaRPr>
          </a:p>
        </p:txBody>
      </p:sp>
      <p:pic>
        <p:nvPicPr>
          <p:cNvPr id="7" name="Picture 3"/>
          <p:cNvPicPr>
            <a:picLocks noChangeArrowheads="1"/>
          </p:cNvPicPr>
          <p:nvPr/>
        </p:nvPicPr>
        <p:blipFill>
          <a:blip r:embed="rId3" cstate="print"/>
          <a:srcRect/>
          <a:stretch>
            <a:fillRect/>
          </a:stretch>
        </p:blipFill>
        <p:spPr bwMode="auto">
          <a:xfrm>
            <a:off x="4515322" y="3216363"/>
            <a:ext cx="1076316" cy="1668180"/>
          </a:xfrm>
          <a:prstGeom prst="rect">
            <a:avLst/>
          </a:prstGeom>
          <a:solidFill>
            <a:srgbClr val="F4FBFE"/>
          </a:solidFill>
          <a:ln w="19050" cap="flat" cmpd="sng" algn="ctr">
            <a:solidFill>
              <a:srgbClr val="99DFF9"/>
            </a:solidFill>
            <a:prstDash val="solid"/>
            <a:miter lim="800000"/>
          </a:ln>
          <a:effectLst/>
        </p:spPr>
      </p:pic>
      <p:sp>
        <p:nvSpPr>
          <p:cNvPr id="9" name="矩形 8"/>
          <p:cNvSpPr/>
          <p:nvPr/>
        </p:nvSpPr>
        <p:spPr>
          <a:xfrm>
            <a:off x="4365225" y="2674856"/>
            <a:ext cx="3389307" cy="329081"/>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Directional antenna</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75"/>
          <p:cNvSpPr/>
          <p:nvPr/>
        </p:nvSpPr>
        <p:spPr>
          <a:xfrm>
            <a:off x="4365226" y="3040615"/>
            <a:ext cx="3389307" cy="307883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a:xfrm>
            <a:off x="4389439" y="4866919"/>
            <a:ext cx="3340877" cy="1477328"/>
          </a:xfrm>
          <a:prstGeom prst="rect">
            <a:avLst/>
          </a:prstGeom>
        </p:spPr>
        <p:txBody>
          <a:bodyPr wrap="square">
            <a:spAutoFit/>
          </a:bodyPr>
          <a:lstStyle/>
          <a:p>
            <a:pPr marL="285750" indent="-285750" eaLnBrk="0" fontAlgn="ctr" hangingPunct="0">
              <a:lnSpc>
                <a:spcPct val="150000"/>
              </a:lnSpc>
              <a:buClr>
                <a:srgbClr val="000000"/>
              </a:buClr>
              <a:buFont typeface="Arial" panose="020B0604020202020204" pitchFamily="34" charset="0"/>
              <a:buChar char="•"/>
              <a:defRPr/>
            </a:pPr>
            <a:r>
              <a:rPr lang="en-US" sz="1200" dirty="0" smtClean="0">
                <a:latin typeface="Huawei Sans" panose="020C0503030203020204" pitchFamily="34" charset="0"/>
              </a:rPr>
              <a:t>A directional antenna radiates energy more effectively in one direction than in others on the horizontal and vertical planes. </a:t>
            </a:r>
          </a:p>
          <a:p>
            <a:pPr marL="285750" indent="-285750" eaLnBrk="0" fontAlgn="ctr" hangingPunct="0">
              <a:lnSpc>
                <a:spcPct val="150000"/>
              </a:lnSpc>
              <a:buClr>
                <a:srgbClr val="000000"/>
              </a:buClr>
              <a:buFont typeface="Arial" panose="020B0604020202020204" pitchFamily="34" charset="0"/>
              <a:buChar char="•"/>
              <a:defRPr/>
            </a:pPr>
            <a:endParaRPr lang="en-US" altLang="zh-CN" sz="1200" dirty="0" smtClean="0">
              <a:latin typeface="Huawei Sans" panose="020C0503030203020204" pitchFamily="34" charset="0"/>
            </a:endParaRPr>
          </a:p>
        </p:txBody>
      </p:sp>
      <p:pic>
        <p:nvPicPr>
          <p:cNvPr id="6" name="Picture 2"/>
          <p:cNvPicPr>
            <a:picLocks noChangeArrowheads="1"/>
          </p:cNvPicPr>
          <p:nvPr/>
        </p:nvPicPr>
        <p:blipFill>
          <a:blip r:embed="rId4" cstate="print"/>
          <a:srcRect/>
          <a:stretch>
            <a:fillRect/>
          </a:stretch>
        </p:blipFill>
        <p:spPr bwMode="auto">
          <a:xfrm>
            <a:off x="711706" y="3216363"/>
            <a:ext cx="1076316" cy="1668180"/>
          </a:xfrm>
          <a:prstGeom prst="rect">
            <a:avLst/>
          </a:prstGeom>
          <a:solidFill>
            <a:srgbClr val="F4FBFE"/>
          </a:solidFill>
          <a:ln w="19050" cap="flat" cmpd="sng" algn="ctr">
            <a:solidFill>
              <a:srgbClr val="99DFF9"/>
            </a:solidFill>
            <a:prstDash val="solid"/>
            <a:miter lim="800000"/>
          </a:ln>
          <a:effectLst/>
        </p:spPr>
      </p:pic>
      <p:sp>
        <p:nvSpPr>
          <p:cNvPr id="8" name="矩形 7"/>
          <p:cNvSpPr/>
          <p:nvPr/>
        </p:nvSpPr>
        <p:spPr>
          <a:xfrm>
            <a:off x="602149" y="2680784"/>
            <a:ext cx="3389307" cy="329081"/>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Omnidirectional antenna</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 Box 60"/>
          <p:cNvSpPr txBox="1">
            <a:spLocks noChangeArrowheads="1"/>
          </p:cNvSpPr>
          <p:nvPr/>
        </p:nvSpPr>
        <p:spPr bwMode="auto">
          <a:xfrm>
            <a:off x="600338" y="4866919"/>
            <a:ext cx="3484232" cy="1467854"/>
          </a:xfrm>
          <a:prstGeom prst="rect">
            <a:avLst/>
          </a:prstGeom>
          <a:noFill/>
          <a:ln w="9525">
            <a:noFill/>
            <a:miter lim="800000"/>
            <a:headEnd/>
            <a:tailEnd/>
          </a:ln>
        </p:spPr>
        <p:txBody>
          <a:bodyPr wrap="square" lIns="82058" tIns="41029" rIns="82058" bIns="41029">
            <a:spAutoFit/>
          </a:bodyPr>
          <a:lstStyle>
            <a:defPPr>
              <a:defRPr lang="zh-CN"/>
            </a:defPPr>
            <a:lvl1pPr algn="l" rtl="0" fontAlgn="t">
              <a:spcBef>
                <a:spcPct val="0"/>
              </a:spcBef>
              <a:spcAft>
                <a:spcPct val="0"/>
              </a:spcAft>
              <a:defRPr sz="1000" kern="1200">
                <a:solidFill>
                  <a:schemeClr val="tx1"/>
                </a:solidFill>
                <a:latin typeface="Arial" panose="020B0503040504020204" pitchFamily="34" charset="0"/>
                <a:ea typeface="宋体" panose="02010600030101010101" pitchFamily="2" charset="-122"/>
                <a:cs typeface="+mn-cs"/>
              </a:defRPr>
            </a:lvl1pPr>
            <a:lvl2pPr marL="457200" algn="l" rtl="0" fontAlgn="t">
              <a:spcBef>
                <a:spcPct val="0"/>
              </a:spcBef>
              <a:spcAft>
                <a:spcPct val="0"/>
              </a:spcAft>
              <a:defRPr sz="1000" kern="1200">
                <a:solidFill>
                  <a:schemeClr val="tx1"/>
                </a:solidFill>
                <a:latin typeface="Arial" panose="020B0503040504020204" pitchFamily="34" charset="0"/>
                <a:ea typeface="宋体" panose="02010600030101010101" pitchFamily="2" charset="-122"/>
                <a:cs typeface="+mn-cs"/>
              </a:defRPr>
            </a:lvl2pPr>
            <a:lvl3pPr marL="914400" algn="l" rtl="0" fontAlgn="t">
              <a:spcBef>
                <a:spcPct val="0"/>
              </a:spcBef>
              <a:spcAft>
                <a:spcPct val="0"/>
              </a:spcAft>
              <a:defRPr sz="1000" kern="1200">
                <a:solidFill>
                  <a:schemeClr val="tx1"/>
                </a:solidFill>
                <a:latin typeface="Arial" panose="020B0503040504020204" pitchFamily="34" charset="0"/>
                <a:ea typeface="宋体" panose="02010600030101010101" pitchFamily="2" charset="-122"/>
                <a:cs typeface="+mn-cs"/>
              </a:defRPr>
            </a:lvl3pPr>
            <a:lvl4pPr marL="1371600" algn="l" rtl="0" fontAlgn="t">
              <a:spcBef>
                <a:spcPct val="0"/>
              </a:spcBef>
              <a:spcAft>
                <a:spcPct val="0"/>
              </a:spcAft>
              <a:defRPr sz="1000" kern="1200">
                <a:solidFill>
                  <a:schemeClr val="tx1"/>
                </a:solidFill>
                <a:latin typeface="Arial" panose="020B0503040504020204" pitchFamily="34" charset="0"/>
                <a:ea typeface="宋体" panose="02010600030101010101" pitchFamily="2" charset="-122"/>
                <a:cs typeface="+mn-cs"/>
              </a:defRPr>
            </a:lvl4pPr>
            <a:lvl5pPr marL="1828800" algn="l" rtl="0" fontAlgn="t">
              <a:spcBef>
                <a:spcPct val="0"/>
              </a:spcBef>
              <a:spcAft>
                <a:spcPct val="0"/>
              </a:spcAft>
              <a:defRPr sz="1000" kern="1200">
                <a:solidFill>
                  <a:schemeClr val="tx1"/>
                </a:solidFill>
                <a:latin typeface="Arial" panose="020B0503040504020204" pitchFamily="34" charset="0"/>
                <a:ea typeface="宋体" panose="02010600030101010101" pitchFamily="2" charset="-122"/>
                <a:cs typeface="+mn-cs"/>
              </a:defRPr>
            </a:lvl5pPr>
            <a:lvl6pPr marL="2286000" algn="l" defTabSz="914400" rtl="0" eaLnBrk="1" latinLnBrk="0" hangingPunct="1">
              <a:defRPr sz="1000" kern="1200">
                <a:solidFill>
                  <a:schemeClr val="tx1"/>
                </a:solidFill>
                <a:latin typeface="Arial" panose="020B0503040504020204" pitchFamily="34" charset="0"/>
                <a:ea typeface="宋体" panose="02010600030101010101" pitchFamily="2" charset="-122"/>
                <a:cs typeface="+mn-cs"/>
              </a:defRPr>
            </a:lvl6pPr>
            <a:lvl7pPr marL="2743200" algn="l" defTabSz="914400" rtl="0" eaLnBrk="1" latinLnBrk="0" hangingPunct="1">
              <a:defRPr sz="1000" kern="1200">
                <a:solidFill>
                  <a:schemeClr val="tx1"/>
                </a:solidFill>
                <a:latin typeface="Arial" panose="020B0503040504020204" pitchFamily="34" charset="0"/>
                <a:ea typeface="宋体" panose="02010600030101010101" pitchFamily="2" charset="-122"/>
                <a:cs typeface="+mn-cs"/>
              </a:defRPr>
            </a:lvl7pPr>
            <a:lvl8pPr marL="3200400" algn="l" defTabSz="914400" rtl="0" eaLnBrk="1" latinLnBrk="0" hangingPunct="1">
              <a:defRPr sz="1000" kern="1200">
                <a:solidFill>
                  <a:schemeClr val="tx1"/>
                </a:solidFill>
                <a:latin typeface="Arial" panose="020B0503040504020204" pitchFamily="34" charset="0"/>
                <a:ea typeface="宋体" panose="02010600030101010101" pitchFamily="2" charset="-122"/>
                <a:cs typeface="+mn-cs"/>
              </a:defRPr>
            </a:lvl8pPr>
            <a:lvl9pPr marL="3657600" algn="l" defTabSz="914400" rtl="0" eaLnBrk="1" latinLnBrk="0" hangingPunct="1">
              <a:defRPr sz="1000" kern="1200">
                <a:solidFill>
                  <a:schemeClr val="tx1"/>
                </a:solidFill>
                <a:latin typeface="Arial" panose="020B0503040504020204" pitchFamily="34" charset="0"/>
                <a:ea typeface="宋体" panose="02010600030101010101" pitchFamily="2" charset="-122"/>
                <a:cs typeface="+mn-cs"/>
              </a:defRPr>
            </a:lvl9pPr>
          </a:lstStyle>
          <a:p>
            <a:pPr marL="285750" indent="-285750" eaLnBrk="0" fontAlgn="ctr" hangingPunct="0">
              <a:lnSpc>
                <a:spcPct val="150000"/>
              </a:lnSpc>
              <a:spcBef>
                <a:spcPts val="0"/>
              </a:spcBef>
              <a:spcAft>
                <a:spcPts val="0"/>
              </a:spcAft>
              <a:buClr>
                <a:srgbClr val="000000"/>
              </a:buClr>
              <a:buFont typeface="Arial" panose="020B0604020202020204" pitchFamily="34" charset="0"/>
              <a:buChar char="•"/>
              <a:defRPr/>
            </a:pPr>
            <a:r>
              <a:rPr lang="en-US" sz="1200" dirty="0" smtClean="0">
                <a:latin typeface="Huawei Sans" panose="020C0503030203020204" pitchFamily="34" charset="0"/>
              </a:rPr>
              <a:t>An omnidirectional antenna radiates equal energy in all directions on the horizontal plane and radiates different energy in different directions on the vertical plane. </a:t>
            </a:r>
          </a:p>
          <a:p>
            <a:pPr marL="285750" indent="-285750" eaLnBrk="0" fontAlgn="ctr" hangingPunct="0">
              <a:lnSpc>
                <a:spcPct val="150000"/>
              </a:lnSpc>
              <a:spcBef>
                <a:spcPts val="0"/>
              </a:spcBef>
              <a:spcAft>
                <a:spcPts val="0"/>
              </a:spcAft>
              <a:buClr>
                <a:srgbClr val="000000"/>
              </a:buClr>
              <a:buFont typeface="Arial" panose="020B0604020202020204" pitchFamily="34" charset="0"/>
              <a:buChar char="•"/>
              <a:defRPr/>
            </a:pP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圆角矩形 75"/>
          <p:cNvSpPr/>
          <p:nvPr/>
        </p:nvSpPr>
        <p:spPr>
          <a:xfrm>
            <a:off x="602149" y="3040614"/>
            <a:ext cx="3389307" cy="307883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a:xfrm>
            <a:off x="8179914" y="2678194"/>
            <a:ext cx="3389307" cy="329081"/>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Smart antenna</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75"/>
          <p:cNvSpPr/>
          <p:nvPr/>
        </p:nvSpPr>
        <p:spPr>
          <a:xfrm>
            <a:off x="8179914" y="3040615"/>
            <a:ext cx="3389307" cy="307883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 name="图片 20"/>
          <p:cNvPicPr>
            <a:picLocks noChangeAspect="1"/>
          </p:cNvPicPr>
          <p:nvPr/>
        </p:nvPicPr>
        <p:blipFill>
          <a:blip r:embed="rId5"/>
          <a:stretch>
            <a:fillRect/>
          </a:stretch>
        </p:blipFill>
        <p:spPr>
          <a:xfrm>
            <a:off x="2213403" y="3664691"/>
            <a:ext cx="1485900" cy="771525"/>
          </a:xfrm>
          <a:prstGeom prst="rect">
            <a:avLst/>
          </a:prstGeom>
        </p:spPr>
      </p:pic>
      <p:pic>
        <p:nvPicPr>
          <p:cNvPr id="22" name="图片 21"/>
          <p:cNvPicPr>
            <a:picLocks noChangeAspect="1"/>
          </p:cNvPicPr>
          <p:nvPr/>
        </p:nvPicPr>
        <p:blipFill>
          <a:blip r:embed="rId6"/>
          <a:stretch>
            <a:fillRect/>
          </a:stretch>
        </p:blipFill>
        <p:spPr>
          <a:xfrm>
            <a:off x="8888099" y="3588491"/>
            <a:ext cx="2028825" cy="923925"/>
          </a:xfrm>
          <a:prstGeom prst="rect">
            <a:avLst/>
          </a:prstGeom>
        </p:spPr>
      </p:pic>
      <p:pic>
        <p:nvPicPr>
          <p:cNvPr id="23" name="图片 22"/>
          <p:cNvPicPr>
            <a:picLocks noChangeAspect="1"/>
          </p:cNvPicPr>
          <p:nvPr/>
        </p:nvPicPr>
        <p:blipFill>
          <a:blip r:embed="rId7"/>
          <a:stretch>
            <a:fillRect/>
          </a:stretch>
        </p:blipFill>
        <p:spPr>
          <a:xfrm>
            <a:off x="6167969" y="3440853"/>
            <a:ext cx="1171575" cy="1219200"/>
          </a:xfrm>
          <a:prstGeom prst="rect">
            <a:avLst/>
          </a:prstGeom>
        </p:spPr>
      </p:pic>
      <p:sp>
        <p:nvSpPr>
          <p:cNvPr id="24" name="矩形 23"/>
          <p:cNvSpPr/>
          <p:nvPr/>
        </p:nvSpPr>
        <p:spPr>
          <a:xfrm>
            <a:off x="8179913" y="4866919"/>
            <a:ext cx="3389307" cy="1477328"/>
          </a:xfrm>
          <a:prstGeom prst="rect">
            <a:avLst/>
          </a:prstGeom>
        </p:spPr>
        <p:txBody>
          <a:bodyPr wrap="square">
            <a:spAutoFit/>
          </a:bodyPr>
          <a:lstStyle/>
          <a:p>
            <a:pPr marL="285750" indent="-285750" eaLnBrk="0" fontAlgn="ctr" hangingPunct="0">
              <a:lnSpc>
                <a:spcPct val="150000"/>
              </a:lnSpc>
              <a:buClr>
                <a:srgbClr val="000000"/>
              </a:buClr>
              <a:buFont typeface="Arial" panose="020B0604020202020204" pitchFamily="34" charset="0"/>
              <a:buChar char="•"/>
              <a:defRPr/>
            </a:pPr>
            <a:r>
              <a:rPr lang="en-US" sz="1200" dirty="0" smtClean="0">
                <a:latin typeface="Huawei Sans" panose="020C0503030203020204" pitchFamily="34" charset="0"/>
              </a:rPr>
              <a:t>A smart antenna has multiple directional radiation patterns and one omnidirectional radiation pattern on the horizontal plane.</a:t>
            </a:r>
          </a:p>
          <a:p>
            <a:pPr marL="285750" indent="-285750" eaLnBrk="0" fontAlgn="ctr" hangingPunct="0">
              <a:lnSpc>
                <a:spcPct val="150000"/>
              </a:lnSpc>
              <a:buClr>
                <a:srgbClr val="000000"/>
              </a:buClr>
              <a:buFont typeface="Arial" panose="020B0604020202020204" pitchFamily="34" charset="0"/>
              <a:buChar char="•"/>
              <a:defRPr/>
            </a:pP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组合 29"/>
          <p:cNvGrpSpPr/>
          <p:nvPr/>
        </p:nvGrpSpPr>
        <p:grpSpPr>
          <a:xfrm>
            <a:off x="6462000" y="60381"/>
            <a:ext cx="5296902" cy="324000"/>
            <a:chOff x="6633228" y="60381"/>
            <a:chExt cx="5296902" cy="324000"/>
          </a:xfrm>
        </p:grpSpPr>
        <p:sp>
          <p:nvSpPr>
            <p:cNvPr id="31" name="五边形 30"/>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燕尾形 31"/>
            <p:cNvSpPr>
              <a:spLocks/>
            </p:cNvSpPr>
            <p:nvPr/>
          </p:nvSpPr>
          <p:spPr bwMode="gray">
            <a:xfrm>
              <a:off x="7954862" y="60381"/>
              <a:ext cx="1332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rPr>
                <a:t>WLAN Planning and Design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p:cNvSpPr>
              <a:spLocks/>
            </p:cNvSpPr>
            <p:nvPr/>
          </p:nvSpPr>
          <p:spPr bwMode="gray">
            <a:xfrm>
              <a:off x="9168496"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3477773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Signal Coverage Design - Antenna Angle</a:t>
            </a: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p:txBody>
          <a:bodyPr/>
          <a:lstStyle/>
          <a:p>
            <a:pPr algn="l"/>
            <a:r>
              <a:rPr lang="en-US" sz="1400" dirty="0" smtClean="0">
                <a:latin typeface="Huawei Sans" panose="020C0503030203020204" pitchFamily="34" charset="0"/>
              </a:rPr>
              <a:t>The antenna angles include azimuth and the </a:t>
            </a:r>
            <a:r>
              <a:rPr lang="en-US" sz="1400" dirty="0" err="1" smtClean="0">
                <a:latin typeface="Huawei Sans" panose="020C0503030203020204" pitchFamily="34" charset="0"/>
              </a:rPr>
              <a:t>downtilt</a:t>
            </a:r>
            <a:r>
              <a:rPr lang="en-US" sz="1400" dirty="0" smtClean="0">
                <a:latin typeface="Huawei Sans" panose="020C0503030203020204" pitchFamily="34" charset="0"/>
              </a:rPr>
              <a:t> angles, which are formed between an antenna and the elevation plane and between an antenna and the azimuth plane.</a:t>
            </a:r>
            <a:endParaRPr lang="en-US" altLang="zh-CN" sz="1400" dirty="0" smtClean="0">
              <a:latin typeface="Huawei Sans" panose="020C0503030203020204" pitchFamily="34" charset="0"/>
            </a:endParaRPr>
          </a:p>
          <a:p>
            <a:pPr algn="l"/>
            <a:r>
              <a:rPr lang="en-US" sz="1400" dirty="0" smtClean="0">
                <a:latin typeface="Huawei Sans" panose="020C0503030203020204" pitchFamily="34" charset="0"/>
              </a:rPr>
              <a:t>The antenna gain is related to the antenna radiation pattern. A narrower main lobe indicates a smaller minor lobe and higher gain. However, the antenna gain is not simply a "more is better" parameter. The key is to meet signal coverage requirements. The signal coverage range of an antenna can be controlled by adjusting the antenna azimuth and </a:t>
            </a:r>
            <a:r>
              <a:rPr lang="en-US" sz="1400" dirty="0" err="1" smtClean="0">
                <a:latin typeface="Huawei Sans" panose="020C0503030203020204" pitchFamily="34" charset="0"/>
              </a:rPr>
              <a:t>downtilt</a:t>
            </a:r>
            <a:r>
              <a:rPr lang="en-US" sz="1400" dirty="0" smtClean="0">
                <a:latin typeface="Huawei Sans" panose="020C0503030203020204" pitchFamily="34" charset="0"/>
              </a:rPr>
              <a:t> angles.</a:t>
            </a:r>
            <a:endParaRPr lang="en-US" sz="1400" dirty="0">
              <a:latin typeface="Huawei Sans" panose="020C0503030203020204" pitchFamily="34" charset="0"/>
            </a:endParaRPr>
          </a:p>
        </p:txBody>
      </p:sp>
      <p:pic>
        <p:nvPicPr>
          <p:cNvPr id="6" name="Picture 2" descr="C:\Users\d00278715\AppData\Roaming\eSpace_Desktop\UserData\d00278715\imagefiles\E5E9B64E-83C4-4448-BB7E-2A9E51A58BB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1679" y="3232955"/>
            <a:ext cx="5636910" cy="2644118"/>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p:cNvSpPr txBox="1"/>
          <p:nvPr/>
        </p:nvSpPr>
        <p:spPr>
          <a:xfrm>
            <a:off x="4652046" y="3534443"/>
            <a:ext cx="1789890" cy="246221"/>
          </a:xfrm>
          <a:prstGeom prst="rect">
            <a:avLst/>
          </a:prstGeom>
          <a:noFill/>
        </p:spPr>
        <p:txBody>
          <a:bodyPr wrap="square" rtlCol="0">
            <a:spAutoFit/>
          </a:bodyPr>
          <a:lstStyle/>
          <a:p>
            <a:r>
              <a:rPr lang="en-US" sz="1000">
                <a:latin typeface="Huawei Sans" panose="020C0503030203020204" pitchFamily="34" charset="0"/>
                <a:ea typeface="Arial Unicode MS" panose="020B0604020202020204" pitchFamily="34" charset="-122"/>
                <a:cs typeface="Arial Unicode MS" panose="020B0604020202020204" pitchFamily="34" charset="-122"/>
              </a:rPr>
              <a:t>Antenna downtilt θ° </a:t>
            </a:r>
          </a:p>
        </p:txBody>
      </p:sp>
      <p:sp>
        <p:nvSpPr>
          <p:cNvPr id="8" name="文本框 7"/>
          <p:cNvSpPr txBox="1"/>
          <p:nvPr/>
        </p:nvSpPr>
        <p:spPr>
          <a:xfrm>
            <a:off x="4652046" y="4080392"/>
            <a:ext cx="1184547" cy="400110"/>
          </a:xfrm>
          <a:prstGeom prst="rect">
            <a:avLst/>
          </a:prstGeom>
          <a:noFill/>
        </p:spPr>
        <p:txBody>
          <a:bodyPr wrap="square" rtlCol="0">
            <a:spAutoFit/>
          </a:bodyPr>
          <a:lstStyle/>
          <a:p>
            <a:r>
              <a:rPr lang="en-US" sz="1000">
                <a:latin typeface="Huawei Sans" panose="020C0503030203020204" pitchFamily="34" charset="0"/>
                <a:ea typeface="Arial Unicode MS" panose="020B0604020202020204" pitchFamily="34" charset="-122"/>
                <a:cs typeface="Arial Unicode MS" panose="020B0604020202020204" pitchFamily="34" charset="-122"/>
              </a:rPr>
              <a:t>Vertical lobe angle 30° </a:t>
            </a:r>
          </a:p>
        </p:txBody>
      </p:sp>
      <p:sp>
        <p:nvSpPr>
          <p:cNvPr id="9" name="文本框 8"/>
          <p:cNvSpPr txBox="1"/>
          <p:nvPr/>
        </p:nvSpPr>
        <p:spPr>
          <a:xfrm>
            <a:off x="3433179" y="3608022"/>
            <a:ext cx="338554" cy="1375625"/>
          </a:xfrm>
          <a:prstGeom prst="rect">
            <a:avLst/>
          </a:prstGeom>
          <a:noFill/>
        </p:spPr>
        <p:txBody>
          <a:bodyPr vert="vert270" wrap="square" rtlCol="0">
            <a:spAutoFit/>
          </a:bodyPr>
          <a:lstStyle/>
          <a:p>
            <a:r>
              <a:rPr lang="en-US" sz="1000">
                <a:latin typeface="Huawei Sans" panose="020C0503030203020204" pitchFamily="34" charset="0"/>
              </a:rPr>
              <a:t>Antenna height H</a:t>
            </a:r>
          </a:p>
        </p:txBody>
      </p:sp>
      <p:sp>
        <p:nvSpPr>
          <p:cNvPr id="10" name="文本框 9"/>
          <p:cNvSpPr txBox="1"/>
          <p:nvPr/>
        </p:nvSpPr>
        <p:spPr>
          <a:xfrm>
            <a:off x="3929141" y="5560712"/>
            <a:ext cx="1789890" cy="246221"/>
          </a:xfrm>
          <a:prstGeom prst="rect">
            <a:avLst/>
          </a:prstGeom>
          <a:noFill/>
        </p:spPr>
        <p:txBody>
          <a:bodyPr wrap="square" rtlCol="0">
            <a:spAutoFit/>
          </a:bodyPr>
          <a:lstStyle/>
          <a:p>
            <a:r>
              <a:rPr lang="en-US" sz="1000">
                <a:latin typeface="Huawei Sans" panose="020C0503030203020204" pitchFamily="34" charset="0"/>
              </a:rPr>
              <a:t>Near-point distance d </a:t>
            </a:r>
          </a:p>
        </p:txBody>
      </p:sp>
      <p:sp>
        <p:nvSpPr>
          <p:cNvPr id="11" name="文本框 10"/>
          <p:cNvSpPr txBox="1"/>
          <p:nvPr/>
        </p:nvSpPr>
        <p:spPr>
          <a:xfrm>
            <a:off x="5416090" y="5711198"/>
            <a:ext cx="1789890" cy="246221"/>
          </a:xfrm>
          <a:prstGeom prst="rect">
            <a:avLst/>
          </a:prstGeom>
          <a:noFill/>
        </p:spPr>
        <p:txBody>
          <a:bodyPr wrap="square" rtlCol="0">
            <a:spAutoFit/>
          </a:bodyPr>
          <a:lstStyle/>
          <a:p>
            <a:r>
              <a:rPr lang="en-US" sz="1000">
                <a:latin typeface="Huawei Sans" panose="020C0503030203020204" pitchFamily="34" charset="0"/>
              </a:rPr>
              <a:t>Far-point distance D </a:t>
            </a:r>
          </a:p>
        </p:txBody>
      </p:sp>
      <p:grpSp>
        <p:nvGrpSpPr>
          <p:cNvPr id="12" name="组合 11"/>
          <p:cNvGrpSpPr/>
          <p:nvPr/>
        </p:nvGrpSpPr>
        <p:grpSpPr>
          <a:xfrm>
            <a:off x="6462000" y="60381"/>
            <a:ext cx="5296902" cy="324000"/>
            <a:chOff x="6633228" y="60381"/>
            <a:chExt cx="5296902" cy="324000"/>
          </a:xfrm>
        </p:grpSpPr>
        <p:sp>
          <p:nvSpPr>
            <p:cNvPr id="13" name="五边形 12"/>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a:spLocks/>
            </p:cNvSpPr>
            <p:nvPr/>
          </p:nvSpPr>
          <p:spPr bwMode="gray">
            <a:xfrm>
              <a:off x="7954862" y="60381"/>
              <a:ext cx="1332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rPr>
                <a:t>WLAN Planning and Design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a:spLocks/>
            </p:cNvSpPr>
            <p:nvPr/>
          </p:nvSpPr>
          <p:spPr bwMode="gray">
            <a:xfrm>
              <a:off x="9168496"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燕尾形 15"/>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5327762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Signal Coverage Design - Attenuation</a:t>
            </a:r>
            <a:endParaRPr lang="en-US" altLang="zh-CN" dirty="0">
              <a:latin typeface="Huawei Sans" panose="020C0503030203020204" pitchFamily="34" charset="0"/>
            </a:endParaRPr>
          </a:p>
        </p:txBody>
      </p:sp>
      <p:sp>
        <p:nvSpPr>
          <p:cNvPr id="3" name="文本占位符 2"/>
          <p:cNvSpPr>
            <a:spLocks noGrp="1"/>
          </p:cNvSpPr>
          <p:nvPr>
            <p:ph type="body" sz="quarter" idx="4294967295"/>
          </p:nvPr>
        </p:nvSpPr>
        <p:spPr>
          <a:xfrm>
            <a:off x="7007223" y="2614613"/>
            <a:ext cx="4705350" cy="3349625"/>
          </a:xfrm>
          <a:prstGeom prst="rect">
            <a:avLst/>
          </a:prstGeom>
        </p:spPr>
        <p:txBody>
          <a:bodyPr/>
          <a:lstStyle/>
          <a:p>
            <a:r>
              <a:rPr lang="en-US" sz="1200" dirty="0" smtClean="0">
                <a:latin typeface="Huawei Sans" panose="020C0503030203020204" pitchFamily="34" charset="0"/>
              </a:rPr>
              <a:t>According to the formula for calculating the signal strength, the signal strength can be enhanced by increasing the transmit power and </a:t>
            </a:r>
            <a:r>
              <a:rPr lang="en-US" altLang="zh-CN" sz="1200" dirty="0"/>
              <a:t>transmit</a:t>
            </a:r>
            <a:r>
              <a:rPr lang="en-US" sz="1200" dirty="0" smtClean="0">
                <a:latin typeface="Huawei Sans" panose="020C0503030203020204" pitchFamily="34" charset="0"/>
              </a:rPr>
              <a:t> antenna gain as well as reducing the signal attenuation caused by obstacles.</a:t>
            </a:r>
          </a:p>
          <a:p>
            <a:r>
              <a:rPr lang="en-US" sz="1200" dirty="0" smtClean="0">
                <a:latin typeface="Huawei Sans" panose="020C0503030203020204" pitchFamily="34" charset="0"/>
              </a:rPr>
              <a:t>However, the </a:t>
            </a:r>
            <a:r>
              <a:rPr lang="en-US" altLang="zh-CN" sz="1200" dirty="0"/>
              <a:t>transmit</a:t>
            </a:r>
            <a:r>
              <a:rPr lang="en-US" sz="1200" dirty="0" smtClean="0">
                <a:latin typeface="Huawei Sans" panose="020C0503030203020204" pitchFamily="34" charset="0"/>
              </a:rPr>
              <a:t> power and </a:t>
            </a:r>
            <a:r>
              <a:rPr lang="en-US" altLang="zh-CN" sz="1200" dirty="0"/>
              <a:t>transmit</a:t>
            </a:r>
            <a:r>
              <a:rPr lang="en-US" sz="1200" dirty="0" smtClean="0">
                <a:latin typeface="Huawei Sans" panose="020C0503030203020204" pitchFamily="34" charset="0"/>
              </a:rPr>
              <a:t> antenna gain are limited based on site requirements, and cannot be increased infinitely. Therefore, their values must be changed within a proper range based on different hardware devices and the laws and regulations of a country. When deploying APs, minimize the number of obstacles to reduce the signal attenuation caused by these obstacles. The path loss directly affects the coverage range of an AP.</a:t>
            </a:r>
          </a:p>
          <a:p>
            <a:endParaRPr lang="en-US" altLang="zh-CN" sz="1200" dirty="0">
              <a:latin typeface="Huawei Sans" panose="020C0503030203020204" pitchFamily="34" charset="0"/>
            </a:endParaRPr>
          </a:p>
        </p:txBody>
      </p:sp>
      <p:graphicFrame>
        <p:nvGraphicFramePr>
          <p:cNvPr id="4" name="表格 3"/>
          <p:cNvGraphicFramePr>
            <a:graphicFrameLocks noGrp="1"/>
          </p:cNvGraphicFramePr>
          <p:nvPr>
            <p:extLst/>
          </p:nvPr>
        </p:nvGraphicFramePr>
        <p:xfrm>
          <a:off x="495303" y="1396900"/>
          <a:ext cx="11217270" cy="764640"/>
        </p:xfrm>
        <a:graphic>
          <a:graphicData uri="http://schemas.openxmlformats.org/drawingml/2006/table">
            <a:tbl>
              <a:tblPr/>
              <a:tblGrid>
                <a:gridCol w="1097022"/>
                <a:gridCol w="1176304"/>
                <a:gridCol w="1297989"/>
                <a:gridCol w="1257425"/>
                <a:gridCol w="1277706"/>
                <a:gridCol w="1277706"/>
                <a:gridCol w="1277706"/>
                <a:gridCol w="1277706"/>
                <a:gridCol w="1277706"/>
              </a:tblGrid>
              <a:tr h="204971">
                <a:tc>
                  <a:txBody>
                    <a:bodyPr/>
                    <a:lstStyle/>
                    <a:p>
                      <a:pPr algn="ctr" fontAlgn="ctr"/>
                      <a:r>
                        <a:rPr lang="en-US" sz="1400" b="1" dirty="0" smtClean="0">
                          <a:solidFill>
                            <a:schemeClr val="tx1"/>
                          </a:solidFill>
                          <a:latin typeface="Huawei Sans" panose="020C0503030203020204" pitchFamily="34" charset="0"/>
                        </a:rPr>
                        <a:t>Distance</a:t>
                      </a:r>
                      <a:endParaRPr lang="en-US" altLang="zh-CN" sz="1400" b="1" i="0" u="none" strike="noStrike" dirty="0">
                        <a:solidFill>
                          <a:schemeClr val="tx1"/>
                        </a:solidFill>
                        <a:latin typeface="Huawei Sans" panose="020C0503030203020204" pitchFamily="34" charset="0"/>
                        <a:ea typeface="华文细黑" pitchFamily="2" charset="-122"/>
                      </a:endParaRPr>
                    </a:p>
                  </a:txBody>
                  <a:tcPr marL="8659" marR="8659" marT="8404"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spcAft>
                          <a:spcPts val="0"/>
                        </a:spcAft>
                      </a:pPr>
                      <a:r>
                        <a:rPr lang="en-US" sz="1200" b="1" dirty="0" smtClean="0">
                          <a:solidFill>
                            <a:schemeClr val="tx1"/>
                          </a:solidFill>
                          <a:latin typeface="Huawei Sans" panose="020C0503030203020204" pitchFamily="34" charset="0"/>
                        </a:rPr>
                        <a:t>1 m</a:t>
                      </a:r>
                      <a:endParaRPr lang="en-US" sz="12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spcAft>
                          <a:spcPts val="0"/>
                        </a:spcAft>
                      </a:pPr>
                      <a:r>
                        <a:rPr lang="en-US" sz="1200" b="1" dirty="0" smtClean="0">
                          <a:solidFill>
                            <a:schemeClr val="tx1"/>
                          </a:solidFill>
                          <a:latin typeface="Huawei Sans" panose="020C0503030203020204" pitchFamily="34" charset="0"/>
                        </a:rPr>
                        <a:t>2 m</a:t>
                      </a:r>
                      <a:endParaRPr lang="en-US" sz="12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spcAft>
                          <a:spcPts val="0"/>
                        </a:spcAft>
                      </a:pPr>
                      <a:r>
                        <a:rPr lang="en-US" sz="1200" b="1" dirty="0" smtClean="0">
                          <a:solidFill>
                            <a:schemeClr val="tx1"/>
                          </a:solidFill>
                          <a:latin typeface="Huawei Sans" panose="020C0503030203020204" pitchFamily="34" charset="0"/>
                        </a:rPr>
                        <a:t>5 m</a:t>
                      </a:r>
                      <a:endParaRPr lang="en-US" sz="12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spcAft>
                          <a:spcPts val="0"/>
                        </a:spcAft>
                      </a:pPr>
                      <a:r>
                        <a:rPr lang="en-US" sz="1200" b="1" dirty="0" smtClean="0">
                          <a:solidFill>
                            <a:schemeClr val="tx1"/>
                          </a:solidFill>
                          <a:latin typeface="Huawei Sans" panose="020C0503030203020204" pitchFamily="34" charset="0"/>
                        </a:rPr>
                        <a:t>10 m</a:t>
                      </a:r>
                      <a:endParaRPr lang="en-US" sz="12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spcAft>
                          <a:spcPts val="0"/>
                        </a:spcAft>
                      </a:pPr>
                      <a:r>
                        <a:rPr lang="en-US" sz="1200" b="1" dirty="0" smtClean="0">
                          <a:solidFill>
                            <a:schemeClr val="tx1"/>
                          </a:solidFill>
                          <a:latin typeface="Huawei Sans" panose="020C0503030203020204" pitchFamily="34" charset="0"/>
                        </a:rPr>
                        <a:t>20 m</a:t>
                      </a:r>
                      <a:endParaRPr lang="en-US" sz="12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spcAft>
                          <a:spcPts val="0"/>
                        </a:spcAft>
                      </a:pPr>
                      <a:r>
                        <a:rPr lang="en-US" sz="1200" b="1" dirty="0" smtClean="0">
                          <a:solidFill>
                            <a:schemeClr val="tx1"/>
                          </a:solidFill>
                          <a:latin typeface="Huawei Sans" panose="020C0503030203020204" pitchFamily="34" charset="0"/>
                        </a:rPr>
                        <a:t>40 m</a:t>
                      </a:r>
                      <a:endParaRPr lang="en-US" sz="12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spcAft>
                          <a:spcPts val="0"/>
                        </a:spcAft>
                      </a:pPr>
                      <a:r>
                        <a:rPr lang="en-US" sz="1200" b="1" dirty="0" smtClean="0">
                          <a:solidFill>
                            <a:schemeClr val="tx1"/>
                          </a:solidFill>
                          <a:latin typeface="Huawei Sans" panose="020C0503030203020204" pitchFamily="34" charset="0"/>
                        </a:rPr>
                        <a:t>80 m</a:t>
                      </a:r>
                      <a:endParaRPr lang="en-US" sz="12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spcAft>
                          <a:spcPts val="0"/>
                        </a:spcAft>
                      </a:pPr>
                      <a:r>
                        <a:rPr lang="en-US" sz="1200" b="1" dirty="0" smtClean="0">
                          <a:solidFill>
                            <a:schemeClr val="tx1"/>
                          </a:solidFill>
                          <a:latin typeface="Huawei Sans" panose="020C0503030203020204" pitchFamily="34" charset="0"/>
                        </a:rPr>
                        <a:t>100 m</a:t>
                      </a:r>
                      <a:endParaRPr lang="en-US" sz="12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04971">
                <a:tc>
                  <a:txBody>
                    <a:bodyPr/>
                    <a:lstStyle/>
                    <a:p>
                      <a:pPr algn="ctr" fontAlgn="ctr"/>
                      <a:r>
                        <a:rPr lang="en-US" sz="1200" b="0" dirty="0" smtClean="0">
                          <a:solidFill>
                            <a:srgbClr val="000000"/>
                          </a:solidFill>
                          <a:latin typeface="Huawei Sans" panose="020C0503030203020204" pitchFamily="34" charset="0"/>
                        </a:rPr>
                        <a:t>2.4 GHz</a:t>
                      </a:r>
                      <a:endParaRPr lang="en-US" sz="1200" b="0" dirty="0">
                        <a:solidFill>
                          <a:srgbClr val="000000"/>
                        </a:solidFill>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spcAft>
                          <a:spcPts val="0"/>
                        </a:spcAft>
                      </a:pPr>
                      <a:r>
                        <a:rPr lang="en-US" sz="1200" b="0" dirty="0" smtClean="0">
                          <a:latin typeface="Huawei Sans" panose="020C0503030203020204" pitchFamily="34" charset="0"/>
                        </a:rPr>
                        <a:t>46 dB</a:t>
                      </a:r>
                      <a:endParaRPr lang="en-US" sz="1200" b="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spcAft>
                          <a:spcPts val="0"/>
                        </a:spcAft>
                      </a:pPr>
                      <a:r>
                        <a:rPr lang="en-US" sz="1200" b="0" dirty="0" smtClean="0">
                          <a:latin typeface="Huawei Sans" panose="020C0503030203020204" pitchFamily="34" charset="0"/>
                        </a:rPr>
                        <a:t>53.5 dB </a:t>
                      </a:r>
                      <a:endParaRPr lang="en-US" sz="1200" b="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spcAft>
                          <a:spcPts val="0"/>
                        </a:spcAft>
                      </a:pPr>
                      <a:r>
                        <a:rPr lang="en-US" sz="1200" b="0" dirty="0" smtClean="0">
                          <a:latin typeface="Huawei Sans" panose="020C0503030203020204" pitchFamily="34" charset="0"/>
                        </a:rPr>
                        <a:t>63.5 dB</a:t>
                      </a:r>
                      <a:endParaRPr lang="en-US" sz="1200" b="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spcAft>
                          <a:spcPts val="0"/>
                        </a:spcAft>
                      </a:pPr>
                      <a:r>
                        <a:rPr lang="en-US" sz="1200" b="0" dirty="0" smtClean="0">
                          <a:latin typeface="Huawei Sans" panose="020C0503030203020204" pitchFamily="34" charset="0"/>
                        </a:rPr>
                        <a:t>71 dB</a:t>
                      </a:r>
                      <a:endParaRPr lang="en-US" sz="1200" b="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spcAft>
                          <a:spcPts val="0"/>
                        </a:spcAft>
                      </a:pPr>
                      <a:r>
                        <a:rPr lang="en-US" sz="1200" b="0" dirty="0" smtClean="0">
                          <a:latin typeface="Huawei Sans" panose="020C0503030203020204" pitchFamily="34" charset="0"/>
                        </a:rPr>
                        <a:t>78.5 dB</a:t>
                      </a:r>
                      <a:endParaRPr lang="en-US" sz="1200" b="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spcAft>
                          <a:spcPts val="0"/>
                        </a:spcAft>
                      </a:pPr>
                      <a:r>
                        <a:rPr lang="en-US" sz="1200" b="0" dirty="0" smtClean="0">
                          <a:latin typeface="Huawei Sans" panose="020C0503030203020204" pitchFamily="34" charset="0"/>
                        </a:rPr>
                        <a:t>86 dB</a:t>
                      </a:r>
                      <a:endParaRPr lang="en-US" sz="1200" b="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spcAft>
                          <a:spcPts val="0"/>
                        </a:spcAft>
                      </a:pPr>
                      <a:r>
                        <a:rPr lang="en-US" sz="1200" b="0" dirty="0" smtClean="0">
                          <a:latin typeface="Huawei Sans" panose="020C0503030203020204" pitchFamily="34" charset="0"/>
                        </a:rPr>
                        <a:t>93.6 dB</a:t>
                      </a:r>
                      <a:endParaRPr lang="en-US" sz="1200" b="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spcAft>
                          <a:spcPts val="0"/>
                        </a:spcAft>
                      </a:pPr>
                      <a:r>
                        <a:rPr lang="en-US" sz="1200" b="0" dirty="0" smtClean="0">
                          <a:latin typeface="Huawei Sans" panose="020C0503030203020204" pitchFamily="34" charset="0"/>
                        </a:rPr>
                        <a:t>96 dB</a:t>
                      </a:r>
                      <a:endParaRPr lang="en-US" sz="1200" b="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4971">
                <a:tc>
                  <a:txBody>
                    <a:bodyPr/>
                    <a:lstStyle/>
                    <a:p>
                      <a:pPr algn="ctr" fontAlgn="ctr"/>
                      <a:r>
                        <a:rPr lang="en-US" sz="1200" b="0" dirty="0" smtClean="0">
                          <a:solidFill>
                            <a:srgbClr val="000000"/>
                          </a:solidFill>
                          <a:latin typeface="Huawei Sans" panose="020C0503030203020204" pitchFamily="34" charset="0"/>
                        </a:rPr>
                        <a:t>5 GHz</a:t>
                      </a:r>
                      <a:endParaRPr lang="en-US" sz="1200" b="0" dirty="0">
                        <a:solidFill>
                          <a:srgbClr val="000000"/>
                        </a:solidFill>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spcAft>
                          <a:spcPts val="0"/>
                        </a:spcAft>
                      </a:pPr>
                      <a:r>
                        <a:rPr lang="en-US" sz="1200" b="0" dirty="0" smtClean="0">
                          <a:latin typeface="Huawei Sans" panose="020C0503030203020204" pitchFamily="34" charset="0"/>
                        </a:rPr>
                        <a:t>53 dB</a:t>
                      </a:r>
                      <a:endParaRPr lang="en-US" sz="1200" b="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spcAft>
                          <a:spcPts val="0"/>
                        </a:spcAft>
                      </a:pPr>
                      <a:r>
                        <a:rPr lang="en-US" sz="1200" b="0" dirty="0" smtClean="0">
                          <a:latin typeface="Huawei Sans" panose="020C0503030203020204" pitchFamily="34" charset="0"/>
                        </a:rPr>
                        <a:t>62 dB</a:t>
                      </a:r>
                      <a:endParaRPr lang="en-US" sz="1200" b="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spcAft>
                          <a:spcPts val="0"/>
                        </a:spcAft>
                      </a:pPr>
                      <a:r>
                        <a:rPr lang="en-US" sz="1200" b="0" dirty="0" smtClean="0">
                          <a:latin typeface="Huawei Sans" panose="020C0503030203020204" pitchFamily="34" charset="0"/>
                        </a:rPr>
                        <a:t>74 dB</a:t>
                      </a:r>
                      <a:endParaRPr lang="en-US" sz="1200" b="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spcAft>
                          <a:spcPts val="0"/>
                        </a:spcAft>
                      </a:pPr>
                      <a:r>
                        <a:rPr lang="en-US" sz="1200" b="0" dirty="0" smtClean="0">
                          <a:latin typeface="Huawei Sans" panose="020C0503030203020204" pitchFamily="34" charset="0"/>
                        </a:rPr>
                        <a:t>83 dB </a:t>
                      </a:r>
                      <a:endParaRPr lang="en-US" sz="1200" b="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spcAft>
                          <a:spcPts val="0"/>
                        </a:spcAft>
                      </a:pPr>
                      <a:r>
                        <a:rPr lang="en-US" sz="1200" b="0" dirty="0" smtClean="0">
                          <a:latin typeface="Huawei Sans" panose="020C0503030203020204" pitchFamily="34" charset="0"/>
                        </a:rPr>
                        <a:t>92 dB</a:t>
                      </a:r>
                      <a:endParaRPr lang="en-US" sz="1200" b="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spcAft>
                          <a:spcPts val="0"/>
                        </a:spcAft>
                      </a:pPr>
                      <a:r>
                        <a:rPr lang="en-US" sz="1200" b="0" dirty="0" smtClean="0">
                          <a:latin typeface="Huawei Sans" panose="020C0503030203020204" pitchFamily="34" charset="0"/>
                        </a:rPr>
                        <a:t>101 dB</a:t>
                      </a:r>
                      <a:endParaRPr lang="en-US" sz="1200" b="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spcAft>
                          <a:spcPts val="0"/>
                        </a:spcAft>
                      </a:pPr>
                      <a:r>
                        <a:rPr lang="en-US" sz="1200" b="0" dirty="0" smtClean="0">
                          <a:latin typeface="Huawei Sans" panose="020C0503030203020204" pitchFamily="34" charset="0"/>
                        </a:rPr>
                        <a:t>110.1 dB</a:t>
                      </a:r>
                      <a:endParaRPr lang="en-US" sz="1200" b="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spcAft>
                          <a:spcPts val="0"/>
                        </a:spcAft>
                      </a:pPr>
                      <a:r>
                        <a:rPr lang="en-US" sz="1200" b="0" dirty="0" smtClean="0">
                          <a:latin typeface="Huawei Sans" panose="020C0503030203020204" pitchFamily="34" charset="0"/>
                        </a:rPr>
                        <a:t>113 dB</a:t>
                      </a:r>
                      <a:endParaRPr lang="en-US" sz="1200" b="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p:graphicFrame>
        <p:nvGraphicFramePr>
          <p:cNvPr id="5" name="表格 4"/>
          <p:cNvGraphicFramePr>
            <a:graphicFrameLocks noGrp="1"/>
          </p:cNvGraphicFramePr>
          <p:nvPr>
            <p:extLst/>
          </p:nvPr>
        </p:nvGraphicFramePr>
        <p:xfrm>
          <a:off x="495303" y="2706407"/>
          <a:ext cx="6324225" cy="3365504"/>
        </p:xfrm>
        <a:graphic>
          <a:graphicData uri="http://schemas.openxmlformats.org/drawingml/2006/table">
            <a:tbl>
              <a:tblPr/>
              <a:tblGrid>
                <a:gridCol w="1543047"/>
                <a:gridCol w="1390650"/>
                <a:gridCol w="1641999"/>
                <a:gridCol w="1748529"/>
              </a:tblGrid>
              <a:tr h="366592">
                <a:tc>
                  <a:txBody>
                    <a:bodyPr/>
                    <a:lstStyle/>
                    <a:p>
                      <a:pPr algn="ctr" fontAlgn="ctr">
                        <a:lnSpc>
                          <a:spcPct val="100000"/>
                        </a:lnSpc>
                      </a:pPr>
                      <a:r>
                        <a:rPr lang="en-US" sz="1200" b="1" dirty="0" smtClean="0">
                          <a:solidFill>
                            <a:schemeClr val="tx1"/>
                          </a:solidFill>
                          <a:latin typeface="Huawei Sans" panose="020C0503030203020204" pitchFamily="34" charset="0"/>
                        </a:rPr>
                        <a:t>Obstacle</a:t>
                      </a:r>
                      <a:endParaRPr lang="en-US" sz="1200" b="1" dirty="0">
                        <a:solidFill>
                          <a:schemeClr val="tx1"/>
                        </a:solidFill>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200" b="1" dirty="0" smtClean="0">
                          <a:solidFill>
                            <a:schemeClr val="tx1"/>
                          </a:solidFill>
                          <a:latin typeface="Huawei Sans" panose="020C0503030203020204" pitchFamily="34" charset="0"/>
                        </a:rPr>
                        <a:t>Thickness (mm)</a:t>
                      </a:r>
                      <a:endParaRPr lang="en-US" sz="12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200" b="1" dirty="0" smtClean="0">
                          <a:solidFill>
                            <a:schemeClr val="tx1"/>
                          </a:solidFill>
                          <a:latin typeface="Huawei Sans" panose="020C0503030203020204" pitchFamily="34" charset="0"/>
                        </a:rPr>
                        <a:t>2.4 GHz Signal Attenuation (dB)</a:t>
                      </a:r>
                      <a:endParaRPr lang="en-US" sz="12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200" b="1" dirty="0" smtClean="0">
                          <a:solidFill>
                            <a:schemeClr val="tx1"/>
                          </a:solidFill>
                          <a:latin typeface="Huawei Sans" panose="020C0503030203020204" pitchFamily="34" charset="0"/>
                        </a:rPr>
                        <a:t>5 GHz Signal Attenuation (dB)</a:t>
                      </a:r>
                      <a:endParaRPr lang="en-US" sz="12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66592">
                <a:tc>
                  <a:txBody>
                    <a:bodyPr/>
                    <a:lstStyle/>
                    <a:p>
                      <a:pPr algn="ctr" fontAlgn="ctr">
                        <a:lnSpc>
                          <a:spcPct val="100000"/>
                        </a:lnSpc>
                      </a:pPr>
                      <a:r>
                        <a:rPr lang="en-US" sz="1200" dirty="0" smtClean="0">
                          <a:latin typeface="Huawei Sans" panose="020C0503030203020204" pitchFamily="34" charset="0"/>
                        </a:rPr>
                        <a:t>Synthetic material</a:t>
                      </a:r>
                      <a:endParaRPr lang="en-US" sz="120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20</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2</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3</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5030">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Asbestos</a:t>
                      </a:r>
                      <a:endParaRPr lang="en-US" sz="1200" dirty="0">
                        <a:solidFill>
                          <a:schemeClr val="tx1"/>
                        </a:solidFill>
                        <a:latin typeface="Huawei Sans" panose="020C0503030203020204" pitchFamily="34" charset="0"/>
                      </a:endParaRPr>
                    </a:p>
                  </a:txBody>
                  <a:tcPr marL="72000" marR="72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8</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3</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4</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5030">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Wooden door</a:t>
                      </a:r>
                      <a:endParaRPr lang="en-US" sz="1200" dirty="0">
                        <a:solidFill>
                          <a:schemeClr val="tx1"/>
                        </a:solidFill>
                        <a:latin typeface="Huawei Sans" panose="020C0503030203020204" pitchFamily="34" charset="0"/>
                      </a:endParaRPr>
                    </a:p>
                  </a:txBody>
                  <a:tcPr marL="72000" marR="72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40</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3</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4</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5030">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Glass window</a:t>
                      </a:r>
                      <a:endParaRPr lang="en-US" sz="1200" dirty="0">
                        <a:solidFill>
                          <a:schemeClr val="tx1"/>
                        </a:solidFill>
                        <a:latin typeface="Huawei Sans" panose="020C0503030203020204" pitchFamily="34" charset="0"/>
                      </a:endParaRPr>
                    </a:p>
                  </a:txBody>
                  <a:tcPr marL="72000" marR="72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50</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4</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7</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6592">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Heavy colored glass</a:t>
                      </a:r>
                      <a:endParaRPr lang="en-US" sz="1200" dirty="0">
                        <a:solidFill>
                          <a:schemeClr val="tx1"/>
                        </a:solidFill>
                        <a:latin typeface="Huawei Sans" panose="020C0503030203020204" pitchFamily="34" charset="0"/>
                      </a:endParaRPr>
                    </a:p>
                  </a:txBody>
                  <a:tcPr marL="72000" marR="72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80</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8</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10</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5030">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Brick wall</a:t>
                      </a:r>
                      <a:endParaRPr lang="en-US" sz="1200" dirty="0">
                        <a:solidFill>
                          <a:schemeClr val="tx1"/>
                        </a:solidFill>
                        <a:latin typeface="Huawei Sans" panose="020C0503030203020204" pitchFamily="34" charset="0"/>
                      </a:endParaRPr>
                    </a:p>
                  </a:txBody>
                  <a:tcPr marL="72000" marR="72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120</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10</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20</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5030">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Thick brick wall</a:t>
                      </a:r>
                      <a:endParaRPr lang="en-US" sz="1200" dirty="0">
                        <a:solidFill>
                          <a:schemeClr val="tx1"/>
                        </a:solidFill>
                        <a:latin typeface="Huawei Sans" panose="020C0503030203020204" pitchFamily="34" charset="0"/>
                      </a:endParaRPr>
                    </a:p>
                  </a:txBody>
                  <a:tcPr marL="72000" marR="72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240</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15</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25</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5030">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Armored glass</a:t>
                      </a:r>
                      <a:endParaRPr lang="en-US" sz="1200" dirty="0">
                        <a:solidFill>
                          <a:schemeClr val="tx1"/>
                        </a:solidFill>
                        <a:latin typeface="Huawei Sans" panose="020C0503030203020204" pitchFamily="34" charset="0"/>
                      </a:endParaRPr>
                    </a:p>
                  </a:txBody>
                  <a:tcPr marL="72000" marR="72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120</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25</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35</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5030">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Concrete</a:t>
                      </a:r>
                      <a:endParaRPr lang="en-US" sz="1200" dirty="0">
                        <a:solidFill>
                          <a:schemeClr val="tx1"/>
                        </a:solidFill>
                        <a:latin typeface="Huawei Sans" panose="020C0503030203020204" pitchFamily="34" charset="0"/>
                      </a:endParaRPr>
                    </a:p>
                  </a:txBody>
                  <a:tcPr marL="72000" marR="72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240</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25</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30</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5030">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Metal</a:t>
                      </a:r>
                      <a:endParaRPr lang="en-US" sz="1200" dirty="0">
                        <a:solidFill>
                          <a:schemeClr val="tx1"/>
                        </a:solidFill>
                        <a:latin typeface="Huawei Sans" panose="020C0503030203020204" pitchFamily="34" charset="0"/>
                      </a:endParaRPr>
                    </a:p>
                  </a:txBody>
                  <a:tcPr marL="72000" marR="72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80</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30</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defTabSz="9350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itchFamily="2" charset="-122"/>
                        </a:defRPr>
                      </a:lvl1pPr>
                      <a:lvl2pPr marL="742950" indent="-285750" defTabSz="935038" eaLnBrk="0" fontAlgn="base" hangingPunct="0">
                        <a:lnSpc>
                          <a:spcPct val="140000"/>
                        </a:lnSpc>
                        <a:spcBef>
                          <a:spcPct val="30000"/>
                        </a:spcBef>
                        <a:buClr>
                          <a:schemeClr val="tx1"/>
                        </a:buClr>
                        <a:buSzPct val="50000"/>
                        <a:buFont typeface="Wingdings" panose="05000000000000000000" pitchFamily="2" charset="2"/>
                        <a:defRPr>
                          <a:solidFill>
                            <a:schemeClr val="tx1"/>
                          </a:solidFill>
                          <a:latin typeface="Arial" panose="020B0503040504020204" pitchFamily="34" charset="0"/>
                          <a:ea typeface="华文细黑" pitchFamily="2" charset="-122"/>
                        </a:defRPr>
                      </a:lvl2pPr>
                      <a:lvl3pPr marL="1143000" indent="-228600" defTabSz="935038"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403040504020204" pitchFamily="34" charset="0"/>
                          <a:ea typeface="华文细黑" pitchFamily="2" charset="-122"/>
                        </a:defRPr>
                      </a:lvl3pPr>
                      <a:lvl4pPr marL="1600200" indent="-228600" defTabSz="935038" eaLnBrk="0" fontAlgn="base" hangingPunct="0">
                        <a:lnSpc>
                          <a:spcPct val="140000"/>
                        </a:lnSpc>
                        <a:spcBef>
                          <a:spcPct val="30000"/>
                        </a:spcBef>
                        <a:defRPr sz="1400">
                          <a:solidFill>
                            <a:schemeClr val="tx1"/>
                          </a:solidFill>
                          <a:latin typeface="Arial" panose="020B0603040504020204" pitchFamily="34" charset="0"/>
                          <a:ea typeface="华文细黑" pitchFamily="2" charset="-122"/>
                        </a:defRPr>
                      </a:lvl4pPr>
                      <a:lvl5pPr marL="2057400" indent="-228600" defTabSz="935038"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itchFamily="2" charset="-122"/>
                        </a:defRPr>
                      </a:lvl5pPr>
                      <a:lvl6pPr marL="25146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6pPr>
                      <a:lvl7pPr marL="29718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7pPr>
                      <a:lvl8pPr marL="34290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8pPr>
                      <a:lvl9pPr marL="3886200" indent="-228600" defTabSz="935038"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itchFamily="2" charset="-122"/>
                        </a:defRPr>
                      </a:lvl9pPr>
                    </a:lstStyle>
                    <a:p>
                      <a:pPr marL="0" marR="0" lvl="0" indent="0" algn="ctr" defTabSz="914034" rtl="0" eaLnBrk="1" fontAlgn="ctr" latinLnBrk="0" hangingPunct="1">
                        <a:lnSpc>
                          <a:spcPct val="100000"/>
                        </a:lnSpc>
                        <a:spcBef>
                          <a:spcPct val="0"/>
                        </a:spcBef>
                        <a:spcAft>
                          <a:spcPct val="0"/>
                        </a:spcAft>
                        <a:buClr>
                          <a:schemeClr val="bg2"/>
                        </a:buClr>
                        <a:buSzPct val="60000"/>
                        <a:buFont typeface="Wingdings" panose="05000000000000000000" pitchFamily="2" charset="2"/>
                        <a:buNone/>
                        <a:tabLst/>
                      </a:pPr>
                      <a:r>
                        <a:rPr lang="en-US" sz="1200" dirty="0" smtClean="0">
                          <a:solidFill>
                            <a:schemeClr val="tx1"/>
                          </a:solidFill>
                          <a:latin typeface="Huawei Sans" panose="020C0503030203020204" pitchFamily="34" charset="0"/>
                        </a:rPr>
                        <a:t>35</a:t>
                      </a:r>
                      <a:endParaRPr lang="en-US" sz="1200" dirty="0">
                        <a:solidFill>
                          <a:schemeClr val="tx1"/>
                        </a:solidFill>
                        <a:latin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6" name="矩形 5"/>
          <p:cNvSpPr/>
          <p:nvPr/>
        </p:nvSpPr>
        <p:spPr>
          <a:xfrm>
            <a:off x="3106239" y="1001622"/>
            <a:ext cx="5979522" cy="307777"/>
          </a:xfrm>
          <a:prstGeom prst="rect">
            <a:avLst/>
          </a:prstGeom>
        </p:spPr>
        <p:txBody>
          <a:bodyPr wrap="none">
            <a:spAutoFit/>
          </a:bodyPr>
          <a:lstStyle/>
          <a:p>
            <a:pPr fontAlgn="ctr"/>
            <a:r>
              <a:rPr lang="en-US" sz="1400" dirty="0" smtClean="0">
                <a:latin typeface="Huawei Sans" panose="020C0503030203020204" pitchFamily="34" charset="0"/>
              </a:rPr>
              <a:t>Relationship between the signal attenuation and transmission distance</a:t>
            </a:r>
            <a:endParaRPr lang="en-US" altLang="zh-CN" sz="1400" dirty="0">
              <a:latin typeface="Huawei Sans" panose="020C0503030203020204" pitchFamily="34" charset="0"/>
            </a:endParaRPr>
          </a:p>
        </p:txBody>
      </p:sp>
      <p:sp>
        <p:nvSpPr>
          <p:cNvPr id="7" name="标题 1"/>
          <p:cNvSpPr txBox="1">
            <a:spLocks/>
          </p:cNvSpPr>
          <p:nvPr/>
        </p:nvSpPr>
        <p:spPr bwMode="auto">
          <a:xfrm>
            <a:off x="1655497" y="2351005"/>
            <a:ext cx="4136069" cy="307777"/>
          </a:xfrm>
          <a:prstGeom prst="rect">
            <a:avLst/>
          </a:prstGeom>
        </p:spPr>
        <p:txBody>
          <a:bodyPr wrap="none">
            <a:spAutoFit/>
          </a:bodyPr>
          <a:lstStyle>
            <a:defPPr>
              <a:defRPr lang="en-US"/>
            </a:defPPr>
            <a:lvl1pPr>
              <a:defRPr sz="1400">
                <a:latin typeface="Arial"/>
              </a:defRPr>
            </a:lvl1pPr>
          </a:lstStyle>
          <a:p>
            <a:pPr fontAlgn="ctr"/>
            <a:r>
              <a:rPr lang="en-US" dirty="0" smtClean="0">
                <a:latin typeface="Huawei Sans" panose="020C0503030203020204" pitchFamily="34" charset="0"/>
              </a:rPr>
              <a:t>Signal attenuation caused by common obstacles</a:t>
            </a:r>
            <a:endParaRPr lang="en-US" altLang="zh-CN" dirty="0">
              <a:latin typeface="Huawei Sans" panose="020C0503030203020204" pitchFamily="34" charset="0"/>
            </a:endParaRPr>
          </a:p>
        </p:txBody>
      </p:sp>
      <p:grpSp>
        <p:nvGrpSpPr>
          <p:cNvPr id="15" name="组合 14"/>
          <p:cNvGrpSpPr/>
          <p:nvPr/>
        </p:nvGrpSpPr>
        <p:grpSpPr>
          <a:xfrm>
            <a:off x="6462000" y="60381"/>
            <a:ext cx="5296902" cy="324000"/>
            <a:chOff x="6633228" y="60381"/>
            <a:chExt cx="5296902" cy="324000"/>
          </a:xfrm>
        </p:grpSpPr>
        <p:sp>
          <p:nvSpPr>
            <p:cNvPr id="16" name="五边形 15"/>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16"/>
            <p:cNvSpPr>
              <a:spLocks/>
            </p:cNvSpPr>
            <p:nvPr/>
          </p:nvSpPr>
          <p:spPr bwMode="gray">
            <a:xfrm>
              <a:off x="7954862" y="60381"/>
              <a:ext cx="1332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rPr>
                <a:t>WLAN Planning and Design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a:spLocks/>
            </p:cNvSpPr>
            <p:nvPr/>
          </p:nvSpPr>
          <p:spPr bwMode="gray">
            <a:xfrm>
              <a:off x="9168496"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5813480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Signal Coverage Design</a:t>
            </a:r>
            <a:endParaRPr lang="en-US" altLang="zh-CN" dirty="0">
              <a:latin typeface="Huawei Sans" panose="020C0503030203020204" pitchFamily="34" charset="0"/>
            </a:endParaRPr>
          </a:p>
        </p:txBody>
      </p:sp>
      <p:sp>
        <p:nvSpPr>
          <p:cNvPr id="6" name="文本占位符 5"/>
          <p:cNvSpPr>
            <a:spLocks noGrp="1"/>
          </p:cNvSpPr>
          <p:nvPr>
            <p:ph type="body" sz="quarter" idx="10"/>
          </p:nvPr>
        </p:nvSpPr>
        <p:spPr/>
        <p:txBody>
          <a:bodyPr/>
          <a:lstStyle/>
          <a:p>
            <a:pPr algn="l"/>
            <a:r>
              <a:rPr lang="en-US" sz="1400" dirty="0" smtClean="0">
                <a:latin typeface="Huawei Sans" panose="020C0503030203020204" pitchFamily="34" charset="0"/>
              </a:rPr>
              <a:t>Preliminarily calculate the number of APs and then design multiple APs to implement network coverage. The WLAN Planner is recommended for network coverage design. Based on the requirements collection list, set the coverage area and </a:t>
            </a:r>
            <a:r>
              <a:rPr lang="en-US" altLang="zh-CN" sz="1400" dirty="0">
                <a:solidFill>
                  <a:srgbClr val="000000"/>
                </a:solidFill>
              </a:rPr>
              <a:t>STA</a:t>
            </a:r>
            <a:r>
              <a:rPr lang="en-US" sz="1400" dirty="0" smtClean="0">
                <a:latin typeface="Huawei Sans" panose="020C0503030203020204" pitchFamily="34" charset="0"/>
              </a:rPr>
              <a:t> capacity on the WLAN Planner. The WLAN Planner can automatically design a WLAN planning solution, simulate the signal strength in the coverage area, and output a simulation diagram.</a:t>
            </a:r>
            <a:endParaRPr lang="en-US" sz="1400" dirty="0">
              <a:latin typeface="Huawei Sans" panose="020C0503030203020204" pitchFamily="34" charset="0"/>
            </a:endParaRPr>
          </a:p>
        </p:txBody>
      </p:sp>
      <p:grpSp>
        <p:nvGrpSpPr>
          <p:cNvPr id="12" name="组合 11"/>
          <p:cNvGrpSpPr/>
          <p:nvPr/>
        </p:nvGrpSpPr>
        <p:grpSpPr>
          <a:xfrm>
            <a:off x="6462000" y="60381"/>
            <a:ext cx="5296902" cy="324000"/>
            <a:chOff x="6633228" y="60381"/>
            <a:chExt cx="5296902" cy="324000"/>
          </a:xfrm>
        </p:grpSpPr>
        <p:sp>
          <p:nvSpPr>
            <p:cNvPr id="13" name="五边形 12"/>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a:spLocks/>
            </p:cNvSpPr>
            <p:nvPr/>
          </p:nvSpPr>
          <p:spPr bwMode="gray">
            <a:xfrm>
              <a:off x="7954862" y="60381"/>
              <a:ext cx="1332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rPr>
                <a:t>WLAN Planning and Design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a:spLocks/>
            </p:cNvSpPr>
            <p:nvPr/>
          </p:nvSpPr>
          <p:spPr bwMode="gray">
            <a:xfrm>
              <a:off x="9168496"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燕尾形 15"/>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0" name="图片 9"/>
          <p:cNvPicPr>
            <a:picLocks/>
          </p:cNvPicPr>
          <p:nvPr/>
        </p:nvPicPr>
        <p:blipFill>
          <a:blip r:embed="rId3"/>
          <a:stretch>
            <a:fillRect/>
          </a:stretch>
        </p:blipFill>
        <p:spPr>
          <a:xfrm>
            <a:off x="3005821" y="2387432"/>
            <a:ext cx="6162675" cy="3648075"/>
          </a:xfrm>
          <a:prstGeom prst="rect">
            <a:avLst/>
          </a:prstGeom>
          <a:ln>
            <a:solidFill>
              <a:schemeClr val="bg1">
                <a:lumMod val="50000"/>
              </a:schemeClr>
            </a:solidFill>
          </a:ln>
        </p:spPr>
      </p:pic>
    </p:spTree>
    <p:extLst>
      <p:ext uri="{BB962C8B-B14F-4D97-AF65-F5344CB8AC3E}">
        <p14:creationId xmlns:p14="http://schemas.microsoft.com/office/powerpoint/2010/main" val="35903877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Capacity Design - Overview</a:t>
            </a:r>
            <a:endParaRPr lang="en-US" altLang="zh-CN" dirty="0">
              <a:latin typeface="Huawei Sans" panose="020C0503030203020204" pitchFamily="34" charset="0"/>
            </a:endParaRPr>
          </a:p>
        </p:txBody>
      </p:sp>
      <p:sp>
        <p:nvSpPr>
          <p:cNvPr id="6" name="文本占位符 5"/>
          <p:cNvSpPr>
            <a:spLocks noGrp="1"/>
          </p:cNvSpPr>
          <p:nvPr>
            <p:ph type="body" sz="quarter" idx="10"/>
          </p:nvPr>
        </p:nvSpPr>
        <p:spPr/>
        <p:txBody>
          <a:bodyPr/>
          <a:lstStyle/>
          <a:p>
            <a:pPr algn="l"/>
            <a:r>
              <a:rPr lang="en-US" sz="1400" dirty="0" smtClean="0"/>
              <a:t>The </a:t>
            </a:r>
            <a:r>
              <a:rPr lang="en-US" altLang="zh-CN" sz="1400" dirty="0"/>
              <a:t>WLAN </a:t>
            </a:r>
            <a:r>
              <a:rPr lang="en-US" sz="1400" dirty="0" smtClean="0"/>
              <a:t>capacity is designed based on actual service requirements. The number of APs required to meet service bandwidth requirements is estimated based on the </a:t>
            </a:r>
            <a:r>
              <a:rPr lang="en-US" sz="1400" b="1" dirty="0" smtClean="0">
                <a:solidFill>
                  <a:srgbClr val="C00000"/>
                </a:solidFill>
              </a:rPr>
              <a:t>AP performance, bandwidth requirements, number of </a:t>
            </a:r>
            <a:r>
              <a:rPr lang="en-US" altLang="zh-CN" sz="1400" b="1" dirty="0">
                <a:solidFill>
                  <a:srgbClr val="C00000"/>
                </a:solidFill>
              </a:rPr>
              <a:t>STA</a:t>
            </a:r>
            <a:r>
              <a:rPr lang="en-US" sz="1400" b="1" dirty="0" smtClean="0">
                <a:solidFill>
                  <a:srgbClr val="C00000"/>
                </a:solidFill>
              </a:rPr>
              <a:t>s, and concurrency rate</a:t>
            </a:r>
            <a:r>
              <a:rPr lang="en-US" sz="1400" dirty="0" smtClean="0"/>
              <a:t>.</a:t>
            </a:r>
            <a:endParaRPr lang="en-US" altLang="zh-CN" sz="1400" dirty="0" smtClean="0"/>
          </a:p>
          <a:p>
            <a:pPr marL="542925" lvl="1" indent="-228600"/>
            <a:r>
              <a:rPr lang="en-US" sz="1200" dirty="0" smtClean="0"/>
              <a:t>Bandwidth required by a single </a:t>
            </a:r>
            <a:r>
              <a:rPr lang="en-US" altLang="zh-CN" sz="1200" dirty="0">
                <a:solidFill>
                  <a:srgbClr val="000000"/>
                </a:solidFill>
              </a:rPr>
              <a:t>STA</a:t>
            </a:r>
            <a:r>
              <a:rPr lang="en-US" sz="1200" dirty="0" smtClean="0"/>
              <a:t>: Bandwidth requirements vary depending on STA types and services to be provided by </a:t>
            </a:r>
            <a:r>
              <a:rPr lang="en-US" altLang="zh-CN" sz="1200" dirty="0">
                <a:solidFill>
                  <a:srgbClr val="000000"/>
                </a:solidFill>
              </a:rPr>
              <a:t>STA</a:t>
            </a:r>
            <a:r>
              <a:rPr lang="en-US" sz="1200" dirty="0" smtClean="0"/>
              <a:t>s. For example, the bandwidth required by a </a:t>
            </a:r>
            <a:r>
              <a:rPr lang="en-US" altLang="zh-CN" sz="1200" dirty="0">
                <a:solidFill>
                  <a:srgbClr val="000000"/>
                </a:solidFill>
              </a:rPr>
              <a:t>STA</a:t>
            </a:r>
            <a:r>
              <a:rPr lang="en-US" sz="1200" dirty="0" smtClean="0"/>
              <a:t> used for watching HD videos is higher than that required by a STA used only for browsing web pages. Therefore, plan sufficient bandwidth based on STA services and types to avoid bandwidth insufficiency or waste.</a:t>
            </a:r>
            <a:endParaRPr lang="en-US" altLang="zh-CN" sz="1200" dirty="0" smtClean="0"/>
          </a:p>
          <a:p>
            <a:pPr marL="542925" lvl="1" indent="-228600"/>
            <a:r>
              <a:rPr lang="en-US" sz="1200" dirty="0" smtClean="0"/>
              <a:t>Number of STAs: You need to specify an accurate number of STAs to be supported on the WLAN according to the WLAN planning.</a:t>
            </a:r>
            <a:endParaRPr lang="en-US" altLang="zh-CN" sz="1200" dirty="0" smtClean="0"/>
          </a:p>
          <a:p>
            <a:pPr marL="542925" lvl="1" indent="-228600"/>
            <a:r>
              <a:rPr lang="en-US" sz="1200" dirty="0" smtClean="0"/>
              <a:t>Concurrency rate: The concurrency rate refers to the ratio of STAs using the network concurrently to the total number of STAs. The average number of STAs using the network concurrently is calculated based on the concurrency rate and the number of STAs.</a:t>
            </a:r>
            <a:endParaRPr lang="en-US" altLang="zh-CN" sz="1200" dirty="0" smtClean="0"/>
          </a:p>
          <a:p>
            <a:pPr marL="542925" lvl="1" indent="-228600"/>
            <a:r>
              <a:rPr lang="en-US" sz="1200" dirty="0" smtClean="0"/>
              <a:t>Performance of a single AP: The recommended number of concurrent access STAs varies according to AP models. For details, see the following slides.</a:t>
            </a:r>
            <a:endParaRPr lang="en-US" altLang="zh-CN" sz="1200" dirty="0" smtClean="0"/>
          </a:p>
          <a:p>
            <a:pPr algn="l"/>
            <a:r>
              <a:rPr lang="en-US" sz="1400" dirty="0" smtClean="0">
                <a:latin typeface="Huawei Sans" panose="020C0503030203020204" pitchFamily="34" charset="0"/>
              </a:rPr>
              <a:t>Calculation formula: Number of APs = (Number of STAs x Bandwidth required by a single STA x Concurrency rate)/Performance of a single AP</a:t>
            </a:r>
            <a:endParaRPr lang="en-US" sz="1400" dirty="0">
              <a:latin typeface="Huawei Sans" panose="020C0503030203020204" pitchFamily="34" charset="0"/>
            </a:endParaRPr>
          </a:p>
        </p:txBody>
      </p:sp>
      <p:grpSp>
        <p:nvGrpSpPr>
          <p:cNvPr id="11" name="组合 10"/>
          <p:cNvGrpSpPr/>
          <p:nvPr/>
        </p:nvGrpSpPr>
        <p:grpSpPr>
          <a:xfrm>
            <a:off x="6462000" y="60381"/>
            <a:ext cx="5296902" cy="324000"/>
            <a:chOff x="6633228" y="60381"/>
            <a:chExt cx="5296902" cy="324000"/>
          </a:xfrm>
        </p:grpSpPr>
        <p:sp>
          <p:nvSpPr>
            <p:cNvPr id="12" name="五边形 11"/>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a:spLocks/>
            </p:cNvSpPr>
            <p:nvPr/>
          </p:nvSpPr>
          <p:spPr bwMode="gray">
            <a:xfrm>
              <a:off x="7954862" y="60381"/>
              <a:ext cx="1332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rPr>
                <a:t>WLAN Planning and Design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a:spLocks/>
            </p:cNvSpPr>
            <p:nvPr/>
          </p:nvSpPr>
          <p:spPr bwMode="gray">
            <a:xfrm>
              <a:off x="9168496"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2139691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prstGeom prst="rect">
            <a:avLst/>
          </a:prstGeom>
        </p:spPr>
        <p:txBody>
          <a:bodyPr>
            <a:noAutofit/>
          </a:bodyPr>
          <a:lstStyle/>
          <a:p>
            <a:pPr fontAlgn="ctr"/>
            <a:r>
              <a:rPr lang="en-US" dirty="0" smtClean="0">
                <a:latin typeface="Huawei Sans" panose="020C0503030203020204" pitchFamily="34" charset="0"/>
              </a:rPr>
              <a:t>WLAN Planning and Design in Campus Scenarios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9830150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Capacity Design - Bandwidth</a:t>
            </a:r>
            <a:endParaRPr lang="en-US" altLang="zh-CN" dirty="0">
              <a:latin typeface="Huawei Sans" panose="020C0503030203020204" pitchFamily="34" charset="0"/>
            </a:endParaRPr>
          </a:p>
        </p:txBody>
      </p:sp>
      <p:sp>
        <p:nvSpPr>
          <p:cNvPr id="7" name="文本占位符 6"/>
          <p:cNvSpPr>
            <a:spLocks noGrp="1"/>
          </p:cNvSpPr>
          <p:nvPr>
            <p:ph type="body" sz="quarter" idx="10"/>
          </p:nvPr>
        </p:nvSpPr>
        <p:spPr/>
        <p:txBody>
          <a:bodyPr/>
          <a:lstStyle/>
          <a:p>
            <a:pPr algn="l"/>
            <a:r>
              <a:rPr lang="en-US" sz="1600" dirty="0" smtClean="0">
                <a:latin typeface="Huawei Sans" panose="020C0503030203020204" pitchFamily="34" charset="0"/>
              </a:rPr>
              <a:t>Calculate the capacity based on service bandwidth and concurrency in specific scenarios. If required bandwidth is not specified in a specific scenario, you can evaluate the bandwidth based on the scenario-specific bandwidth requirements.</a:t>
            </a:r>
            <a:endParaRPr lang="en-US" sz="1600" dirty="0">
              <a:latin typeface="Huawei Sans" panose="020C0503030203020204" pitchFamily="34" charset="0"/>
            </a:endParaRPr>
          </a:p>
        </p:txBody>
      </p:sp>
      <p:graphicFrame>
        <p:nvGraphicFramePr>
          <p:cNvPr id="6" name="表格 5"/>
          <p:cNvGraphicFramePr>
            <a:graphicFrameLocks noGrp="1"/>
          </p:cNvGraphicFramePr>
          <p:nvPr>
            <p:extLst/>
          </p:nvPr>
        </p:nvGraphicFramePr>
        <p:xfrm>
          <a:off x="847724" y="2257499"/>
          <a:ext cx="10864849" cy="3809926"/>
        </p:xfrm>
        <a:graphic>
          <a:graphicData uri="http://schemas.openxmlformats.org/drawingml/2006/table">
            <a:tbl>
              <a:tblPr/>
              <a:tblGrid>
                <a:gridCol w="2201463"/>
                <a:gridCol w="1620656"/>
                <a:gridCol w="1408546"/>
                <a:gridCol w="1408546"/>
                <a:gridCol w="1408546"/>
                <a:gridCol w="1408546"/>
                <a:gridCol w="1408546"/>
              </a:tblGrid>
              <a:tr h="299581">
                <a:tc rowSpan="2">
                  <a:txBody>
                    <a:bodyPr/>
                    <a:lstStyle/>
                    <a:p>
                      <a:pPr algn="ctr" fontAlgn="ctr"/>
                      <a:r>
                        <a:rPr lang="en-US" sz="1200" b="1" dirty="0" smtClean="0">
                          <a:solidFill>
                            <a:schemeClr val="tx1"/>
                          </a:solidFill>
                          <a:latin typeface="Huawei Sans" panose="020C0503030203020204" pitchFamily="34" charset="0"/>
                        </a:rPr>
                        <a:t>Service Type</a:t>
                      </a:r>
                      <a:endParaRPr lang="en-US" altLang="zh-CN" sz="1200" b="1" dirty="0">
                        <a:solidFill>
                          <a:schemeClr val="tx1"/>
                        </a:solidFill>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2">
                  <a:txBody>
                    <a:bodyPr/>
                    <a:lstStyle/>
                    <a:p>
                      <a:pPr algn="ctr" fontAlgn="ctr"/>
                      <a:r>
                        <a:rPr lang="en-US" sz="1200" b="1" dirty="0" smtClean="0">
                          <a:solidFill>
                            <a:schemeClr val="tx1"/>
                          </a:solidFill>
                          <a:latin typeface="Huawei Sans" panose="020C0503030203020204" pitchFamily="34" charset="0"/>
                        </a:rPr>
                        <a:t>Single-Service Baseline Rate (kbps)</a:t>
                      </a:r>
                      <a:endParaRPr lang="en-US" altLang="zh-CN" sz="12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pPr algn="ctr"/>
                      <a:endParaRPr lang="zh-CN" altLang="en-US" sz="1400" b="1" kern="1200" dirty="0">
                        <a:solidFill>
                          <a:schemeClr val="bg1"/>
                        </a:solidFill>
                        <a:effectLst/>
                        <a:latin typeface="Arial"/>
                        <a:ea typeface="+mn-ea"/>
                        <a:cs typeface="+mn-cs"/>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c gridSpan="4">
                  <a:txBody>
                    <a:bodyPr/>
                    <a:lstStyle/>
                    <a:p>
                      <a:pPr algn="ctr" fontAlgn="ctr"/>
                      <a:r>
                        <a:rPr lang="en-US" sz="1200" b="1" dirty="0" smtClean="0">
                          <a:solidFill>
                            <a:schemeClr val="tx1"/>
                          </a:solidFill>
                          <a:latin typeface="Huawei Sans" panose="020C0503030203020204" pitchFamily="34" charset="0"/>
                        </a:rPr>
                        <a:t>Proportion of Services in Different Scenarios</a:t>
                      </a:r>
                      <a:endParaRPr lang="en-US" altLang="zh-CN" sz="1200" b="1"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pPr algn="ctr"/>
                      <a:endParaRPr lang="zh-CN" altLang="en-US" sz="1200" b="1" dirty="0">
                        <a:solidFill>
                          <a:schemeClr val="bg1"/>
                        </a:solidFill>
                        <a:effectLst/>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hMerge="1">
                  <a:txBody>
                    <a:bodyPr/>
                    <a:lstStyle/>
                    <a:p>
                      <a:endParaRPr lang="zh-CN" altLang="en-US"/>
                    </a:p>
                  </a:txBody>
                  <a:tcPr/>
                </a:tc>
                <a:tc hMerge="1">
                  <a:txBody>
                    <a:bodyPr/>
                    <a:lstStyle/>
                    <a:p>
                      <a:pPr algn="ctr"/>
                      <a:endParaRPr lang="zh-CN" altLang="en-US" sz="1200" b="1" dirty="0">
                        <a:solidFill>
                          <a:schemeClr val="bg1"/>
                        </a:solidFill>
                        <a:effectLst/>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514535">
                <a:tc vMerge="1">
                  <a:txBody>
                    <a:bodyPr/>
                    <a:lstStyle/>
                    <a:p>
                      <a:pPr algn="ctr"/>
                      <a:endParaRPr lang="zh-CN" altLang="en-US" sz="1400" b="1" dirty="0">
                        <a:solidFill>
                          <a:schemeClr val="bg1"/>
                        </a:solidFill>
                        <a:effectLst/>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c>
                  <a:txBody>
                    <a:bodyPr/>
                    <a:lstStyle/>
                    <a:p>
                      <a:pPr algn="ctr" fontAlgn="ctr"/>
                      <a:r>
                        <a:rPr lang="en-US" sz="1200" b="1" dirty="0" smtClean="0">
                          <a:solidFill>
                            <a:schemeClr val="tx1"/>
                          </a:solidFill>
                          <a:latin typeface="Huawei Sans" panose="020C0503030203020204" pitchFamily="34" charset="0"/>
                        </a:rPr>
                        <a:t>Excellent</a:t>
                      </a:r>
                      <a:endParaRPr lang="en-US" altLang="zh-CN" sz="1200" b="1" dirty="0">
                        <a:solidFill>
                          <a:schemeClr val="tx1"/>
                        </a:solidFill>
                        <a:effectLst/>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Good</a:t>
                      </a:r>
                      <a:endParaRPr lang="en-US" altLang="zh-CN" sz="1200" b="1" kern="1200" dirty="0">
                        <a:solidFill>
                          <a:schemeClr val="tx1"/>
                        </a:solidFill>
                        <a:effectLst/>
                        <a:latin typeface="Huawei Sans" panose="020C0503030203020204" pitchFamily="34" charset="0"/>
                        <a:ea typeface="+mn-ea"/>
                        <a:cs typeface="+mn-cs"/>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Meeting Room</a:t>
                      </a:r>
                      <a:endParaRPr lang="en-US" altLang="zh-CN" sz="1200" b="1" kern="1200" dirty="0">
                        <a:solidFill>
                          <a:schemeClr val="tx1"/>
                        </a:solidFill>
                        <a:effectLst/>
                        <a:latin typeface="Huawei Sans" panose="020C0503030203020204" pitchFamily="34" charset="0"/>
                        <a:ea typeface="+mn-ea"/>
                        <a:cs typeface="+mn-cs"/>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Canteen</a:t>
                      </a:r>
                      <a:endParaRPr lang="en-US" altLang="zh-CN" sz="1200" b="1" dirty="0">
                        <a:solidFill>
                          <a:schemeClr val="tx1"/>
                        </a:solidFill>
                        <a:latin typeface="Huawei Sans" panose="020C0503030203020204" pitchFamily="34" charset="0"/>
                        <a:ea typeface="+mn-ea"/>
                        <a:cs typeface="+mn-cs"/>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Multimedia Classroom</a:t>
                      </a:r>
                      <a:endParaRPr lang="en-US" altLang="zh-CN" sz="1200" b="1" kern="1200" dirty="0">
                        <a:solidFill>
                          <a:schemeClr val="tx1"/>
                        </a:solidFill>
                        <a:effectLst/>
                        <a:latin typeface="Huawei Sans" panose="020C0503030203020204" pitchFamily="34" charset="0"/>
                        <a:ea typeface="+mn-ea"/>
                        <a:cs typeface="+mn-cs"/>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Office Area…</a:t>
                      </a:r>
                      <a:endParaRPr lang="en-US" altLang="zh-CN" sz="1200" b="1" kern="1200" dirty="0">
                        <a:solidFill>
                          <a:schemeClr val="tx1"/>
                        </a:solidFill>
                        <a:effectLst/>
                        <a:latin typeface="Huawei Sans" panose="020C0503030203020204" pitchFamily="34" charset="0"/>
                        <a:ea typeface="+mn-ea"/>
                        <a:cs typeface="+mn-cs"/>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99581">
                <a:tc>
                  <a:txBody>
                    <a:bodyPr/>
                    <a:lstStyle/>
                    <a:p>
                      <a:pPr algn="ctr" fontAlgn="ctr"/>
                      <a:r>
                        <a:rPr lang="en-US" sz="1200" b="0" dirty="0" smtClean="0">
                          <a:latin typeface="Huawei Sans" panose="020C0503030203020204" pitchFamily="34" charset="0"/>
                        </a:rPr>
                        <a:t>Web page browsing</a:t>
                      </a:r>
                      <a:endParaRPr lang="en-US" sz="12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rPr>
                        <a:t>8000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rPr>
                        <a:t>4000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200" dirty="0" smtClean="0">
                          <a:solidFill>
                            <a:schemeClr val="tx1"/>
                          </a:solidFill>
                          <a:latin typeface="Huawei Sans" panose="020C0503030203020204" pitchFamily="34" charset="0"/>
                        </a:rPr>
                        <a:t>50%</a:t>
                      </a:r>
                      <a:endParaRPr lang="en-US" sz="12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60%</a:t>
                      </a:r>
                      <a:endPar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20%</a:t>
                      </a:r>
                      <a:endPar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a:t>
                      </a:r>
                      <a:endPar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99581">
                <a:tc>
                  <a:txBody>
                    <a:bodyPr/>
                    <a:lstStyle/>
                    <a:p>
                      <a:pPr algn="ctr" fontAlgn="ctr"/>
                      <a:r>
                        <a:rPr lang="en-US" sz="1200" b="0" dirty="0" smtClean="0">
                          <a:latin typeface="Huawei Sans" panose="020C0503030203020204" pitchFamily="34" charset="0"/>
                        </a:rPr>
                        <a:t>Streaming media (1080p)</a:t>
                      </a:r>
                      <a:endParaRPr lang="en-US" sz="12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rPr>
                        <a:t>16000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rPr>
                        <a:t>12000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200" dirty="0" smtClean="0">
                          <a:solidFill>
                            <a:schemeClr val="tx1"/>
                          </a:solidFill>
                          <a:latin typeface="Huawei Sans" panose="020C0503030203020204" pitchFamily="34" charset="0"/>
                        </a:rPr>
                        <a:t>10%</a:t>
                      </a:r>
                      <a:endParaRPr lang="en-US" sz="12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10%</a:t>
                      </a:r>
                      <a:endParaRPr lang="en-US" sz="14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50%</a:t>
                      </a:r>
                      <a:endParaRPr lang="en-US" sz="14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a:t>
                      </a:r>
                      <a:endPar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99581">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Streaming media (4K)</a:t>
                      </a:r>
                      <a:endParaRPr lang="en-US" sz="12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rPr>
                        <a:t>50000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rPr>
                        <a:t>22500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200" dirty="0" smtClean="0">
                          <a:solidFill>
                            <a:schemeClr val="tx1"/>
                          </a:solidFill>
                          <a:latin typeface="Huawei Sans" panose="020C0503030203020204" pitchFamily="34" charset="0"/>
                        </a:rPr>
                        <a:t>0%</a:t>
                      </a:r>
                      <a:endParaRPr lang="en-US" sz="12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0%</a:t>
                      </a:r>
                      <a:endParaRPr lang="en-US" sz="14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0%</a:t>
                      </a:r>
                      <a:endParaRPr lang="en-US" sz="14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a:t>
                      </a:r>
                      <a:endPar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99581">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VoIP (voice)</a:t>
                      </a:r>
                      <a:endParaRPr lang="en-US" sz="12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rPr>
                        <a:t>256</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rPr>
                        <a:t>128</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200" dirty="0" smtClean="0">
                          <a:solidFill>
                            <a:schemeClr val="tx1"/>
                          </a:solidFill>
                          <a:latin typeface="Huawei Sans" panose="020C0503030203020204" pitchFamily="34" charset="0"/>
                        </a:rPr>
                        <a:t>10%</a:t>
                      </a:r>
                      <a:endParaRPr lang="en-US" sz="12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0%</a:t>
                      </a:r>
                      <a:endParaRPr lang="en-US" sz="14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0%</a:t>
                      </a:r>
                      <a:endParaRPr lang="en-US" sz="14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a:t>
                      </a:r>
                      <a:endPar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99581">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Electronic whiteboard</a:t>
                      </a:r>
                      <a:endParaRPr lang="en-US" sz="12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rPr>
                        <a:t>32000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rPr>
                        <a:t>16000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200" dirty="0" smtClean="0">
                          <a:solidFill>
                            <a:schemeClr val="tx1"/>
                          </a:solidFill>
                          <a:latin typeface="Huawei Sans" panose="020C0503030203020204" pitchFamily="34" charset="0"/>
                        </a:rPr>
                        <a:t>10%</a:t>
                      </a:r>
                      <a:endParaRPr lang="en-US" sz="12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0%</a:t>
                      </a:r>
                      <a:endParaRPr lang="en-US" sz="14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0%</a:t>
                      </a:r>
                      <a:endPar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a:t>
                      </a:r>
                      <a:endPar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99581">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Email</a:t>
                      </a:r>
                      <a:endParaRPr lang="en-US" sz="12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rPr>
                        <a:t>32000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rPr>
                        <a:t>16000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200" dirty="0" smtClean="0">
                          <a:solidFill>
                            <a:schemeClr val="tx1"/>
                          </a:solidFill>
                          <a:latin typeface="Huawei Sans" panose="020C0503030203020204" pitchFamily="34" charset="0"/>
                        </a:rPr>
                        <a:t>5%</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0%</a:t>
                      </a:r>
                      <a:endParaRPr lang="en-US" sz="14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0%</a:t>
                      </a:r>
                      <a:endPar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a:t>
                      </a:r>
                      <a:endPar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99581">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File transfer</a:t>
                      </a:r>
                      <a:endParaRPr lang="en-US" sz="12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rPr>
                        <a:t>32000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rPr>
                        <a:t>16000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200" dirty="0" smtClean="0">
                          <a:solidFill>
                            <a:schemeClr val="tx1"/>
                          </a:solidFill>
                          <a:latin typeface="Huawei Sans" panose="020C0503030203020204" pitchFamily="34" charset="0"/>
                        </a:rPr>
                        <a:t>0%</a:t>
                      </a:r>
                      <a:endParaRPr lang="en-US" sz="12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0%</a:t>
                      </a:r>
                      <a:endParaRPr lang="en-US" sz="14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0%</a:t>
                      </a:r>
                      <a:endPar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a:t>
                      </a:r>
                      <a:endPar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99581">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Desktop sharing</a:t>
                      </a:r>
                      <a:endParaRPr lang="en-US" sz="12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rPr>
                        <a:t>2500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rPr>
                        <a:t>1200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200" dirty="0" smtClean="0">
                          <a:solidFill>
                            <a:schemeClr val="tx1"/>
                          </a:solidFill>
                          <a:latin typeface="Huawei Sans" panose="020C0503030203020204" pitchFamily="34" charset="0"/>
                        </a:rPr>
                        <a:t>0%</a:t>
                      </a:r>
                      <a:endParaRPr lang="en-US" sz="12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0%</a:t>
                      </a:r>
                      <a:endParaRPr lang="en-US" sz="14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20%</a:t>
                      </a:r>
                      <a:endParaRPr lang="en-US" sz="14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a:t>
                      </a:r>
                      <a:endPar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99581">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Gaming</a:t>
                      </a:r>
                      <a:endParaRPr lang="en-US" sz="12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rPr>
                        <a:t>2000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rPr>
                        <a:t>1000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200" dirty="0" smtClean="0">
                          <a:solidFill>
                            <a:schemeClr val="tx1"/>
                          </a:solidFill>
                          <a:latin typeface="Huawei Sans" panose="020C0503030203020204" pitchFamily="34" charset="0"/>
                        </a:rPr>
                        <a:t>0%</a:t>
                      </a:r>
                      <a:endParaRPr lang="en-US" sz="12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0%</a:t>
                      </a:r>
                      <a:endParaRPr lang="en-US" sz="14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0%</a:t>
                      </a:r>
                      <a:endParaRPr lang="en-US" sz="14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a:t>
                      </a:r>
                      <a:endPar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99581">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Instant messaging</a:t>
                      </a:r>
                      <a:endParaRPr lang="en-US" sz="1200" b="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rPr>
                        <a:t>512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rPr>
                        <a:t>256</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200" dirty="0" smtClean="0">
                          <a:solidFill>
                            <a:schemeClr val="tx1"/>
                          </a:solidFill>
                          <a:latin typeface="Huawei Sans" panose="020C0503030203020204" pitchFamily="34" charset="0"/>
                        </a:rPr>
                        <a:t>15%</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30%</a:t>
                      </a:r>
                      <a:endParaRPr lang="en-US" sz="14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10%</a:t>
                      </a:r>
                      <a:endParaRPr lang="en-US" sz="1400" dirty="0">
                        <a:solidFill>
                          <a:schemeClr val="tx1"/>
                        </a:solidFill>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a:t>
                      </a:r>
                      <a:endPar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pSp>
        <p:nvGrpSpPr>
          <p:cNvPr id="12" name="组合 11"/>
          <p:cNvGrpSpPr/>
          <p:nvPr/>
        </p:nvGrpSpPr>
        <p:grpSpPr>
          <a:xfrm>
            <a:off x="6462000" y="60381"/>
            <a:ext cx="5296902" cy="324000"/>
            <a:chOff x="6633228" y="60381"/>
            <a:chExt cx="5296902" cy="324000"/>
          </a:xfrm>
        </p:grpSpPr>
        <p:sp>
          <p:nvSpPr>
            <p:cNvPr id="13" name="五边形 12"/>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a:spLocks/>
            </p:cNvSpPr>
            <p:nvPr/>
          </p:nvSpPr>
          <p:spPr bwMode="gray">
            <a:xfrm>
              <a:off x="7954862" y="60381"/>
              <a:ext cx="1332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rPr>
                <a:t>WLAN Planning and Design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a:spLocks/>
            </p:cNvSpPr>
            <p:nvPr/>
          </p:nvSpPr>
          <p:spPr bwMode="gray">
            <a:xfrm>
              <a:off x="9168496"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燕尾形 15"/>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2218861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Capacity Design - MIMO</a:t>
            </a:r>
            <a:endParaRPr lang="en-US" altLang="zh-CN" dirty="0">
              <a:latin typeface="Huawei Sans" panose="020C0503030203020204" pitchFamily="34" charset="0"/>
            </a:endParaRPr>
          </a:p>
        </p:txBody>
      </p:sp>
      <p:cxnSp>
        <p:nvCxnSpPr>
          <p:cNvPr id="86" name="直接箭头连接符 85"/>
          <p:cNvCxnSpPr/>
          <p:nvPr/>
        </p:nvCxnSpPr>
        <p:spPr>
          <a:xfrm>
            <a:off x="2416747" y="2051845"/>
            <a:ext cx="1871601" cy="0"/>
          </a:xfrm>
          <a:prstGeom prst="straightConnector1">
            <a:avLst/>
          </a:prstGeom>
          <a:ln w="28575">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87" name="文本框 86"/>
          <p:cNvSpPr txBox="1"/>
          <p:nvPr/>
        </p:nvSpPr>
        <p:spPr>
          <a:xfrm>
            <a:off x="1508933" y="1339722"/>
            <a:ext cx="1473086" cy="461665"/>
          </a:xfrm>
          <a:prstGeom prst="rect">
            <a:avLst/>
          </a:prstGeom>
          <a:noFill/>
        </p:spPr>
        <p:txBody>
          <a:bodyPr wrap="square" rtlCol="0">
            <a:spAutoFit/>
          </a:bodyPr>
          <a:lstStyle/>
          <a:p>
            <a:pPr algn="ctr" fontAlgn="ctr"/>
            <a:r>
              <a:rPr lang="en-US" sz="1200" dirty="0" smtClean="0">
                <a:solidFill>
                  <a:prstClr val="black"/>
                </a:solidFill>
                <a:latin typeface="Huawei Sans" panose="020C0503030203020204" pitchFamily="34" charset="0"/>
              </a:rPr>
              <a:t>Transmit antenna (TX antenna)</a:t>
            </a:r>
            <a:endParaRPr lang="en-US" sz="1200" dirty="0">
              <a:solidFill>
                <a:prstClr val="black"/>
              </a:solidFill>
              <a:latin typeface="Huawei Sans" panose="020C0503030203020204" pitchFamily="34" charset="0"/>
            </a:endParaRPr>
          </a:p>
        </p:txBody>
      </p:sp>
      <p:sp>
        <p:nvSpPr>
          <p:cNvPr id="88" name="文本框 87"/>
          <p:cNvSpPr txBox="1"/>
          <p:nvPr/>
        </p:nvSpPr>
        <p:spPr>
          <a:xfrm>
            <a:off x="3926689" y="1339722"/>
            <a:ext cx="1329340" cy="461665"/>
          </a:xfrm>
          <a:prstGeom prst="rect">
            <a:avLst/>
          </a:prstGeom>
          <a:noFill/>
        </p:spPr>
        <p:txBody>
          <a:bodyPr wrap="square" rtlCol="0">
            <a:spAutoFit/>
          </a:bodyPr>
          <a:lstStyle/>
          <a:p>
            <a:pPr algn="ctr" fontAlgn="ctr"/>
            <a:r>
              <a:rPr lang="en-US" sz="1200" dirty="0" smtClean="0">
                <a:solidFill>
                  <a:prstClr val="black"/>
                </a:solidFill>
                <a:latin typeface="Huawei Sans" panose="020C0503030203020204" pitchFamily="34" charset="0"/>
              </a:rPr>
              <a:t>Receive antenna (RX antenna)</a:t>
            </a:r>
            <a:endParaRPr lang="en-US" sz="1200" dirty="0">
              <a:solidFill>
                <a:prstClr val="black"/>
              </a:solidFill>
              <a:latin typeface="Huawei Sans" panose="020C0503030203020204" pitchFamily="34" charset="0"/>
            </a:endParaRPr>
          </a:p>
        </p:txBody>
      </p:sp>
      <p:sp>
        <p:nvSpPr>
          <p:cNvPr id="89" name="文本框 88"/>
          <p:cNvSpPr txBox="1"/>
          <p:nvPr/>
        </p:nvSpPr>
        <p:spPr>
          <a:xfrm>
            <a:off x="758538" y="2677674"/>
            <a:ext cx="5551970" cy="692497"/>
          </a:xfrm>
          <a:prstGeom prst="rect">
            <a:avLst/>
          </a:prstGeom>
          <a:noFill/>
        </p:spPr>
        <p:txBody>
          <a:bodyPr wrap="square" rtlCol="0">
            <a:spAutoFit/>
          </a:bodyPr>
          <a:lstStyle/>
          <a:p>
            <a:pPr algn="ctr" fontAlgn="ctr">
              <a:spcAft>
                <a:spcPts val="600"/>
              </a:spcAft>
            </a:pPr>
            <a:r>
              <a:rPr lang="en-US" sz="1200" dirty="0" smtClean="0">
                <a:solidFill>
                  <a:srgbClr val="00B0F0"/>
                </a:solidFill>
                <a:latin typeface="Huawei Sans" panose="020C0503030203020204" pitchFamily="34" charset="0"/>
              </a:rPr>
              <a:t>Single-input single-output (SISO)</a:t>
            </a:r>
            <a:endParaRPr lang="en-US" altLang="zh-CN" sz="1200" dirty="0" smtClean="0">
              <a:solidFill>
                <a:srgbClr val="00B0F0"/>
              </a:solidFill>
              <a:latin typeface="Huawei Sans" panose="020C0503030203020204" pitchFamily="34" charset="0"/>
              <a:cs typeface="+mn-ea"/>
              <a:sym typeface="+mn-lt"/>
            </a:endParaRPr>
          </a:p>
          <a:p>
            <a:pPr fontAlgn="ctr">
              <a:spcAft>
                <a:spcPts val="600"/>
              </a:spcAft>
            </a:pPr>
            <a:r>
              <a:rPr lang="en-US" sz="1100" dirty="0" smtClean="0">
                <a:solidFill>
                  <a:schemeClr val="tx1">
                    <a:lumMod val="50000"/>
                    <a:lumOff val="50000"/>
                  </a:schemeClr>
                </a:solidFill>
                <a:latin typeface="Huawei Sans" panose="020C0503030203020204" pitchFamily="34" charset="0"/>
              </a:rPr>
              <a:t>There is a unique path between the TX antenna and the RX antenna, along which one signal is transmitted. Each signal is defined as one spatial stream.</a:t>
            </a:r>
            <a:endParaRPr lang="en-US" sz="1100" dirty="0">
              <a:solidFill>
                <a:schemeClr val="tx1">
                  <a:lumMod val="50000"/>
                  <a:lumOff val="50000"/>
                </a:schemeClr>
              </a:solidFill>
              <a:latin typeface="Huawei Sans" panose="020C0503030203020204" pitchFamily="34" charset="0"/>
            </a:endParaRPr>
          </a:p>
        </p:txBody>
      </p:sp>
      <p:sp>
        <p:nvSpPr>
          <p:cNvPr id="91" name="圆角矩形 90"/>
          <p:cNvSpPr/>
          <p:nvPr/>
        </p:nvSpPr>
        <p:spPr>
          <a:xfrm>
            <a:off x="766763" y="1056841"/>
            <a:ext cx="10693400" cy="5148261"/>
          </a:xfrm>
          <a:prstGeom prst="roundRect">
            <a:avLst>
              <a:gd name="adj" fmla="val 2167"/>
            </a:avLst>
          </a:prstGeom>
          <a:noFill/>
          <a:ln>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cs typeface="+mn-ea"/>
              <a:sym typeface="+mn-lt"/>
            </a:endParaRPr>
          </a:p>
        </p:txBody>
      </p:sp>
      <p:cxnSp>
        <p:nvCxnSpPr>
          <p:cNvPr id="92" name="直接连接符 91"/>
          <p:cNvCxnSpPr>
            <a:stCxn id="91" idx="1"/>
            <a:endCxn id="91" idx="3"/>
          </p:cNvCxnSpPr>
          <p:nvPr/>
        </p:nvCxnSpPr>
        <p:spPr>
          <a:xfrm>
            <a:off x="766763" y="3630972"/>
            <a:ext cx="10693400" cy="0"/>
          </a:xfrm>
          <a:prstGeom prst="line">
            <a:avLst/>
          </a:prstGeom>
          <a:noFill/>
          <a:ln>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94" name="直接连接符 93"/>
          <p:cNvCxnSpPr>
            <a:stCxn id="91" idx="2"/>
            <a:endCxn id="91" idx="0"/>
          </p:cNvCxnSpPr>
          <p:nvPr/>
        </p:nvCxnSpPr>
        <p:spPr>
          <a:xfrm flipV="1">
            <a:off x="6113463" y="1056841"/>
            <a:ext cx="0" cy="5148261"/>
          </a:xfrm>
          <a:prstGeom prst="line">
            <a:avLst/>
          </a:prstGeom>
          <a:noFill/>
          <a:ln>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95" name="文本框 94"/>
          <p:cNvSpPr txBox="1"/>
          <p:nvPr/>
        </p:nvSpPr>
        <p:spPr>
          <a:xfrm>
            <a:off x="7275270" y="1436003"/>
            <a:ext cx="986167" cy="276999"/>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rPr>
              <a:t>TX antenna</a:t>
            </a:r>
            <a:endParaRPr lang="en-US" sz="1200" dirty="0">
              <a:solidFill>
                <a:prstClr val="black"/>
              </a:solidFill>
              <a:latin typeface="Huawei Sans" panose="020C0503030203020204" pitchFamily="34" charset="0"/>
            </a:endParaRPr>
          </a:p>
        </p:txBody>
      </p:sp>
      <p:sp>
        <p:nvSpPr>
          <p:cNvPr id="102" name="文本框 101"/>
          <p:cNvSpPr txBox="1"/>
          <p:nvPr/>
        </p:nvSpPr>
        <p:spPr>
          <a:xfrm>
            <a:off x="9749564" y="1436003"/>
            <a:ext cx="994183" cy="276999"/>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rPr>
              <a:t>RX antenna</a:t>
            </a:r>
            <a:endParaRPr lang="en-US" sz="1200" dirty="0">
              <a:solidFill>
                <a:prstClr val="black"/>
              </a:solidFill>
              <a:latin typeface="Huawei Sans" panose="020C0503030203020204" pitchFamily="34" charset="0"/>
            </a:endParaRPr>
          </a:p>
        </p:txBody>
      </p:sp>
      <p:sp>
        <p:nvSpPr>
          <p:cNvPr id="103" name="文本框 102"/>
          <p:cNvSpPr txBox="1"/>
          <p:nvPr/>
        </p:nvSpPr>
        <p:spPr>
          <a:xfrm>
            <a:off x="6085714" y="2677674"/>
            <a:ext cx="5374449" cy="846386"/>
          </a:xfrm>
          <a:prstGeom prst="rect">
            <a:avLst/>
          </a:prstGeom>
          <a:noFill/>
        </p:spPr>
        <p:txBody>
          <a:bodyPr wrap="square" rtlCol="0">
            <a:spAutoFit/>
          </a:bodyPr>
          <a:lstStyle/>
          <a:p>
            <a:pPr algn="ctr" fontAlgn="ctr">
              <a:spcAft>
                <a:spcPts val="600"/>
              </a:spcAft>
            </a:pPr>
            <a:r>
              <a:rPr lang="en-US" sz="1100" dirty="0" smtClean="0">
                <a:solidFill>
                  <a:srgbClr val="00B0F0"/>
                </a:solidFill>
                <a:latin typeface="Huawei Sans" panose="020C0503030203020204" pitchFamily="34" charset="0"/>
              </a:rPr>
              <a:t>Multiple-input single-output (MISO)</a:t>
            </a:r>
            <a:endParaRPr lang="en-US" altLang="zh-CN" sz="1100" dirty="0" smtClean="0">
              <a:solidFill>
                <a:srgbClr val="00B0F0"/>
              </a:solidFill>
              <a:latin typeface="Huawei Sans" panose="020C0503030203020204" pitchFamily="34" charset="0"/>
              <a:cs typeface="+mn-ea"/>
              <a:sym typeface="+mn-lt"/>
            </a:endParaRPr>
          </a:p>
          <a:p>
            <a:pPr fontAlgn="ctr">
              <a:spcAft>
                <a:spcPts val="600"/>
              </a:spcAft>
            </a:pPr>
            <a:r>
              <a:rPr lang="en-US" sz="1100" dirty="0" smtClean="0">
                <a:solidFill>
                  <a:schemeClr val="tx1">
                    <a:lumMod val="50000"/>
                    <a:lumOff val="50000"/>
                  </a:schemeClr>
                </a:solidFill>
                <a:latin typeface="Huawei Sans" panose="020C0503030203020204" pitchFamily="34" charset="0"/>
              </a:rPr>
              <a:t>There are two paths between the TX antennas and RX antenna. Only one RX antenna exists, and therefore the two TX antennas can send only the same data along the two paths. The effect is similar to that of SIMO. </a:t>
            </a:r>
            <a:endParaRPr lang="en-US" sz="1100" dirty="0">
              <a:solidFill>
                <a:schemeClr val="tx1">
                  <a:lumMod val="50000"/>
                  <a:lumOff val="50000"/>
                </a:schemeClr>
              </a:solidFill>
              <a:latin typeface="Huawei Sans" panose="020C0503030203020204" pitchFamily="34" charset="0"/>
            </a:endParaRPr>
          </a:p>
        </p:txBody>
      </p:sp>
      <p:grpSp>
        <p:nvGrpSpPr>
          <p:cNvPr id="104" name="组合 103"/>
          <p:cNvGrpSpPr/>
          <p:nvPr/>
        </p:nvGrpSpPr>
        <p:grpSpPr>
          <a:xfrm>
            <a:off x="7928380" y="1840782"/>
            <a:ext cx="2052916" cy="514011"/>
            <a:chOff x="8256066" y="2225775"/>
            <a:chExt cx="1390600" cy="514011"/>
          </a:xfrm>
        </p:grpSpPr>
        <p:cxnSp>
          <p:nvCxnSpPr>
            <p:cNvPr id="105" name="直接箭头连接符 104"/>
            <p:cNvCxnSpPr>
              <a:cxnSpLocks/>
            </p:cNvCxnSpPr>
            <p:nvPr/>
          </p:nvCxnSpPr>
          <p:spPr>
            <a:xfrm>
              <a:off x="8318683" y="2225775"/>
              <a:ext cx="1327983" cy="228234"/>
            </a:xfrm>
            <a:prstGeom prst="straightConnector1">
              <a:avLst/>
            </a:prstGeom>
            <a:ln w="28575">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直接箭头连接符 105"/>
            <p:cNvCxnSpPr>
              <a:cxnSpLocks/>
            </p:cNvCxnSpPr>
            <p:nvPr/>
          </p:nvCxnSpPr>
          <p:spPr>
            <a:xfrm flipV="1">
              <a:off x="8256066" y="2571075"/>
              <a:ext cx="1390599" cy="168711"/>
            </a:xfrm>
            <a:prstGeom prst="straightConnector1">
              <a:avLst/>
            </a:prstGeom>
            <a:ln w="28575">
              <a:solidFill>
                <a:srgbClr val="FFC000"/>
              </a:solidFill>
              <a:tailEnd type="triangle"/>
            </a:ln>
          </p:spPr>
          <p:style>
            <a:lnRef idx="1">
              <a:schemeClr val="accent1"/>
            </a:lnRef>
            <a:fillRef idx="0">
              <a:schemeClr val="accent1"/>
            </a:fillRef>
            <a:effectRef idx="0">
              <a:schemeClr val="accent1"/>
            </a:effectRef>
            <a:fontRef idx="minor">
              <a:schemeClr val="tx1"/>
            </a:fontRef>
          </p:style>
        </p:cxnSp>
      </p:grpSp>
      <p:sp>
        <p:nvSpPr>
          <p:cNvPr id="107" name="文本框 106"/>
          <p:cNvSpPr txBox="1"/>
          <p:nvPr/>
        </p:nvSpPr>
        <p:spPr>
          <a:xfrm>
            <a:off x="1658073" y="4138467"/>
            <a:ext cx="986167" cy="276999"/>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rPr>
              <a:t>TX antenna</a:t>
            </a:r>
            <a:endParaRPr lang="en-US" sz="1200" dirty="0">
              <a:solidFill>
                <a:prstClr val="black"/>
              </a:solidFill>
              <a:latin typeface="Huawei Sans" panose="020C0503030203020204" pitchFamily="34" charset="0"/>
            </a:endParaRPr>
          </a:p>
        </p:txBody>
      </p:sp>
      <p:sp>
        <p:nvSpPr>
          <p:cNvPr id="108" name="文本框 107"/>
          <p:cNvSpPr txBox="1"/>
          <p:nvPr/>
        </p:nvSpPr>
        <p:spPr>
          <a:xfrm>
            <a:off x="4132367" y="3951494"/>
            <a:ext cx="994183" cy="276999"/>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rPr>
              <a:t>RX antenna</a:t>
            </a:r>
            <a:endParaRPr lang="en-US" sz="1200" dirty="0">
              <a:solidFill>
                <a:prstClr val="black"/>
              </a:solidFill>
              <a:latin typeface="Huawei Sans" panose="020C0503030203020204" pitchFamily="34" charset="0"/>
            </a:endParaRPr>
          </a:p>
        </p:txBody>
      </p:sp>
      <p:sp>
        <p:nvSpPr>
          <p:cNvPr id="109" name="文本框 108"/>
          <p:cNvSpPr txBox="1"/>
          <p:nvPr/>
        </p:nvSpPr>
        <p:spPr>
          <a:xfrm>
            <a:off x="758539" y="5283318"/>
            <a:ext cx="5193104" cy="861774"/>
          </a:xfrm>
          <a:prstGeom prst="rect">
            <a:avLst/>
          </a:prstGeom>
          <a:noFill/>
        </p:spPr>
        <p:txBody>
          <a:bodyPr wrap="square" rtlCol="0">
            <a:spAutoFit/>
          </a:bodyPr>
          <a:lstStyle/>
          <a:p>
            <a:pPr algn="ctr" fontAlgn="ctr">
              <a:spcAft>
                <a:spcPts val="600"/>
              </a:spcAft>
            </a:pPr>
            <a:r>
              <a:rPr lang="en-US" sz="1200" dirty="0" smtClean="0">
                <a:solidFill>
                  <a:srgbClr val="00B0F0"/>
                </a:solidFill>
                <a:latin typeface="Huawei Sans" panose="020C0503030203020204" pitchFamily="34" charset="0"/>
              </a:rPr>
              <a:t>Single-input multiple-output (SIMO)</a:t>
            </a:r>
            <a:endParaRPr lang="en-US" altLang="zh-CN" sz="1200" dirty="0" smtClean="0">
              <a:solidFill>
                <a:srgbClr val="00B0F0"/>
              </a:solidFill>
              <a:latin typeface="Huawei Sans" panose="020C0503030203020204" pitchFamily="34" charset="0"/>
              <a:cs typeface="+mn-ea"/>
              <a:sym typeface="+mn-lt"/>
            </a:endParaRPr>
          </a:p>
          <a:p>
            <a:pPr fontAlgn="ctr">
              <a:spcAft>
                <a:spcPts val="600"/>
              </a:spcAft>
            </a:pPr>
            <a:r>
              <a:rPr lang="en-US" sz="1100" dirty="0" smtClean="0">
                <a:solidFill>
                  <a:schemeClr val="tx1">
                    <a:lumMod val="50000"/>
                    <a:lumOff val="50000"/>
                  </a:schemeClr>
                </a:solidFill>
                <a:latin typeface="Huawei Sans" panose="020C0503030203020204" pitchFamily="34" charset="0"/>
              </a:rPr>
              <a:t>There are two paths between the TX antenna and RX antennas. Data is sent from the same TX antenna, and therefore only one signal is transmitted, doubling transmission reliability. </a:t>
            </a:r>
            <a:endParaRPr lang="en-US" sz="1100" dirty="0">
              <a:solidFill>
                <a:schemeClr val="tx1">
                  <a:lumMod val="50000"/>
                  <a:lumOff val="50000"/>
                </a:schemeClr>
              </a:solidFill>
              <a:latin typeface="Huawei Sans" panose="020C0503030203020204" pitchFamily="34" charset="0"/>
            </a:endParaRPr>
          </a:p>
        </p:txBody>
      </p:sp>
      <p:grpSp>
        <p:nvGrpSpPr>
          <p:cNvPr id="110" name="组合 109"/>
          <p:cNvGrpSpPr/>
          <p:nvPr/>
        </p:nvGrpSpPr>
        <p:grpSpPr>
          <a:xfrm>
            <a:off x="2301477" y="4429184"/>
            <a:ext cx="2190427" cy="461665"/>
            <a:chOff x="2415598" y="4987795"/>
            <a:chExt cx="1634411" cy="461665"/>
          </a:xfrm>
        </p:grpSpPr>
        <p:cxnSp>
          <p:nvCxnSpPr>
            <p:cNvPr id="111" name="直接箭头连接符 110"/>
            <p:cNvCxnSpPr>
              <a:cxnSpLocks/>
            </p:cNvCxnSpPr>
            <p:nvPr/>
          </p:nvCxnSpPr>
          <p:spPr>
            <a:xfrm flipV="1">
              <a:off x="2445095" y="4987795"/>
              <a:ext cx="1567471" cy="156160"/>
            </a:xfrm>
            <a:prstGeom prst="straightConnector1">
              <a:avLst/>
            </a:prstGeom>
            <a:ln w="28575">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直接箭头连接符 111"/>
            <p:cNvCxnSpPr>
              <a:cxnSpLocks/>
            </p:cNvCxnSpPr>
            <p:nvPr/>
          </p:nvCxnSpPr>
          <p:spPr>
            <a:xfrm>
              <a:off x="2415598" y="5191374"/>
              <a:ext cx="1634411" cy="258086"/>
            </a:xfrm>
            <a:prstGeom prst="straightConnector1">
              <a:avLst/>
            </a:prstGeom>
            <a:ln w="28575">
              <a:solidFill>
                <a:srgbClr val="FFC000"/>
              </a:solidFill>
              <a:tailEnd type="triangle"/>
            </a:ln>
          </p:spPr>
          <p:style>
            <a:lnRef idx="1">
              <a:schemeClr val="accent1"/>
            </a:lnRef>
            <a:fillRef idx="0">
              <a:schemeClr val="accent1"/>
            </a:fillRef>
            <a:effectRef idx="0">
              <a:schemeClr val="accent1"/>
            </a:effectRef>
            <a:fontRef idx="minor">
              <a:schemeClr val="tx1"/>
            </a:fontRef>
          </p:style>
        </p:cxnSp>
      </p:grpSp>
      <p:sp>
        <p:nvSpPr>
          <p:cNvPr id="113" name="文本框 112"/>
          <p:cNvSpPr txBox="1"/>
          <p:nvPr/>
        </p:nvSpPr>
        <p:spPr>
          <a:xfrm>
            <a:off x="6085714" y="5283318"/>
            <a:ext cx="5240377" cy="846386"/>
          </a:xfrm>
          <a:prstGeom prst="rect">
            <a:avLst/>
          </a:prstGeom>
          <a:noFill/>
        </p:spPr>
        <p:txBody>
          <a:bodyPr wrap="square" rtlCol="0">
            <a:spAutoFit/>
          </a:bodyPr>
          <a:lstStyle/>
          <a:p>
            <a:pPr algn="ctr" fontAlgn="ctr">
              <a:spcAft>
                <a:spcPts val="600"/>
              </a:spcAft>
            </a:pPr>
            <a:r>
              <a:rPr lang="en-US" sz="1100" dirty="0" smtClean="0">
                <a:solidFill>
                  <a:srgbClr val="00B0F0"/>
                </a:solidFill>
                <a:latin typeface="Huawei Sans" panose="020C0503030203020204" pitchFamily="34" charset="0"/>
              </a:rPr>
              <a:t>Multiple-input multiple-output (MIMO)</a:t>
            </a:r>
            <a:endParaRPr lang="en-US" altLang="zh-CN" sz="1100" b="1" dirty="0" smtClean="0">
              <a:solidFill>
                <a:srgbClr val="00B0F0"/>
              </a:solidFill>
              <a:latin typeface="Huawei Sans" panose="020C0503030203020204" pitchFamily="34" charset="0"/>
              <a:cs typeface="+mn-ea"/>
              <a:sym typeface="+mn-lt"/>
            </a:endParaRPr>
          </a:p>
          <a:p>
            <a:pPr fontAlgn="ctr">
              <a:spcAft>
                <a:spcPts val="600"/>
              </a:spcAft>
            </a:pPr>
            <a:r>
              <a:rPr lang="en-US" sz="1100" b="1" dirty="0" smtClean="0">
                <a:solidFill>
                  <a:prstClr val="black"/>
                </a:solidFill>
                <a:latin typeface="Huawei Sans" panose="020C0503030203020204" pitchFamily="34" charset="0"/>
              </a:rPr>
              <a:t>There are four paths between TX and RX antennas, along which two signals are transmitted at the same time, thereby doubling the transmission rate. </a:t>
            </a:r>
            <a:endParaRPr lang="en-US" altLang="zh-CN" sz="1100" b="1" dirty="0">
              <a:solidFill>
                <a:prstClr val="black"/>
              </a:solidFill>
              <a:latin typeface="Huawei Sans" panose="020C0503030203020204" pitchFamily="34" charset="0"/>
              <a:cs typeface="+mn-ea"/>
              <a:sym typeface="+mn-lt"/>
            </a:endParaRPr>
          </a:p>
        </p:txBody>
      </p:sp>
      <p:grpSp>
        <p:nvGrpSpPr>
          <p:cNvPr id="114" name="组合 113"/>
          <p:cNvGrpSpPr/>
          <p:nvPr/>
        </p:nvGrpSpPr>
        <p:grpSpPr>
          <a:xfrm>
            <a:off x="7942946" y="4414052"/>
            <a:ext cx="2152175" cy="621886"/>
            <a:chOff x="8212307" y="4951746"/>
            <a:chExt cx="1528368" cy="621886"/>
          </a:xfrm>
        </p:grpSpPr>
        <p:cxnSp>
          <p:nvCxnSpPr>
            <p:cNvPr id="115" name="直接箭头连接符 114"/>
            <p:cNvCxnSpPr>
              <a:cxnSpLocks/>
            </p:cNvCxnSpPr>
            <p:nvPr/>
          </p:nvCxnSpPr>
          <p:spPr>
            <a:xfrm flipV="1">
              <a:off x="8225548" y="4951746"/>
              <a:ext cx="1472365" cy="0"/>
            </a:xfrm>
            <a:prstGeom prst="straightConnector1">
              <a:avLst/>
            </a:prstGeom>
            <a:ln w="28575">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16" name="直接箭头连接符 115"/>
            <p:cNvCxnSpPr>
              <a:cxnSpLocks/>
            </p:cNvCxnSpPr>
            <p:nvPr/>
          </p:nvCxnSpPr>
          <p:spPr>
            <a:xfrm>
              <a:off x="8233300" y="5573632"/>
              <a:ext cx="1507375" cy="0"/>
            </a:xfrm>
            <a:prstGeom prst="straightConnector1">
              <a:avLst/>
            </a:prstGeom>
            <a:ln w="28575">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直接箭头连接符 116"/>
            <p:cNvCxnSpPr>
              <a:cxnSpLocks/>
            </p:cNvCxnSpPr>
            <p:nvPr/>
          </p:nvCxnSpPr>
          <p:spPr>
            <a:xfrm flipV="1">
              <a:off x="8212307" y="5064816"/>
              <a:ext cx="1528368" cy="471636"/>
            </a:xfrm>
            <a:prstGeom prst="straightConnector1">
              <a:avLst/>
            </a:prstGeom>
            <a:ln w="28575">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18" name="直接箭头连接符 117"/>
            <p:cNvCxnSpPr>
              <a:cxnSpLocks/>
            </p:cNvCxnSpPr>
            <p:nvPr/>
          </p:nvCxnSpPr>
          <p:spPr>
            <a:xfrm>
              <a:off x="8246310" y="5008781"/>
              <a:ext cx="1451602" cy="469338"/>
            </a:xfrm>
            <a:prstGeom prst="straightConnector1">
              <a:avLst/>
            </a:prstGeom>
            <a:ln w="28575">
              <a:solidFill>
                <a:srgbClr val="FFC000"/>
              </a:solidFill>
              <a:tailEnd type="triangle"/>
            </a:ln>
          </p:spPr>
          <p:style>
            <a:lnRef idx="1">
              <a:schemeClr val="accent1"/>
            </a:lnRef>
            <a:fillRef idx="0">
              <a:schemeClr val="accent1"/>
            </a:fillRef>
            <a:effectRef idx="0">
              <a:schemeClr val="accent1"/>
            </a:effectRef>
            <a:fontRef idx="minor">
              <a:schemeClr val="tx1"/>
            </a:fontRef>
          </p:style>
        </p:cxnSp>
      </p:grpSp>
      <p:sp>
        <p:nvSpPr>
          <p:cNvPr id="119" name="文本框 118">
            <a:extLst>
              <a:ext uri="{FF2B5EF4-FFF2-40B4-BE49-F238E27FC236}">
                <a16:creationId xmlns:a16="http://schemas.microsoft.com/office/drawing/2014/main" xmlns="" id="{CCD3DF75-9E0E-455D-9F52-59353083569A}"/>
              </a:ext>
            </a:extLst>
          </p:cNvPr>
          <p:cNvSpPr txBox="1"/>
          <p:nvPr/>
        </p:nvSpPr>
        <p:spPr>
          <a:xfrm>
            <a:off x="2887700" y="1762394"/>
            <a:ext cx="1051891"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rPr>
              <a:t>Unique path</a:t>
            </a:r>
            <a:endParaRPr lang="en-US" sz="1200" dirty="0">
              <a:solidFill>
                <a:prstClr val="black"/>
              </a:solidFill>
              <a:latin typeface="Huawei Sans" panose="020C0503030203020204" pitchFamily="34" charset="0"/>
            </a:endParaRPr>
          </a:p>
        </p:txBody>
      </p:sp>
      <p:pic>
        <p:nvPicPr>
          <p:cNvPr id="120" name="图片 119" descr="SAN网络-蓝.png">
            <a:extLst>
              <a:ext uri="{FF2B5EF4-FFF2-40B4-BE49-F238E27FC236}">
                <a16:creationId xmlns:a16="http://schemas.microsoft.com/office/drawing/2014/main" xmlns="" id="{B5904B95-0950-4077-A7A8-885C8DBECDBC}"/>
              </a:ext>
            </a:extLst>
          </p:cNvPr>
          <p:cNvPicPr>
            <a:picLocks noChangeAspect="1"/>
          </p:cNvPicPr>
          <p:nvPr/>
        </p:nvPicPr>
        <p:blipFill>
          <a:blip r:embed="rId3" cstate="print"/>
          <a:stretch>
            <a:fillRect/>
          </a:stretch>
        </p:blipFill>
        <p:spPr>
          <a:xfrm>
            <a:off x="4818408" y="1942933"/>
            <a:ext cx="315408" cy="516733"/>
          </a:xfrm>
          <a:prstGeom prst="rect">
            <a:avLst/>
          </a:prstGeom>
        </p:spPr>
      </p:pic>
      <p:sp>
        <p:nvSpPr>
          <p:cNvPr id="121" name="文本框 120">
            <a:extLst>
              <a:ext uri="{FF2B5EF4-FFF2-40B4-BE49-F238E27FC236}">
                <a16:creationId xmlns:a16="http://schemas.microsoft.com/office/drawing/2014/main" xmlns="" id="{8023F787-4404-4681-873F-04063E76E7C4}"/>
              </a:ext>
            </a:extLst>
          </p:cNvPr>
          <p:cNvSpPr txBox="1"/>
          <p:nvPr/>
        </p:nvSpPr>
        <p:spPr>
          <a:xfrm>
            <a:off x="2993834" y="4205502"/>
            <a:ext cx="638316"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rPr>
              <a:t>Path 1</a:t>
            </a:r>
            <a:endParaRPr lang="en-US" altLang="zh-CN" sz="1200" dirty="0">
              <a:solidFill>
                <a:prstClr val="black"/>
              </a:solidFill>
              <a:latin typeface="Huawei Sans" panose="020C0503030203020204" pitchFamily="34" charset="0"/>
            </a:endParaRPr>
          </a:p>
        </p:txBody>
      </p:sp>
      <p:sp>
        <p:nvSpPr>
          <p:cNvPr id="122" name="文本框 121">
            <a:extLst>
              <a:ext uri="{FF2B5EF4-FFF2-40B4-BE49-F238E27FC236}">
                <a16:creationId xmlns:a16="http://schemas.microsoft.com/office/drawing/2014/main" xmlns="" id="{AB616F7B-1CCF-445B-85B5-E9316861458F}"/>
              </a:ext>
            </a:extLst>
          </p:cNvPr>
          <p:cNvSpPr txBox="1"/>
          <p:nvPr/>
        </p:nvSpPr>
        <p:spPr>
          <a:xfrm>
            <a:off x="3136483" y="4812502"/>
            <a:ext cx="638316"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rPr>
              <a:t>Path 2</a:t>
            </a:r>
            <a:endParaRPr lang="en-US" altLang="zh-CN" sz="1200" dirty="0">
              <a:solidFill>
                <a:prstClr val="black"/>
              </a:solidFill>
              <a:latin typeface="Huawei Sans" panose="020C0503030203020204" pitchFamily="34" charset="0"/>
            </a:endParaRPr>
          </a:p>
        </p:txBody>
      </p:sp>
      <p:grpSp>
        <p:nvGrpSpPr>
          <p:cNvPr id="123" name="组合 122">
            <a:extLst>
              <a:ext uri="{FF2B5EF4-FFF2-40B4-BE49-F238E27FC236}">
                <a16:creationId xmlns:a16="http://schemas.microsoft.com/office/drawing/2014/main" xmlns="" id="{88B85283-A7B0-4ACF-BCEE-6773FDBD6525}"/>
              </a:ext>
            </a:extLst>
          </p:cNvPr>
          <p:cNvGrpSpPr/>
          <p:nvPr/>
        </p:nvGrpSpPr>
        <p:grpSpPr>
          <a:xfrm>
            <a:off x="1905259" y="1859774"/>
            <a:ext cx="442065" cy="364309"/>
            <a:chOff x="1905259" y="2036421"/>
            <a:chExt cx="442065" cy="364309"/>
          </a:xfrm>
        </p:grpSpPr>
        <p:sp>
          <p:nvSpPr>
            <p:cNvPr id="124" name="等腰三角形 123">
              <a:extLst>
                <a:ext uri="{FF2B5EF4-FFF2-40B4-BE49-F238E27FC236}">
                  <a16:creationId xmlns:a16="http://schemas.microsoft.com/office/drawing/2014/main" xmlns="" id="{A7078396-B262-48F7-BCC6-2139D456E0F1}"/>
                </a:ext>
              </a:extLst>
            </p:cNvPr>
            <p:cNvSpPr/>
            <p:nvPr/>
          </p:nvSpPr>
          <p:spPr>
            <a:xfrm rot="10800000">
              <a:off x="2023324" y="2036421"/>
              <a:ext cx="324000" cy="216000"/>
            </a:xfrm>
            <a:prstGeom prst="triangl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ndParaRPr>
            </a:p>
          </p:txBody>
        </p:sp>
        <p:cxnSp>
          <p:nvCxnSpPr>
            <p:cNvPr id="125" name="连接符: 肘形 74">
              <a:extLst>
                <a:ext uri="{FF2B5EF4-FFF2-40B4-BE49-F238E27FC236}">
                  <a16:creationId xmlns:a16="http://schemas.microsoft.com/office/drawing/2014/main" xmlns="" id="{8E1618E4-F8BC-4E95-B484-7D2618A13B8F}"/>
                </a:ext>
              </a:extLst>
            </p:cNvPr>
            <p:cNvCxnSpPr>
              <a:cxnSpLocks/>
              <a:stCxn id="124" idx="0"/>
            </p:cNvCxnSpPr>
            <p:nvPr/>
          </p:nvCxnSpPr>
          <p:spPr>
            <a:xfrm rot="5400000">
              <a:off x="1971138" y="2186543"/>
              <a:ext cx="148308" cy="280065"/>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26" name="图片 125">
            <a:extLst>
              <a:ext uri="{FF2B5EF4-FFF2-40B4-BE49-F238E27FC236}">
                <a16:creationId xmlns:a16="http://schemas.microsoft.com/office/drawing/2014/main" xmlns="" id="{C98F4272-88AB-48DE-9F01-6DC333F170D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339537" y="2137127"/>
            <a:ext cx="629459" cy="495613"/>
          </a:xfrm>
          <a:prstGeom prst="rect">
            <a:avLst/>
          </a:prstGeom>
        </p:spPr>
      </p:pic>
      <p:grpSp>
        <p:nvGrpSpPr>
          <p:cNvPr id="127" name="组合 126">
            <a:extLst>
              <a:ext uri="{FF2B5EF4-FFF2-40B4-BE49-F238E27FC236}">
                <a16:creationId xmlns:a16="http://schemas.microsoft.com/office/drawing/2014/main" xmlns="" id="{9E6EF303-87F0-4DCF-B440-3324B6606037}"/>
              </a:ext>
            </a:extLst>
          </p:cNvPr>
          <p:cNvGrpSpPr/>
          <p:nvPr/>
        </p:nvGrpSpPr>
        <p:grpSpPr>
          <a:xfrm>
            <a:off x="1905259" y="4511460"/>
            <a:ext cx="442065" cy="364309"/>
            <a:chOff x="1905259" y="2036421"/>
            <a:chExt cx="442065" cy="364309"/>
          </a:xfrm>
        </p:grpSpPr>
        <p:sp>
          <p:nvSpPr>
            <p:cNvPr id="128" name="等腰三角形 127">
              <a:extLst>
                <a:ext uri="{FF2B5EF4-FFF2-40B4-BE49-F238E27FC236}">
                  <a16:creationId xmlns:a16="http://schemas.microsoft.com/office/drawing/2014/main" xmlns="" id="{CEB92893-D962-47B5-9657-4528769289C3}"/>
                </a:ext>
              </a:extLst>
            </p:cNvPr>
            <p:cNvSpPr/>
            <p:nvPr/>
          </p:nvSpPr>
          <p:spPr>
            <a:xfrm rot="10800000">
              <a:off x="2023324" y="2036421"/>
              <a:ext cx="324000" cy="216000"/>
            </a:xfrm>
            <a:prstGeom prst="triangl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ndParaRPr>
            </a:p>
          </p:txBody>
        </p:sp>
        <p:cxnSp>
          <p:nvCxnSpPr>
            <p:cNvPr id="129" name="连接符: 肘形 110">
              <a:extLst>
                <a:ext uri="{FF2B5EF4-FFF2-40B4-BE49-F238E27FC236}">
                  <a16:creationId xmlns:a16="http://schemas.microsoft.com/office/drawing/2014/main" xmlns="" id="{E1516F62-7F25-4C28-A4F8-647299B80F5F}"/>
                </a:ext>
              </a:extLst>
            </p:cNvPr>
            <p:cNvCxnSpPr>
              <a:cxnSpLocks/>
              <a:stCxn id="128" idx="0"/>
            </p:cNvCxnSpPr>
            <p:nvPr/>
          </p:nvCxnSpPr>
          <p:spPr>
            <a:xfrm rot="5400000">
              <a:off x="1971138" y="2186543"/>
              <a:ext cx="148308" cy="280065"/>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30" name="图片 129">
            <a:extLst>
              <a:ext uri="{FF2B5EF4-FFF2-40B4-BE49-F238E27FC236}">
                <a16:creationId xmlns:a16="http://schemas.microsoft.com/office/drawing/2014/main" xmlns="" id="{6543491B-7166-4B88-B71F-59675C07D53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340998" y="4682846"/>
            <a:ext cx="629459" cy="495613"/>
          </a:xfrm>
          <a:prstGeom prst="rect">
            <a:avLst/>
          </a:prstGeom>
        </p:spPr>
      </p:pic>
      <p:grpSp>
        <p:nvGrpSpPr>
          <p:cNvPr id="131" name="组合 130">
            <a:extLst>
              <a:ext uri="{FF2B5EF4-FFF2-40B4-BE49-F238E27FC236}">
                <a16:creationId xmlns:a16="http://schemas.microsoft.com/office/drawing/2014/main" xmlns="" id="{4F2125DC-8780-469A-A58E-2FE54FDBD6AF}"/>
              </a:ext>
            </a:extLst>
          </p:cNvPr>
          <p:cNvGrpSpPr/>
          <p:nvPr/>
        </p:nvGrpSpPr>
        <p:grpSpPr>
          <a:xfrm>
            <a:off x="4441724" y="1804787"/>
            <a:ext cx="376684" cy="406904"/>
            <a:chOff x="2023324" y="2036421"/>
            <a:chExt cx="376684" cy="406904"/>
          </a:xfrm>
        </p:grpSpPr>
        <p:sp>
          <p:nvSpPr>
            <p:cNvPr id="132" name="等腰三角形 131">
              <a:extLst>
                <a:ext uri="{FF2B5EF4-FFF2-40B4-BE49-F238E27FC236}">
                  <a16:creationId xmlns:a16="http://schemas.microsoft.com/office/drawing/2014/main" xmlns="" id="{CE1ED3E0-FB9E-49AF-9588-D1D2BC5D85B3}"/>
                </a:ext>
              </a:extLst>
            </p:cNvPr>
            <p:cNvSpPr/>
            <p:nvPr/>
          </p:nvSpPr>
          <p:spPr>
            <a:xfrm rot="10800000">
              <a:off x="2023324" y="2036421"/>
              <a:ext cx="324000" cy="216000"/>
            </a:xfrm>
            <a:prstGeom prst="triangl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ndParaRPr>
            </a:p>
          </p:txBody>
        </p:sp>
        <p:cxnSp>
          <p:nvCxnSpPr>
            <p:cNvPr id="133" name="连接符: 肘形 113">
              <a:extLst>
                <a:ext uri="{FF2B5EF4-FFF2-40B4-BE49-F238E27FC236}">
                  <a16:creationId xmlns:a16="http://schemas.microsoft.com/office/drawing/2014/main" xmlns="" id="{2C3EAF0D-6113-4A40-ABCE-AFA13CD77876}"/>
                </a:ext>
              </a:extLst>
            </p:cNvPr>
            <p:cNvCxnSpPr>
              <a:cxnSpLocks/>
              <a:stCxn id="132" idx="0"/>
              <a:endCxn id="120" idx="1"/>
            </p:cNvCxnSpPr>
            <p:nvPr/>
          </p:nvCxnSpPr>
          <p:spPr>
            <a:xfrm rot="16200000" flipH="1">
              <a:off x="2197214" y="2240531"/>
              <a:ext cx="190904" cy="214684"/>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4" name="组合 133">
            <a:extLst>
              <a:ext uri="{FF2B5EF4-FFF2-40B4-BE49-F238E27FC236}">
                <a16:creationId xmlns:a16="http://schemas.microsoft.com/office/drawing/2014/main" xmlns="" id="{278D0406-3E20-48C4-A39F-9E37592299F5}"/>
              </a:ext>
            </a:extLst>
          </p:cNvPr>
          <p:cNvGrpSpPr/>
          <p:nvPr/>
        </p:nvGrpSpPr>
        <p:grpSpPr>
          <a:xfrm>
            <a:off x="4492038" y="4318451"/>
            <a:ext cx="288000" cy="252000"/>
            <a:chOff x="2023324" y="2036421"/>
            <a:chExt cx="376685" cy="396512"/>
          </a:xfrm>
        </p:grpSpPr>
        <p:sp>
          <p:nvSpPr>
            <p:cNvPr id="135" name="等腰三角形 134">
              <a:extLst>
                <a:ext uri="{FF2B5EF4-FFF2-40B4-BE49-F238E27FC236}">
                  <a16:creationId xmlns:a16="http://schemas.microsoft.com/office/drawing/2014/main" xmlns="" id="{217F6591-31CD-404C-B76C-6548E837B179}"/>
                </a:ext>
              </a:extLst>
            </p:cNvPr>
            <p:cNvSpPr/>
            <p:nvPr/>
          </p:nvSpPr>
          <p:spPr>
            <a:xfrm rot="10800000">
              <a:off x="2023324" y="2036421"/>
              <a:ext cx="324000" cy="216000"/>
            </a:xfrm>
            <a:prstGeom prst="triangl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ndParaRPr>
            </a:p>
          </p:txBody>
        </p:sp>
        <p:cxnSp>
          <p:nvCxnSpPr>
            <p:cNvPr id="136" name="连接符: 肘形 117">
              <a:extLst>
                <a:ext uri="{FF2B5EF4-FFF2-40B4-BE49-F238E27FC236}">
                  <a16:creationId xmlns:a16="http://schemas.microsoft.com/office/drawing/2014/main" xmlns="" id="{BFDFF4DB-DCCD-4087-8E80-D5581F197F83}"/>
                </a:ext>
              </a:extLst>
            </p:cNvPr>
            <p:cNvCxnSpPr>
              <a:cxnSpLocks/>
              <a:stCxn id="135" idx="0"/>
            </p:cNvCxnSpPr>
            <p:nvPr/>
          </p:nvCxnSpPr>
          <p:spPr>
            <a:xfrm rot="16200000" flipH="1">
              <a:off x="2202409" y="2235334"/>
              <a:ext cx="180513" cy="214686"/>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7" name="组合 136">
            <a:extLst>
              <a:ext uri="{FF2B5EF4-FFF2-40B4-BE49-F238E27FC236}">
                <a16:creationId xmlns:a16="http://schemas.microsoft.com/office/drawing/2014/main" xmlns="" id="{04BF61A3-42E2-46EF-B5B9-2AECAE054BC3}"/>
              </a:ext>
            </a:extLst>
          </p:cNvPr>
          <p:cNvGrpSpPr/>
          <p:nvPr/>
        </p:nvGrpSpPr>
        <p:grpSpPr>
          <a:xfrm>
            <a:off x="4518637" y="4783938"/>
            <a:ext cx="272896" cy="252000"/>
            <a:chOff x="2023324" y="2036421"/>
            <a:chExt cx="475905" cy="396511"/>
          </a:xfrm>
        </p:grpSpPr>
        <p:sp>
          <p:nvSpPr>
            <p:cNvPr id="138" name="等腰三角形 137">
              <a:extLst>
                <a:ext uri="{FF2B5EF4-FFF2-40B4-BE49-F238E27FC236}">
                  <a16:creationId xmlns:a16="http://schemas.microsoft.com/office/drawing/2014/main" xmlns="" id="{7F990CE7-1D61-4884-B116-9CCA7570F5CA}"/>
                </a:ext>
              </a:extLst>
            </p:cNvPr>
            <p:cNvSpPr/>
            <p:nvPr/>
          </p:nvSpPr>
          <p:spPr>
            <a:xfrm rot="10800000">
              <a:off x="2023324" y="2036421"/>
              <a:ext cx="324000" cy="216000"/>
            </a:xfrm>
            <a:prstGeom prst="triangl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ndParaRPr>
            </a:p>
          </p:txBody>
        </p:sp>
        <p:cxnSp>
          <p:nvCxnSpPr>
            <p:cNvPr id="139" name="连接符: 肘形 120">
              <a:extLst>
                <a:ext uri="{FF2B5EF4-FFF2-40B4-BE49-F238E27FC236}">
                  <a16:creationId xmlns:a16="http://schemas.microsoft.com/office/drawing/2014/main" xmlns="" id="{F72366DC-232C-4163-91A3-6BEFAFFC51F1}"/>
                </a:ext>
              </a:extLst>
            </p:cNvPr>
            <p:cNvCxnSpPr>
              <a:cxnSpLocks/>
              <a:stCxn id="138" idx="0"/>
            </p:cNvCxnSpPr>
            <p:nvPr/>
          </p:nvCxnSpPr>
          <p:spPr>
            <a:xfrm rot="16200000" flipH="1">
              <a:off x="2257311" y="2191014"/>
              <a:ext cx="169933" cy="313903"/>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40" name="图片 139" descr="SAN网络-蓝.png">
            <a:extLst>
              <a:ext uri="{FF2B5EF4-FFF2-40B4-BE49-F238E27FC236}">
                <a16:creationId xmlns:a16="http://schemas.microsoft.com/office/drawing/2014/main" xmlns="" id="{CB976E7A-39E0-4A3F-800C-DE763A5D1D4E}"/>
              </a:ext>
            </a:extLst>
          </p:cNvPr>
          <p:cNvPicPr>
            <a:picLocks noChangeAspect="1"/>
          </p:cNvPicPr>
          <p:nvPr/>
        </p:nvPicPr>
        <p:blipFill>
          <a:blip r:embed="rId3" cstate="print"/>
          <a:stretch>
            <a:fillRect/>
          </a:stretch>
        </p:blipFill>
        <p:spPr>
          <a:xfrm>
            <a:off x="4785448" y="4414052"/>
            <a:ext cx="431259" cy="706531"/>
          </a:xfrm>
          <a:prstGeom prst="rect">
            <a:avLst/>
          </a:prstGeom>
        </p:spPr>
      </p:pic>
      <p:grpSp>
        <p:nvGrpSpPr>
          <p:cNvPr id="141" name="组合 140">
            <a:extLst>
              <a:ext uri="{FF2B5EF4-FFF2-40B4-BE49-F238E27FC236}">
                <a16:creationId xmlns:a16="http://schemas.microsoft.com/office/drawing/2014/main" xmlns="" id="{167EFE1D-2FC9-4729-A327-EEE38785FE00}"/>
              </a:ext>
            </a:extLst>
          </p:cNvPr>
          <p:cNvGrpSpPr/>
          <p:nvPr/>
        </p:nvGrpSpPr>
        <p:grpSpPr>
          <a:xfrm>
            <a:off x="7533566" y="2137785"/>
            <a:ext cx="394814" cy="323999"/>
            <a:chOff x="1741306" y="2036421"/>
            <a:chExt cx="606018" cy="364308"/>
          </a:xfrm>
        </p:grpSpPr>
        <p:sp>
          <p:nvSpPr>
            <p:cNvPr id="142" name="等腰三角形 141">
              <a:extLst>
                <a:ext uri="{FF2B5EF4-FFF2-40B4-BE49-F238E27FC236}">
                  <a16:creationId xmlns:a16="http://schemas.microsoft.com/office/drawing/2014/main" xmlns="" id="{52068D02-508C-4AFA-A05B-CC6613010E0C}"/>
                </a:ext>
              </a:extLst>
            </p:cNvPr>
            <p:cNvSpPr/>
            <p:nvPr/>
          </p:nvSpPr>
          <p:spPr>
            <a:xfrm rot="10800000">
              <a:off x="2023324" y="2036421"/>
              <a:ext cx="324000" cy="216000"/>
            </a:xfrm>
            <a:prstGeom prst="triangl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ndParaRPr>
            </a:p>
          </p:txBody>
        </p:sp>
        <p:cxnSp>
          <p:nvCxnSpPr>
            <p:cNvPr id="143" name="连接符: 肘形 129">
              <a:extLst>
                <a:ext uri="{FF2B5EF4-FFF2-40B4-BE49-F238E27FC236}">
                  <a16:creationId xmlns:a16="http://schemas.microsoft.com/office/drawing/2014/main" xmlns="" id="{B260CF19-B87B-45D6-9744-692CA985D9CC}"/>
                </a:ext>
              </a:extLst>
            </p:cNvPr>
            <p:cNvCxnSpPr>
              <a:cxnSpLocks/>
              <a:stCxn id="142" idx="0"/>
            </p:cNvCxnSpPr>
            <p:nvPr/>
          </p:nvCxnSpPr>
          <p:spPr>
            <a:xfrm rot="5400000">
              <a:off x="1889161" y="2104565"/>
              <a:ext cx="148309" cy="444020"/>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44" name="图片 143">
            <a:extLst>
              <a:ext uri="{FF2B5EF4-FFF2-40B4-BE49-F238E27FC236}">
                <a16:creationId xmlns:a16="http://schemas.microsoft.com/office/drawing/2014/main" xmlns="" id="{AF666F08-4DF3-4005-83B7-92D00AD8AE16}"/>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943879" y="2015735"/>
            <a:ext cx="629459" cy="495613"/>
          </a:xfrm>
          <a:prstGeom prst="rect">
            <a:avLst/>
          </a:prstGeom>
        </p:spPr>
      </p:pic>
      <p:grpSp>
        <p:nvGrpSpPr>
          <p:cNvPr id="145" name="组合 144">
            <a:extLst>
              <a:ext uri="{FF2B5EF4-FFF2-40B4-BE49-F238E27FC236}">
                <a16:creationId xmlns:a16="http://schemas.microsoft.com/office/drawing/2014/main" xmlns="" id="{24F41524-9E3F-4CD5-828C-1AFB9E243949}"/>
              </a:ext>
            </a:extLst>
          </p:cNvPr>
          <p:cNvGrpSpPr/>
          <p:nvPr/>
        </p:nvGrpSpPr>
        <p:grpSpPr>
          <a:xfrm>
            <a:off x="7558685" y="1745570"/>
            <a:ext cx="394814" cy="323999"/>
            <a:chOff x="1741306" y="2036421"/>
            <a:chExt cx="606018" cy="364308"/>
          </a:xfrm>
        </p:grpSpPr>
        <p:sp>
          <p:nvSpPr>
            <p:cNvPr id="146" name="等腰三角形 145">
              <a:extLst>
                <a:ext uri="{FF2B5EF4-FFF2-40B4-BE49-F238E27FC236}">
                  <a16:creationId xmlns:a16="http://schemas.microsoft.com/office/drawing/2014/main" xmlns="" id="{3E7ED217-E94E-4F81-A543-6D6BA03A39F8}"/>
                </a:ext>
              </a:extLst>
            </p:cNvPr>
            <p:cNvSpPr/>
            <p:nvPr/>
          </p:nvSpPr>
          <p:spPr>
            <a:xfrm rot="10800000">
              <a:off x="2023324" y="2036421"/>
              <a:ext cx="324000" cy="216000"/>
            </a:xfrm>
            <a:prstGeom prst="triangl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ndParaRPr>
            </a:p>
          </p:txBody>
        </p:sp>
        <p:cxnSp>
          <p:nvCxnSpPr>
            <p:cNvPr id="147" name="连接符: 肘形 134">
              <a:extLst>
                <a:ext uri="{FF2B5EF4-FFF2-40B4-BE49-F238E27FC236}">
                  <a16:creationId xmlns:a16="http://schemas.microsoft.com/office/drawing/2014/main" xmlns="" id="{02ADBE43-467B-48F3-8002-2E8D404645F5}"/>
                </a:ext>
              </a:extLst>
            </p:cNvPr>
            <p:cNvCxnSpPr>
              <a:cxnSpLocks/>
              <a:stCxn id="146" idx="0"/>
            </p:cNvCxnSpPr>
            <p:nvPr/>
          </p:nvCxnSpPr>
          <p:spPr>
            <a:xfrm rot="5400000">
              <a:off x="1889161" y="2104565"/>
              <a:ext cx="148309" cy="444020"/>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48" name="图片 147" descr="SAN网络-蓝.png">
            <a:extLst>
              <a:ext uri="{FF2B5EF4-FFF2-40B4-BE49-F238E27FC236}">
                <a16:creationId xmlns:a16="http://schemas.microsoft.com/office/drawing/2014/main" xmlns="" id="{BAF5A4F4-2303-43CE-8CD7-9BD1B67DAAA5}"/>
              </a:ext>
            </a:extLst>
          </p:cNvPr>
          <p:cNvPicPr>
            <a:picLocks noChangeAspect="1"/>
          </p:cNvPicPr>
          <p:nvPr/>
        </p:nvPicPr>
        <p:blipFill>
          <a:blip r:embed="rId3" cstate="print"/>
          <a:stretch>
            <a:fillRect/>
          </a:stretch>
        </p:blipFill>
        <p:spPr>
          <a:xfrm>
            <a:off x="10389402" y="2101458"/>
            <a:ext cx="324000" cy="530808"/>
          </a:xfrm>
          <a:prstGeom prst="rect">
            <a:avLst/>
          </a:prstGeom>
        </p:spPr>
      </p:pic>
      <p:grpSp>
        <p:nvGrpSpPr>
          <p:cNvPr id="149" name="组合 148">
            <a:extLst>
              <a:ext uri="{FF2B5EF4-FFF2-40B4-BE49-F238E27FC236}">
                <a16:creationId xmlns:a16="http://schemas.microsoft.com/office/drawing/2014/main" xmlns="" id="{25471350-888D-4279-BBC0-1A96BB523747}"/>
              </a:ext>
            </a:extLst>
          </p:cNvPr>
          <p:cNvGrpSpPr/>
          <p:nvPr/>
        </p:nvGrpSpPr>
        <p:grpSpPr>
          <a:xfrm>
            <a:off x="10012716" y="1947098"/>
            <a:ext cx="376685" cy="396512"/>
            <a:chOff x="2023324" y="2036421"/>
            <a:chExt cx="376685" cy="396512"/>
          </a:xfrm>
        </p:grpSpPr>
        <p:sp>
          <p:nvSpPr>
            <p:cNvPr id="150" name="等腰三角形 149">
              <a:extLst>
                <a:ext uri="{FF2B5EF4-FFF2-40B4-BE49-F238E27FC236}">
                  <a16:creationId xmlns:a16="http://schemas.microsoft.com/office/drawing/2014/main" xmlns="" id="{E4EA826C-1B0F-4036-829C-1CF27A45A1B2}"/>
                </a:ext>
              </a:extLst>
            </p:cNvPr>
            <p:cNvSpPr/>
            <p:nvPr/>
          </p:nvSpPr>
          <p:spPr>
            <a:xfrm rot="10800000">
              <a:off x="2023324" y="2036421"/>
              <a:ext cx="324000" cy="216000"/>
            </a:xfrm>
            <a:prstGeom prst="triangl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ndParaRPr>
            </a:p>
          </p:txBody>
        </p:sp>
        <p:cxnSp>
          <p:nvCxnSpPr>
            <p:cNvPr id="151" name="连接符: 肘形 140">
              <a:extLst>
                <a:ext uri="{FF2B5EF4-FFF2-40B4-BE49-F238E27FC236}">
                  <a16:creationId xmlns:a16="http://schemas.microsoft.com/office/drawing/2014/main" xmlns="" id="{7AA8D359-0DCC-4344-9FB7-81F89ED614CD}"/>
                </a:ext>
              </a:extLst>
            </p:cNvPr>
            <p:cNvCxnSpPr>
              <a:cxnSpLocks/>
              <a:stCxn id="150" idx="0"/>
            </p:cNvCxnSpPr>
            <p:nvPr/>
          </p:nvCxnSpPr>
          <p:spPr>
            <a:xfrm rot="16200000" flipH="1">
              <a:off x="2202410" y="2235335"/>
              <a:ext cx="180513" cy="214684"/>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2" name="文本框 151">
            <a:extLst>
              <a:ext uri="{FF2B5EF4-FFF2-40B4-BE49-F238E27FC236}">
                <a16:creationId xmlns:a16="http://schemas.microsoft.com/office/drawing/2014/main" xmlns="" id="{6A1C78FB-4B4B-48F0-9986-DCFB8648F9D1}"/>
              </a:ext>
            </a:extLst>
          </p:cNvPr>
          <p:cNvSpPr txBox="1"/>
          <p:nvPr/>
        </p:nvSpPr>
        <p:spPr>
          <a:xfrm>
            <a:off x="8758826" y="1654447"/>
            <a:ext cx="638316"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rPr>
              <a:t>Path 1</a:t>
            </a:r>
            <a:endParaRPr lang="en-US" altLang="zh-CN" sz="1200" dirty="0">
              <a:solidFill>
                <a:prstClr val="black"/>
              </a:solidFill>
              <a:latin typeface="Huawei Sans" panose="020C0503030203020204" pitchFamily="34" charset="0"/>
            </a:endParaRPr>
          </a:p>
        </p:txBody>
      </p:sp>
      <p:sp>
        <p:nvSpPr>
          <p:cNvPr id="153" name="文本框 152">
            <a:extLst>
              <a:ext uri="{FF2B5EF4-FFF2-40B4-BE49-F238E27FC236}">
                <a16:creationId xmlns:a16="http://schemas.microsoft.com/office/drawing/2014/main" xmlns="" id="{C719D988-6028-4F1C-88DD-E3A6DE8C1221}"/>
              </a:ext>
            </a:extLst>
          </p:cNvPr>
          <p:cNvSpPr txBox="1"/>
          <p:nvPr/>
        </p:nvSpPr>
        <p:spPr>
          <a:xfrm>
            <a:off x="8891268" y="2264563"/>
            <a:ext cx="638316"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rPr>
              <a:t>Path 2</a:t>
            </a:r>
            <a:endParaRPr lang="en-US" altLang="zh-CN" sz="1200" dirty="0">
              <a:solidFill>
                <a:prstClr val="black"/>
              </a:solidFill>
              <a:latin typeface="Huawei Sans" panose="020C0503030203020204" pitchFamily="34" charset="0"/>
            </a:endParaRPr>
          </a:p>
        </p:txBody>
      </p:sp>
      <p:sp>
        <p:nvSpPr>
          <p:cNvPr id="154" name="文本框 153">
            <a:extLst>
              <a:ext uri="{FF2B5EF4-FFF2-40B4-BE49-F238E27FC236}">
                <a16:creationId xmlns:a16="http://schemas.microsoft.com/office/drawing/2014/main" xmlns="" id="{B88582D6-BDA2-4252-A5EA-5DF79BB394A7}"/>
              </a:ext>
            </a:extLst>
          </p:cNvPr>
          <p:cNvSpPr txBox="1"/>
          <p:nvPr/>
        </p:nvSpPr>
        <p:spPr>
          <a:xfrm>
            <a:off x="7213261" y="4035012"/>
            <a:ext cx="986167" cy="276999"/>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rPr>
              <a:t>TX antenna</a:t>
            </a:r>
            <a:endParaRPr lang="en-US" sz="1200" dirty="0">
              <a:solidFill>
                <a:prstClr val="black"/>
              </a:solidFill>
              <a:latin typeface="Huawei Sans" panose="020C0503030203020204" pitchFamily="34" charset="0"/>
            </a:endParaRPr>
          </a:p>
        </p:txBody>
      </p:sp>
      <p:grpSp>
        <p:nvGrpSpPr>
          <p:cNvPr id="155" name="组合 154">
            <a:extLst>
              <a:ext uri="{FF2B5EF4-FFF2-40B4-BE49-F238E27FC236}">
                <a16:creationId xmlns:a16="http://schemas.microsoft.com/office/drawing/2014/main" xmlns="" id="{B1D5DE96-8EF0-4E7C-B2AF-DC09E1F02A77}"/>
              </a:ext>
            </a:extLst>
          </p:cNvPr>
          <p:cNvGrpSpPr/>
          <p:nvPr/>
        </p:nvGrpSpPr>
        <p:grpSpPr>
          <a:xfrm>
            <a:off x="7467110" y="4798893"/>
            <a:ext cx="394815" cy="264101"/>
            <a:chOff x="1741304" y="2036421"/>
            <a:chExt cx="606020" cy="296958"/>
          </a:xfrm>
        </p:grpSpPr>
        <p:sp>
          <p:nvSpPr>
            <p:cNvPr id="156" name="等腰三角形 155">
              <a:extLst>
                <a:ext uri="{FF2B5EF4-FFF2-40B4-BE49-F238E27FC236}">
                  <a16:creationId xmlns:a16="http://schemas.microsoft.com/office/drawing/2014/main" xmlns="" id="{61360142-9DD1-4C0B-A925-80D37A6866BD}"/>
                </a:ext>
              </a:extLst>
            </p:cNvPr>
            <p:cNvSpPr/>
            <p:nvPr/>
          </p:nvSpPr>
          <p:spPr>
            <a:xfrm rot="10800000">
              <a:off x="2023324" y="2036421"/>
              <a:ext cx="324000" cy="216000"/>
            </a:xfrm>
            <a:prstGeom prst="triangl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ndParaRPr>
            </a:p>
          </p:txBody>
        </p:sp>
        <p:cxnSp>
          <p:nvCxnSpPr>
            <p:cNvPr id="157" name="连接符: 肘形 148">
              <a:extLst>
                <a:ext uri="{FF2B5EF4-FFF2-40B4-BE49-F238E27FC236}">
                  <a16:creationId xmlns:a16="http://schemas.microsoft.com/office/drawing/2014/main" xmlns="" id="{8B2058CC-6D20-4B47-9EDB-67128204737E}"/>
                </a:ext>
              </a:extLst>
            </p:cNvPr>
            <p:cNvCxnSpPr>
              <a:cxnSpLocks/>
              <a:stCxn id="156" idx="0"/>
            </p:cNvCxnSpPr>
            <p:nvPr/>
          </p:nvCxnSpPr>
          <p:spPr>
            <a:xfrm rot="5400000">
              <a:off x="1922835" y="2070890"/>
              <a:ext cx="80958" cy="444020"/>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8" name="组合 157">
            <a:extLst>
              <a:ext uri="{FF2B5EF4-FFF2-40B4-BE49-F238E27FC236}">
                <a16:creationId xmlns:a16="http://schemas.microsoft.com/office/drawing/2014/main" xmlns="" id="{4B16B582-F719-4DBF-AC35-C500B91DB601}"/>
              </a:ext>
            </a:extLst>
          </p:cNvPr>
          <p:cNvGrpSpPr/>
          <p:nvPr/>
        </p:nvGrpSpPr>
        <p:grpSpPr>
          <a:xfrm>
            <a:off x="7492231" y="4348803"/>
            <a:ext cx="394814" cy="288000"/>
            <a:chOff x="1741306" y="2036421"/>
            <a:chExt cx="606018" cy="364308"/>
          </a:xfrm>
        </p:grpSpPr>
        <p:sp>
          <p:nvSpPr>
            <p:cNvPr id="159" name="等腰三角形 158">
              <a:extLst>
                <a:ext uri="{FF2B5EF4-FFF2-40B4-BE49-F238E27FC236}">
                  <a16:creationId xmlns:a16="http://schemas.microsoft.com/office/drawing/2014/main" xmlns="" id="{8F96E1DA-F7A4-474F-8E8A-747F5C17377A}"/>
                </a:ext>
              </a:extLst>
            </p:cNvPr>
            <p:cNvSpPr/>
            <p:nvPr/>
          </p:nvSpPr>
          <p:spPr>
            <a:xfrm rot="10800000">
              <a:off x="2023324" y="2036421"/>
              <a:ext cx="324000" cy="216000"/>
            </a:xfrm>
            <a:prstGeom prst="triangl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ndParaRPr>
            </a:p>
          </p:txBody>
        </p:sp>
        <p:cxnSp>
          <p:nvCxnSpPr>
            <p:cNvPr id="160" name="连接符: 肘形 152">
              <a:extLst>
                <a:ext uri="{FF2B5EF4-FFF2-40B4-BE49-F238E27FC236}">
                  <a16:creationId xmlns:a16="http://schemas.microsoft.com/office/drawing/2014/main" xmlns="" id="{6DEE345E-211C-44CA-AAF7-504D6448836F}"/>
                </a:ext>
              </a:extLst>
            </p:cNvPr>
            <p:cNvCxnSpPr>
              <a:cxnSpLocks/>
              <a:stCxn id="159" idx="0"/>
            </p:cNvCxnSpPr>
            <p:nvPr/>
          </p:nvCxnSpPr>
          <p:spPr>
            <a:xfrm rot="5400000">
              <a:off x="1889161" y="2104565"/>
              <a:ext cx="148309" cy="444020"/>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1" name="文本框 160">
            <a:extLst>
              <a:ext uri="{FF2B5EF4-FFF2-40B4-BE49-F238E27FC236}">
                <a16:creationId xmlns:a16="http://schemas.microsoft.com/office/drawing/2014/main" xmlns="" id="{3ED70374-A52C-4572-88B8-0E87E6D6D926}"/>
              </a:ext>
            </a:extLst>
          </p:cNvPr>
          <p:cNvSpPr txBox="1"/>
          <p:nvPr/>
        </p:nvSpPr>
        <p:spPr>
          <a:xfrm>
            <a:off x="9829168" y="3951494"/>
            <a:ext cx="994183" cy="276999"/>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rPr>
              <a:t>RX antenna</a:t>
            </a:r>
            <a:endParaRPr lang="en-US" sz="1200" dirty="0">
              <a:solidFill>
                <a:prstClr val="black"/>
              </a:solidFill>
              <a:latin typeface="Huawei Sans" panose="020C0503030203020204" pitchFamily="34" charset="0"/>
            </a:endParaRPr>
          </a:p>
        </p:txBody>
      </p:sp>
      <p:grpSp>
        <p:nvGrpSpPr>
          <p:cNvPr id="162" name="组合 161">
            <a:extLst>
              <a:ext uri="{FF2B5EF4-FFF2-40B4-BE49-F238E27FC236}">
                <a16:creationId xmlns:a16="http://schemas.microsoft.com/office/drawing/2014/main" xmlns="" id="{DC69817B-ECC8-4DE7-BACC-0FC42741F51A}"/>
              </a:ext>
            </a:extLst>
          </p:cNvPr>
          <p:cNvGrpSpPr/>
          <p:nvPr/>
        </p:nvGrpSpPr>
        <p:grpSpPr>
          <a:xfrm>
            <a:off x="10220557" y="4275732"/>
            <a:ext cx="256282" cy="294724"/>
            <a:chOff x="2064809" y="1969199"/>
            <a:chExt cx="335200" cy="463735"/>
          </a:xfrm>
        </p:grpSpPr>
        <p:sp>
          <p:nvSpPr>
            <p:cNvPr id="163" name="等腰三角形 162">
              <a:extLst>
                <a:ext uri="{FF2B5EF4-FFF2-40B4-BE49-F238E27FC236}">
                  <a16:creationId xmlns:a16="http://schemas.microsoft.com/office/drawing/2014/main" xmlns="" id="{B3C65E9D-1F33-4D10-BD65-B50431B37E7F}"/>
                </a:ext>
              </a:extLst>
            </p:cNvPr>
            <p:cNvSpPr/>
            <p:nvPr/>
          </p:nvSpPr>
          <p:spPr>
            <a:xfrm rot="10800000">
              <a:off x="2064809" y="1969199"/>
              <a:ext cx="282514" cy="283222"/>
            </a:xfrm>
            <a:prstGeom prst="triangl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ndParaRPr>
            </a:p>
          </p:txBody>
        </p:sp>
        <p:cxnSp>
          <p:nvCxnSpPr>
            <p:cNvPr id="164" name="连接符: 肘形 156">
              <a:extLst>
                <a:ext uri="{FF2B5EF4-FFF2-40B4-BE49-F238E27FC236}">
                  <a16:creationId xmlns:a16="http://schemas.microsoft.com/office/drawing/2014/main" xmlns="" id="{57192907-C8BD-47E6-B878-CE56A16FB11C}"/>
                </a:ext>
              </a:extLst>
            </p:cNvPr>
            <p:cNvCxnSpPr>
              <a:cxnSpLocks/>
              <a:stCxn id="163" idx="0"/>
            </p:cNvCxnSpPr>
            <p:nvPr/>
          </p:nvCxnSpPr>
          <p:spPr>
            <a:xfrm rot="16200000" flipH="1">
              <a:off x="2212781" y="2245706"/>
              <a:ext cx="180513" cy="193943"/>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5" name="组合 164">
            <a:extLst>
              <a:ext uri="{FF2B5EF4-FFF2-40B4-BE49-F238E27FC236}">
                <a16:creationId xmlns:a16="http://schemas.microsoft.com/office/drawing/2014/main" xmlns="" id="{D586276C-D27A-4844-BB3B-44A7FC44F29C}"/>
              </a:ext>
            </a:extLst>
          </p:cNvPr>
          <p:cNvGrpSpPr/>
          <p:nvPr/>
        </p:nvGrpSpPr>
        <p:grpSpPr>
          <a:xfrm>
            <a:off x="10215438" y="4818663"/>
            <a:ext cx="272896" cy="252000"/>
            <a:chOff x="2023324" y="2036421"/>
            <a:chExt cx="475905" cy="396511"/>
          </a:xfrm>
        </p:grpSpPr>
        <p:sp>
          <p:nvSpPr>
            <p:cNvPr id="166" name="等腰三角形 165">
              <a:extLst>
                <a:ext uri="{FF2B5EF4-FFF2-40B4-BE49-F238E27FC236}">
                  <a16:creationId xmlns:a16="http://schemas.microsoft.com/office/drawing/2014/main" xmlns="" id="{AF57848E-8480-4040-B4EB-02DEA81019B7}"/>
                </a:ext>
              </a:extLst>
            </p:cNvPr>
            <p:cNvSpPr/>
            <p:nvPr/>
          </p:nvSpPr>
          <p:spPr>
            <a:xfrm rot="10800000">
              <a:off x="2023324" y="2036421"/>
              <a:ext cx="324000" cy="216000"/>
            </a:xfrm>
            <a:prstGeom prst="triangl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ndParaRPr>
            </a:p>
          </p:txBody>
        </p:sp>
        <p:cxnSp>
          <p:nvCxnSpPr>
            <p:cNvPr id="167" name="连接符: 肘形 159">
              <a:extLst>
                <a:ext uri="{FF2B5EF4-FFF2-40B4-BE49-F238E27FC236}">
                  <a16:creationId xmlns:a16="http://schemas.microsoft.com/office/drawing/2014/main" xmlns="" id="{1EA3B090-CC70-4A32-9E92-7D308F00170E}"/>
                </a:ext>
              </a:extLst>
            </p:cNvPr>
            <p:cNvCxnSpPr>
              <a:cxnSpLocks/>
              <a:stCxn id="166" idx="0"/>
            </p:cNvCxnSpPr>
            <p:nvPr/>
          </p:nvCxnSpPr>
          <p:spPr>
            <a:xfrm rot="16200000" flipH="1">
              <a:off x="2257311" y="2191014"/>
              <a:ext cx="169933" cy="313903"/>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68" name="图片 167" descr="SAN网络-蓝.png">
            <a:extLst>
              <a:ext uri="{FF2B5EF4-FFF2-40B4-BE49-F238E27FC236}">
                <a16:creationId xmlns:a16="http://schemas.microsoft.com/office/drawing/2014/main" xmlns="" id="{49DC2F58-677A-4A33-B8A6-71B523D31553}"/>
              </a:ext>
            </a:extLst>
          </p:cNvPr>
          <p:cNvPicPr>
            <a:picLocks noChangeAspect="1"/>
          </p:cNvPicPr>
          <p:nvPr/>
        </p:nvPicPr>
        <p:blipFill>
          <a:blip r:embed="rId3" cstate="print"/>
          <a:stretch>
            <a:fillRect/>
          </a:stretch>
        </p:blipFill>
        <p:spPr>
          <a:xfrm>
            <a:off x="10482249" y="4414052"/>
            <a:ext cx="431259" cy="706531"/>
          </a:xfrm>
          <a:prstGeom prst="rect">
            <a:avLst/>
          </a:prstGeom>
        </p:spPr>
      </p:pic>
      <p:pic>
        <p:nvPicPr>
          <p:cNvPr id="169" name="图片 168">
            <a:extLst>
              <a:ext uri="{FF2B5EF4-FFF2-40B4-BE49-F238E27FC236}">
                <a16:creationId xmlns:a16="http://schemas.microsoft.com/office/drawing/2014/main" xmlns="" id="{E542E699-ACA1-4F79-846A-3006F69E1996}"/>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895303" y="4584242"/>
            <a:ext cx="648000" cy="540000"/>
          </a:xfrm>
          <a:prstGeom prst="rect">
            <a:avLst/>
          </a:prstGeom>
        </p:spPr>
      </p:pic>
      <p:sp>
        <p:nvSpPr>
          <p:cNvPr id="170" name="文本框 169">
            <a:extLst>
              <a:ext uri="{FF2B5EF4-FFF2-40B4-BE49-F238E27FC236}">
                <a16:creationId xmlns:a16="http://schemas.microsoft.com/office/drawing/2014/main" xmlns="" id="{2F87D1C8-F64C-4504-8BE0-C614D8D3C7DB}"/>
              </a:ext>
            </a:extLst>
          </p:cNvPr>
          <p:cNvSpPr txBox="1"/>
          <p:nvPr/>
        </p:nvSpPr>
        <p:spPr>
          <a:xfrm>
            <a:off x="8616794" y="4113418"/>
            <a:ext cx="638316"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rPr>
              <a:t>Path 1</a:t>
            </a:r>
            <a:endParaRPr lang="en-US" altLang="zh-CN" sz="1200" dirty="0">
              <a:solidFill>
                <a:prstClr val="black"/>
              </a:solidFill>
              <a:latin typeface="Huawei Sans" panose="020C0503030203020204" pitchFamily="34" charset="0"/>
            </a:endParaRPr>
          </a:p>
        </p:txBody>
      </p:sp>
      <p:sp>
        <p:nvSpPr>
          <p:cNvPr id="171" name="文本框 170">
            <a:extLst>
              <a:ext uri="{FF2B5EF4-FFF2-40B4-BE49-F238E27FC236}">
                <a16:creationId xmlns:a16="http://schemas.microsoft.com/office/drawing/2014/main" xmlns="" id="{B8D4F845-4323-4A33-9F1C-FAA2014E80D0}"/>
              </a:ext>
            </a:extLst>
          </p:cNvPr>
          <p:cNvSpPr txBox="1"/>
          <p:nvPr/>
        </p:nvSpPr>
        <p:spPr>
          <a:xfrm>
            <a:off x="9561338" y="4574944"/>
            <a:ext cx="638316"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rPr>
              <a:t>Path 2</a:t>
            </a:r>
            <a:endParaRPr lang="en-US" altLang="zh-CN" sz="1200" dirty="0">
              <a:solidFill>
                <a:prstClr val="black"/>
              </a:solidFill>
              <a:latin typeface="Huawei Sans" panose="020C0503030203020204" pitchFamily="34" charset="0"/>
            </a:endParaRPr>
          </a:p>
        </p:txBody>
      </p:sp>
      <p:sp>
        <p:nvSpPr>
          <p:cNvPr id="172" name="文本框 171">
            <a:extLst>
              <a:ext uri="{FF2B5EF4-FFF2-40B4-BE49-F238E27FC236}">
                <a16:creationId xmlns:a16="http://schemas.microsoft.com/office/drawing/2014/main" xmlns="" id="{2A5BBB63-1FBA-42AD-90A5-E3CCC649E0E1}"/>
              </a:ext>
            </a:extLst>
          </p:cNvPr>
          <p:cNvSpPr txBox="1"/>
          <p:nvPr/>
        </p:nvSpPr>
        <p:spPr>
          <a:xfrm>
            <a:off x="7895721" y="4588047"/>
            <a:ext cx="638316"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rPr>
              <a:t>Path 3</a:t>
            </a:r>
            <a:endParaRPr lang="en-US" altLang="zh-CN" sz="1200" dirty="0">
              <a:solidFill>
                <a:prstClr val="black"/>
              </a:solidFill>
              <a:latin typeface="Huawei Sans" panose="020C0503030203020204" pitchFamily="34" charset="0"/>
            </a:endParaRPr>
          </a:p>
        </p:txBody>
      </p:sp>
      <p:sp>
        <p:nvSpPr>
          <p:cNvPr id="173" name="文本框 172">
            <a:extLst>
              <a:ext uri="{FF2B5EF4-FFF2-40B4-BE49-F238E27FC236}">
                <a16:creationId xmlns:a16="http://schemas.microsoft.com/office/drawing/2014/main" xmlns="" id="{3B30FA39-0AA3-4370-9F46-EF528A223B6C}"/>
              </a:ext>
            </a:extLst>
          </p:cNvPr>
          <p:cNvSpPr txBox="1"/>
          <p:nvPr/>
        </p:nvSpPr>
        <p:spPr>
          <a:xfrm>
            <a:off x="8601765" y="5034308"/>
            <a:ext cx="638316"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rPr>
              <a:t>Path 4</a:t>
            </a:r>
            <a:endParaRPr lang="en-US" altLang="zh-CN" sz="1200" dirty="0">
              <a:solidFill>
                <a:prstClr val="black"/>
              </a:solidFill>
              <a:latin typeface="Huawei Sans" panose="020C0503030203020204" pitchFamily="34" charset="0"/>
            </a:endParaRPr>
          </a:p>
        </p:txBody>
      </p:sp>
      <p:grpSp>
        <p:nvGrpSpPr>
          <p:cNvPr id="90" name="组合 89"/>
          <p:cNvGrpSpPr/>
          <p:nvPr/>
        </p:nvGrpSpPr>
        <p:grpSpPr>
          <a:xfrm>
            <a:off x="6462000" y="60381"/>
            <a:ext cx="5296902" cy="324000"/>
            <a:chOff x="6633228" y="60381"/>
            <a:chExt cx="5296902" cy="324000"/>
          </a:xfrm>
        </p:grpSpPr>
        <p:sp>
          <p:nvSpPr>
            <p:cNvPr id="93" name="五边形 92"/>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燕尾形 95"/>
            <p:cNvSpPr>
              <a:spLocks/>
            </p:cNvSpPr>
            <p:nvPr/>
          </p:nvSpPr>
          <p:spPr bwMode="gray">
            <a:xfrm>
              <a:off x="7954862" y="60381"/>
              <a:ext cx="1332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rPr>
                <a:t>WLAN Planning and Design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燕尾形 96"/>
            <p:cNvSpPr>
              <a:spLocks/>
            </p:cNvSpPr>
            <p:nvPr/>
          </p:nvSpPr>
          <p:spPr bwMode="gray">
            <a:xfrm>
              <a:off x="9168496"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燕尾形 173"/>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5275574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9613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Capacity Design - MU-MIMO</a:t>
            </a:r>
            <a:endParaRPr lang="en-US" altLang="zh-CN" dirty="0">
              <a:latin typeface="Huawei Sans" panose="020C0503030203020204" pitchFamily="34" charset="0"/>
            </a:endParaRPr>
          </a:p>
        </p:txBody>
      </p:sp>
      <p:sp>
        <p:nvSpPr>
          <p:cNvPr id="6" name="文本占位符 5"/>
          <p:cNvSpPr>
            <a:spLocks noGrp="1"/>
          </p:cNvSpPr>
          <p:nvPr>
            <p:ph type="body" sz="quarter" idx="10"/>
          </p:nvPr>
        </p:nvSpPr>
        <p:spPr/>
        <p:txBody>
          <a:bodyPr/>
          <a:lstStyle/>
          <a:p>
            <a:pPr algn="l"/>
            <a:r>
              <a:rPr lang="en-US" sz="1600" dirty="0"/>
              <a:t>According to the user quantity, MIMO systems can be classified into the single-user MIMO (SU-MIMO) and multi-user MIMO (MU-MIMO) </a:t>
            </a:r>
            <a:r>
              <a:rPr lang="en-US" sz="1600" dirty="0" smtClean="0"/>
              <a:t>systems.</a:t>
            </a:r>
            <a:endParaRPr lang="en-US" altLang="zh-CN" sz="1600" dirty="0" smtClean="0">
              <a:latin typeface="Huawei Sans" panose="020C0503030203020204" pitchFamily="34" charset="0"/>
            </a:endParaRPr>
          </a:p>
          <a:p>
            <a:pPr algn="l"/>
            <a:r>
              <a:rPr lang="en-US" sz="1600" dirty="0" smtClean="0">
                <a:latin typeface="Huawei Sans" panose="020C0503030203020204" pitchFamily="34" charset="0"/>
              </a:rPr>
              <a:t>MU-MIMO can be used to increase the MU rate. That is, multiple parallel spatial streams occupying the same radio resources can be sent to different users. The following example uses an antenna system that consists of a base station with four transmit antennas and </a:t>
            </a:r>
            <a:r>
              <a:rPr lang="en-US" altLang="zh-CN" sz="1600" dirty="0"/>
              <a:t>four </a:t>
            </a:r>
            <a:r>
              <a:rPr lang="en-US" sz="1600" dirty="0" smtClean="0">
                <a:latin typeface="Huawei Sans" panose="020C0503030203020204" pitchFamily="34" charset="0"/>
              </a:rPr>
              <a:t>users with a single receive antenna.</a:t>
            </a:r>
            <a:endParaRPr lang="en-US" altLang="zh-CN" sz="1600" dirty="0">
              <a:latin typeface="Huawei Sans" panose="020C0503030203020204" pitchFamily="34" charset="0"/>
            </a:endParaRPr>
          </a:p>
        </p:txBody>
      </p:sp>
      <p:sp>
        <p:nvSpPr>
          <p:cNvPr id="21" name="文本框 20"/>
          <p:cNvSpPr txBox="1"/>
          <p:nvPr/>
        </p:nvSpPr>
        <p:spPr>
          <a:xfrm>
            <a:off x="2283118" y="3941049"/>
            <a:ext cx="142859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Transmit antenna</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9" name="图片 28">
            <a:extLst>
              <a:ext uri="{FF2B5EF4-FFF2-40B4-BE49-F238E27FC236}">
                <a16:creationId xmlns:a16="http://schemas.microsoft.com/office/drawing/2014/main" xmlns="" id="{AF666F08-4DF3-4005-83B7-92D00AD8AE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25889" y="4298856"/>
            <a:ext cx="1143055" cy="900000"/>
          </a:xfrm>
          <a:prstGeom prst="rect">
            <a:avLst/>
          </a:prstGeom>
        </p:spPr>
      </p:pic>
      <p:grpSp>
        <p:nvGrpSpPr>
          <p:cNvPr id="46" name="组合 45"/>
          <p:cNvGrpSpPr/>
          <p:nvPr/>
        </p:nvGrpSpPr>
        <p:grpSpPr>
          <a:xfrm>
            <a:off x="6564047" y="3500111"/>
            <a:ext cx="1549051" cy="565655"/>
            <a:chOff x="5923114" y="3789856"/>
            <a:chExt cx="1549051" cy="565655"/>
          </a:xfrm>
        </p:grpSpPr>
        <p:sp>
          <p:nvSpPr>
            <p:cNvPr id="22" name="文本框 21"/>
            <p:cNvSpPr txBox="1"/>
            <p:nvPr/>
          </p:nvSpPr>
          <p:spPr>
            <a:xfrm>
              <a:off x="5923114" y="3871091"/>
              <a:ext cx="1010365" cy="461665"/>
            </a:xfrm>
            <a:prstGeom prst="rect">
              <a:avLst/>
            </a:prstGeom>
            <a:noFill/>
          </p:spPr>
          <p:txBody>
            <a:bodyPr wrap="square" rtlCol="0">
              <a:spAutoFit/>
            </a:bodyPr>
            <a:lstStyle/>
            <a:p>
              <a:pPr fontAlgn="ctr"/>
              <a:r>
                <a:rPr lang="en-US" sz="1200" dirty="0" smtClean="0">
                  <a:latin typeface="Huawei Sans" panose="020C0503030203020204" pitchFamily="34" charset="0"/>
                </a:rPr>
                <a:t>Receive antenna</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3" name="图片 32" descr="SAN网络-蓝.png">
              <a:extLst>
                <a:ext uri="{FF2B5EF4-FFF2-40B4-BE49-F238E27FC236}">
                  <a16:creationId xmlns:a16="http://schemas.microsoft.com/office/drawing/2014/main" xmlns="" id="{BAF5A4F4-2303-43CE-8CD7-9BD1B67DAAA5}"/>
                </a:ext>
              </a:extLst>
            </p:cNvPr>
            <p:cNvPicPr>
              <a:picLocks noChangeAspect="1"/>
            </p:cNvPicPr>
            <p:nvPr/>
          </p:nvPicPr>
          <p:blipFill>
            <a:blip r:embed="rId4" cstate="print"/>
            <a:stretch>
              <a:fillRect/>
            </a:stretch>
          </p:blipFill>
          <p:spPr>
            <a:xfrm>
              <a:off x="7148165" y="3824703"/>
              <a:ext cx="324000" cy="530808"/>
            </a:xfrm>
            <a:prstGeom prst="rect">
              <a:avLst/>
            </a:prstGeom>
          </p:spPr>
        </p:pic>
        <p:grpSp>
          <p:nvGrpSpPr>
            <p:cNvPr id="34" name="组合 33">
              <a:extLst>
                <a:ext uri="{FF2B5EF4-FFF2-40B4-BE49-F238E27FC236}">
                  <a16:creationId xmlns:a16="http://schemas.microsoft.com/office/drawing/2014/main" xmlns="" id="{25471350-888D-4279-BBC0-1A96BB523747}"/>
                </a:ext>
              </a:extLst>
            </p:cNvPr>
            <p:cNvGrpSpPr/>
            <p:nvPr/>
          </p:nvGrpSpPr>
          <p:grpSpPr>
            <a:xfrm>
              <a:off x="6771479" y="3789856"/>
              <a:ext cx="376685" cy="396512"/>
              <a:chOff x="2023324" y="2036421"/>
              <a:chExt cx="376685" cy="396512"/>
            </a:xfrm>
          </p:grpSpPr>
          <p:sp>
            <p:nvSpPr>
              <p:cNvPr id="35" name="等腰三角形 34">
                <a:extLst>
                  <a:ext uri="{FF2B5EF4-FFF2-40B4-BE49-F238E27FC236}">
                    <a16:creationId xmlns:a16="http://schemas.microsoft.com/office/drawing/2014/main" xmlns="" id="{E4EA826C-1B0F-4036-829C-1CF27A45A1B2}"/>
                  </a:ext>
                </a:extLst>
              </p:cNvPr>
              <p:cNvSpPr/>
              <p:nvPr/>
            </p:nvSpPr>
            <p:spPr>
              <a:xfrm rot="10800000">
                <a:off x="2023324" y="2036421"/>
                <a:ext cx="324000" cy="216000"/>
              </a:xfrm>
              <a:prstGeom prst="triangl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连接符: 肘形 140">
                <a:extLst>
                  <a:ext uri="{FF2B5EF4-FFF2-40B4-BE49-F238E27FC236}">
                    <a16:creationId xmlns:a16="http://schemas.microsoft.com/office/drawing/2014/main" xmlns="" id="{7AA8D359-0DCC-4344-9FB7-81F89ED614CD}"/>
                  </a:ext>
                </a:extLst>
              </p:cNvPr>
              <p:cNvCxnSpPr>
                <a:cxnSpLocks/>
                <a:stCxn id="35" idx="0"/>
              </p:cNvCxnSpPr>
              <p:nvPr/>
            </p:nvCxnSpPr>
            <p:spPr>
              <a:xfrm rot="16200000" flipH="1">
                <a:off x="2202410" y="2235335"/>
                <a:ext cx="180513" cy="214684"/>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65" name="组合 64"/>
          <p:cNvGrpSpPr/>
          <p:nvPr/>
        </p:nvGrpSpPr>
        <p:grpSpPr>
          <a:xfrm>
            <a:off x="6564043" y="4183201"/>
            <a:ext cx="1549055" cy="565655"/>
            <a:chOff x="5923110" y="3789856"/>
            <a:chExt cx="1549055" cy="565655"/>
          </a:xfrm>
        </p:grpSpPr>
        <p:sp>
          <p:nvSpPr>
            <p:cNvPr id="66" name="文本框 65"/>
            <p:cNvSpPr txBox="1"/>
            <p:nvPr/>
          </p:nvSpPr>
          <p:spPr>
            <a:xfrm>
              <a:off x="5923110" y="3852041"/>
              <a:ext cx="1114352" cy="461665"/>
            </a:xfrm>
            <a:prstGeom prst="rect">
              <a:avLst/>
            </a:prstGeom>
            <a:noFill/>
          </p:spPr>
          <p:txBody>
            <a:bodyPr wrap="square" rtlCol="0">
              <a:spAutoFit/>
            </a:bodyPr>
            <a:lstStyle/>
            <a:p>
              <a:pPr fontAlgn="ctr"/>
              <a:r>
                <a:rPr lang="en-US" sz="1200" dirty="0" smtClean="0">
                  <a:latin typeface="Huawei Sans" panose="020C0503030203020204" pitchFamily="34" charset="0"/>
                </a:rPr>
                <a:t>Receive antenna</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7" name="图片 66" descr="SAN网络-蓝.png">
              <a:extLst>
                <a:ext uri="{FF2B5EF4-FFF2-40B4-BE49-F238E27FC236}">
                  <a16:creationId xmlns:a16="http://schemas.microsoft.com/office/drawing/2014/main" xmlns="" id="{BAF5A4F4-2303-43CE-8CD7-9BD1B67DAAA5}"/>
                </a:ext>
              </a:extLst>
            </p:cNvPr>
            <p:cNvPicPr>
              <a:picLocks noChangeAspect="1"/>
            </p:cNvPicPr>
            <p:nvPr/>
          </p:nvPicPr>
          <p:blipFill>
            <a:blip r:embed="rId4" cstate="print"/>
            <a:stretch>
              <a:fillRect/>
            </a:stretch>
          </p:blipFill>
          <p:spPr>
            <a:xfrm>
              <a:off x="7148165" y="3824703"/>
              <a:ext cx="324000" cy="530808"/>
            </a:xfrm>
            <a:prstGeom prst="rect">
              <a:avLst/>
            </a:prstGeom>
          </p:spPr>
        </p:pic>
        <p:grpSp>
          <p:nvGrpSpPr>
            <p:cNvPr id="68" name="组合 67">
              <a:extLst>
                <a:ext uri="{FF2B5EF4-FFF2-40B4-BE49-F238E27FC236}">
                  <a16:creationId xmlns:a16="http://schemas.microsoft.com/office/drawing/2014/main" xmlns="" id="{25471350-888D-4279-BBC0-1A96BB523747}"/>
                </a:ext>
              </a:extLst>
            </p:cNvPr>
            <p:cNvGrpSpPr/>
            <p:nvPr/>
          </p:nvGrpSpPr>
          <p:grpSpPr>
            <a:xfrm>
              <a:off x="6771479" y="3789856"/>
              <a:ext cx="376685" cy="396512"/>
              <a:chOff x="2023324" y="2036421"/>
              <a:chExt cx="376685" cy="396512"/>
            </a:xfrm>
          </p:grpSpPr>
          <p:sp>
            <p:nvSpPr>
              <p:cNvPr id="69" name="等腰三角形 68">
                <a:extLst>
                  <a:ext uri="{FF2B5EF4-FFF2-40B4-BE49-F238E27FC236}">
                    <a16:creationId xmlns:a16="http://schemas.microsoft.com/office/drawing/2014/main" xmlns="" id="{E4EA826C-1B0F-4036-829C-1CF27A45A1B2}"/>
                  </a:ext>
                </a:extLst>
              </p:cNvPr>
              <p:cNvSpPr/>
              <p:nvPr/>
            </p:nvSpPr>
            <p:spPr>
              <a:xfrm rot="10800000">
                <a:off x="2023324" y="2036421"/>
                <a:ext cx="324000" cy="216000"/>
              </a:xfrm>
              <a:prstGeom prst="triangl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连接符: 肘形 140">
                <a:extLst>
                  <a:ext uri="{FF2B5EF4-FFF2-40B4-BE49-F238E27FC236}">
                    <a16:creationId xmlns:a16="http://schemas.microsoft.com/office/drawing/2014/main" xmlns="" id="{7AA8D359-0DCC-4344-9FB7-81F89ED614CD}"/>
                  </a:ext>
                </a:extLst>
              </p:cNvPr>
              <p:cNvCxnSpPr>
                <a:cxnSpLocks/>
                <a:stCxn id="69" idx="0"/>
              </p:cNvCxnSpPr>
              <p:nvPr/>
            </p:nvCxnSpPr>
            <p:spPr>
              <a:xfrm rot="16200000" flipH="1">
                <a:off x="2202410" y="2235335"/>
                <a:ext cx="180513" cy="214684"/>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71" name="组合 70"/>
          <p:cNvGrpSpPr/>
          <p:nvPr/>
        </p:nvGrpSpPr>
        <p:grpSpPr>
          <a:xfrm>
            <a:off x="6564043" y="4866291"/>
            <a:ext cx="1549055" cy="565655"/>
            <a:chOff x="5923110" y="3789856"/>
            <a:chExt cx="1549055" cy="565655"/>
          </a:xfrm>
        </p:grpSpPr>
        <p:sp>
          <p:nvSpPr>
            <p:cNvPr id="72" name="文本框 71"/>
            <p:cNvSpPr txBox="1"/>
            <p:nvPr/>
          </p:nvSpPr>
          <p:spPr>
            <a:xfrm>
              <a:off x="5923110" y="3842516"/>
              <a:ext cx="1043148" cy="461665"/>
            </a:xfrm>
            <a:prstGeom prst="rect">
              <a:avLst/>
            </a:prstGeom>
            <a:noFill/>
          </p:spPr>
          <p:txBody>
            <a:bodyPr wrap="square" rtlCol="0">
              <a:spAutoFit/>
            </a:bodyPr>
            <a:lstStyle/>
            <a:p>
              <a:pPr fontAlgn="ctr"/>
              <a:r>
                <a:rPr lang="en-US" sz="1200" dirty="0" smtClean="0">
                  <a:latin typeface="Huawei Sans" panose="020C0503030203020204" pitchFamily="34" charset="0"/>
                </a:rPr>
                <a:t>Receive antenna</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3" name="图片 72" descr="SAN网络-蓝.png">
              <a:extLst>
                <a:ext uri="{FF2B5EF4-FFF2-40B4-BE49-F238E27FC236}">
                  <a16:creationId xmlns:a16="http://schemas.microsoft.com/office/drawing/2014/main" xmlns="" id="{BAF5A4F4-2303-43CE-8CD7-9BD1B67DAAA5}"/>
                </a:ext>
              </a:extLst>
            </p:cNvPr>
            <p:cNvPicPr>
              <a:picLocks noChangeAspect="1"/>
            </p:cNvPicPr>
            <p:nvPr/>
          </p:nvPicPr>
          <p:blipFill>
            <a:blip r:embed="rId4" cstate="print"/>
            <a:stretch>
              <a:fillRect/>
            </a:stretch>
          </p:blipFill>
          <p:spPr>
            <a:xfrm>
              <a:off x="7148165" y="3824703"/>
              <a:ext cx="324000" cy="530808"/>
            </a:xfrm>
            <a:prstGeom prst="rect">
              <a:avLst/>
            </a:prstGeom>
          </p:spPr>
        </p:pic>
        <p:grpSp>
          <p:nvGrpSpPr>
            <p:cNvPr id="74" name="组合 73">
              <a:extLst>
                <a:ext uri="{FF2B5EF4-FFF2-40B4-BE49-F238E27FC236}">
                  <a16:creationId xmlns:a16="http://schemas.microsoft.com/office/drawing/2014/main" xmlns="" id="{25471350-888D-4279-BBC0-1A96BB523747}"/>
                </a:ext>
              </a:extLst>
            </p:cNvPr>
            <p:cNvGrpSpPr/>
            <p:nvPr/>
          </p:nvGrpSpPr>
          <p:grpSpPr>
            <a:xfrm>
              <a:off x="6771479" y="3789856"/>
              <a:ext cx="376685" cy="396512"/>
              <a:chOff x="2023324" y="2036421"/>
              <a:chExt cx="376685" cy="396512"/>
            </a:xfrm>
          </p:grpSpPr>
          <p:sp>
            <p:nvSpPr>
              <p:cNvPr id="75" name="等腰三角形 74">
                <a:extLst>
                  <a:ext uri="{FF2B5EF4-FFF2-40B4-BE49-F238E27FC236}">
                    <a16:creationId xmlns:a16="http://schemas.microsoft.com/office/drawing/2014/main" xmlns="" id="{E4EA826C-1B0F-4036-829C-1CF27A45A1B2}"/>
                  </a:ext>
                </a:extLst>
              </p:cNvPr>
              <p:cNvSpPr/>
              <p:nvPr/>
            </p:nvSpPr>
            <p:spPr>
              <a:xfrm rot="10800000">
                <a:off x="2023324" y="2036421"/>
                <a:ext cx="324000" cy="216000"/>
              </a:xfrm>
              <a:prstGeom prst="triangl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6" name="连接符: 肘形 140">
                <a:extLst>
                  <a:ext uri="{FF2B5EF4-FFF2-40B4-BE49-F238E27FC236}">
                    <a16:creationId xmlns:a16="http://schemas.microsoft.com/office/drawing/2014/main" xmlns="" id="{7AA8D359-0DCC-4344-9FB7-81F89ED614CD}"/>
                  </a:ext>
                </a:extLst>
              </p:cNvPr>
              <p:cNvCxnSpPr>
                <a:cxnSpLocks/>
                <a:stCxn id="75" idx="0"/>
              </p:cNvCxnSpPr>
              <p:nvPr/>
            </p:nvCxnSpPr>
            <p:spPr>
              <a:xfrm rot="16200000" flipH="1">
                <a:off x="2202410" y="2235335"/>
                <a:ext cx="180513" cy="214684"/>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77" name="组合 76"/>
          <p:cNvGrpSpPr/>
          <p:nvPr/>
        </p:nvGrpSpPr>
        <p:grpSpPr>
          <a:xfrm>
            <a:off x="6564043" y="5549381"/>
            <a:ext cx="1549055" cy="565655"/>
            <a:chOff x="5923110" y="3789856"/>
            <a:chExt cx="1549055" cy="565655"/>
          </a:xfrm>
        </p:grpSpPr>
        <p:sp>
          <p:nvSpPr>
            <p:cNvPr id="78" name="文本框 77"/>
            <p:cNvSpPr txBox="1"/>
            <p:nvPr/>
          </p:nvSpPr>
          <p:spPr>
            <a:xfrm>
              <a:off x="5923110" y="3832991"/>
              <a:ext cx="1172369" cy="461665"/>
            </a:xfrm>
            <a:prstGeom prst="rect">
              <a:avLst/>
            </a:prstGeom>
            <a:noFill/>
          </p:spPr>
          <p:txBody>
            <a:bodyPr wrap="square" rtlCol="0">
              <a:spAutoFit/>
            </a:bodyPr>
            <a:lstStyle/>
            <a:p>
              <a:pPr fontAlgn="ctr"/>
              <a:r>
                <a:rPr lang="en-US" sz="1200" dirty="0" smtClean="0">
                  <a:latin typeface="Huawei Sans" panose="020C0503030203020204" pitchFamily="34" charset="0"/>
                </a:rPr>
                <a:t>Receive antenna</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9" name="图片 78" descr="SAN网络-蓝.png">
              <a:extLst>
                <a:ext uri="{FF2B5EF4-FFF2-40B4-BE49-F238E27FC236}">
                  <a16:creationId xmlns:a16="http://schemas.microsoft.com/office/drawing/2014/main" xmlns="" id="{BAF5A4F4-2303-43CE-8CD7-9BD1B67DAAA5}"/>
                </a:ext>
              </a:extLst>
            </p:cNvPr>
            <p:cNvPicPr>
              <a:picLocks noChangeAspect="1"/>
            </p:cNvPicPr>
            <p:nvPr/>
          </p:nvPicPr>
          <p:blipFill>
            <a:blip r:embed="rId4" cstate="print"/>
            <a:stretch>
              <a:fillRect/>
            </a:stretch>
          </p:blipFill>
          <p:spPr>
            <a:xfrm>
              <a:off x="7148165" y="3824703"/>
              <a:ext cx="324000" cy="530808"/>
            </a:xfrm>
            <a:prstGeom prst="rect">
              <a:avLst/>
            </a:prstGeom>
          </p:spPr>
        </p:pic>
        <p:grpSp>
          <p:nvGrpSpPr>
            <p:cNvPr id="80" name="组合 79">
              <a:extLst>
                <a:ext uri="{FF2B5EF4-FFF2-40B4-BE49-F238E27FC236}">
                  <a16:creationId xmlns:a16="http://schemas.microsoft.com/office/drawing/2014/main" xmlns="" id="{25471350-888D-4279-BBC0-1A96BB523747}"/>
                </a:ext>
              </a:extLst>
            </p:cNvPr>
            <p:cNvGrpSpPr/>
            <p:nvPr/>
          </p:nvGrpSpPr>
          <p:grpSpPr>
            <a:xfrm>
              <a:off x="6771479" y="3789856"/>
              <a:ext cx="376685" cy="396512"/>
              <a:chOff x="2023324" y="2036421"/>
              <a:chExt cx="376685" cy="396512"/>
            </a:xfrm>
          </p:grpSpPr>
          <p:sp>
            <p:nvSpPr>
              <p:cNvPr id="81" name="等腰三角形 80">
                <a:extLst>
                  <a:ext uri="{FF2B5EF4-FFF2-40B4-BE49-F238E27FC236}">
                    <a16:creationId xmlns:a16="http://schemas.microsoft.com/office/drawing/2014/main" xmlns="" id="{E4EA826C-1B0F-4036-829C-1CF27A45A1B2}"/>
                  </a:ext>
                </a:extLst>
              </p:cNvPr>
              <p:cNvSpPr/>
              <p:nvPr/>
            </p:nvSpPr>
            <p:spPr>
              <a:xfrm rot="10800000">
                <a:off x="2023324" y="2036421"/>
                <a:ext cx="324000" cy="216000"/>
              </a:xfrm>
              <a:prstGeom prst="triangl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2" name="连接符: 肘形 140">
                <a:extLst>
                  <a:ext uri="{FF2B5EF4-FFF2-40B4-BE49-F238E27FC236}">
                    <a16:creationId xmlns:a16="http://schemas.microsoft.com/office/drawing/2014/main" xmlns="" id="{7AA8D359-0DCC-4344-9FB7-81F89ED614CD}"/>
                  </a:ext>
                </a:extLst>
              </p:cNvPr>
              <p:cNvCxnSpPr>
                <a:cxnSpLocks/>
                <a:stCxn id="81" idx="0"/>
              </p:cNvCxnSpPr>
              <p:nvPr/>
            </p:nvCxnSpPr>
            <p:spPr>
              <a:xfrm rot="16200000" flipH="1">
                <a:off x="2202410" y="2235335"/>
                <a:ext cx="180513" cy="214684"/>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92" name="组合 91"/>
          <p:cNvGrpSpPr/>
          <p:nvPr/>
        </p:nvGrpSpPr>
        <p:grpSpPr>
          <a:xfrm>
            <a:off x="3557315" y="5027538"/>
            <a:ext cx="364702" cy="211082"/>
            <a:chOff x="4011461" y="5736336"/>
            <a:chExt cx="364702" cy="211082"/>
          </a:xfrm>
        </p:grpSpPr>
        <p:cxnSp>
          <p:nvCxnSpPr>
            <p:cNvPr id="90" name="直接连接符 89"/>
            <p:cNvCxnSpPr/>
            <p:nvPr/>
          </p:nvCxnSpPr>
          <p:spPr>
            <a:xfrm>
              <a:off x="4011461" y="5838531"/>
              <a:ext cx="25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等腰三角形 26">
              <a:extLst>
                <a:ext uri="{FF2B5EF4-FFF2-40B4-BE49-F238E27FC236}">
                  <a16:creationId xmlns:a16="http://schemas.microsoft.com/office/drawing/2014/main" xmlns="" id="{52068D02-508C-4AFA-A05B-CC6613010E0C}"/>
                </a:ext>
              </a:extLst>
            </p:cNvPr>
            <p:cNvSpPr/>
            <p:nvPr/>
          </p:nvSpPr>
          <p:spPr>
            <a:xfrm rot="16200000">
              <a:off x="4174572" y="5745826"/>
              <a:ext cx="211082" cy="192101"/>
            </a:xfrm>
            <a:prstGeom prst="triangl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3" name="组合 92"/>
          <p:cNvGrpSpPr/>
          <p:nvPr/>
        </p:nvGrpSpPr>
        <p:grpSpPr>
          <a:xfrm>
            <a:off x="3557315" y="4777638"/>
            <a:ext cx="364702" cy="211082"/>
            <a:chOff x="4011461" y="5736336"/>
            <a:chExt cx="364702" cy="211082"/>
          </a:xfrm>
        </p:grpSpPr>
        <p:cxnSp>
          <p:nvCxnSpPr>
            <p:cNvPr id="94" name="直接连接符 93"/>
            <p:cNvCxnSpPr/>
            <p:nvPr/>
          </p:nvCxnSpPr>
          <p:spPr>
            <a:xfrm>
              <a:off x="4011461" y="5838531"/>
              <a:ext cx="25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等腰三角形 94">
              <a:extLst>
                <a:ext uri="{FF2B5EF4-FFF2-40B4-BE49-F238E27FC236}">
                  <a16:creationId xmlns:a16="http://schemas.microsoft.com/office/drawing/2014/main" xmlns="" id="{52068D02-508C-4AFA-A05B-CC6613010E0C}"/>
                </a:ext>
              </a:extLst>
            </p:cNvPr>
            <p:cNvSpPr/>
            <p:nvPr/>
          </p:nvSpPr>
          <p:spPr>
            <a:xfrm rot="16200000">
              <a:off x="4174572" y="5745826"/>
              <a:ext cx="211082" cy="192101"/>
            </a:xfrm>
            <a:prstGeom prst="triangl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6" name="组合 95"/>
          <p:cNvGrpSpPr/>
          <p:nvPr/>
        </p:nvGrpSpPr>
        <p:grpSpPr>
          <a:xfrm>
            <a:off x="3557315" y="4527739"/>
            <a:ext cx="364702" cy="211082"/>
            <a:chOff x="4011461" y="5736336"/>
            <a:chExt cx="364702" cy="211082"/>
          </a:xfrm>
        </p:grpSpPr>
        <p:cxnSp>
          <p:nvCxnSpPr>
            <p:cNvPr id="97" name="直接连接符 96"/>
            <p:cNvCxnSpPr/>
            <p:nvPr/>
          </p:nvCxnSpPr>
          <p:spPr>
            <a:xfrm>
              <a:off x="4011461" y="5838531"/>
              <a:ext cx="25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8" name="等腰三角形 97">
              <a:extLst>
                <a:ext uri="{FF2B5EF4-FFF2-40B4-BE49-F238E27FC236}">
                  <a16:creationId xmlns:a16="http://schemas.microsoft.com/office/drawing/2014/main" xmlns="" id="{52068D02-508C-4AFA-A05B-CC6613010E0C}"/>
                </a:ext>
              </a:extLst>
            </p:cNvPr>
            <p:cNvSpPr/>
            <p:nvPr/>
          </p:nvSpPr>
          <p:spPr>
            <a:xfrm rot="16200000">
              <a:off x="4174572" y="5745826"/>
              <a:ext cx="211082" cy="192101"/>
            </a:xfrm>
            <a:prstGeom prst="triangl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9" name="组合 98"/>
          <p:cNvGrpSpPr/>
          <p:nvPr/>
        </p:nvGrpSpPr>
        <p:grpSpPr>
          <a:xfrm>
            <a:off x="3557315" y="4277840"/>
            <a:ext cx="364702" cy="211082"/>
            <a:chOff x="4011461" y="5736336"/>
            <a:chExt cx="364702" cy="211082"/>
          </a:xfrm>
        </p:grpSpPr>
        <p:cxnSp>
          <p:nvCxnSpPr>
            <p:cNvPr id="100" name="直接连接符 99"/>
            <p:cNvCxnSpPr/>
            <p:nvPr/>
          </p:nvCxnSpPr>
          <p:spPr>
            <a:xfrm>
              <a:off x="4011461" y="5838531"/>
              <a:ext cx="25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等腰三角形 100">
              <a:extLst>
                <a:ext uri="{FF2B5EF4-FFF2-40B4-BE49-F238E27FC236}">
                  <a16:creationId xmlns:a16="http://schemas.microsoft.com/office/drawing/2014/main" xmlns="" id="{52068D02-508C-4AFA-A05B-CC6613010E0C}"/>
                </a:ext>
              </a:extLst>
            </p:cNvPr>
            <p:cNvSpPr/>
            <p:nvPr/>
          </p:nvSpPr>
          <p:spPr>
            <a:xfrm rot="16200000">
              <a:off x="4174572" y="5745826"/>
              <a:ext cx="211082" cy="192101"/>
            </a:xfrm>
            <a:prstGeom prst="triangl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03" name="直接箭头连接符 102"/>
          <p:cNvCxnSpPr>
            <a:endCxn id="22" idx="1"/>
          </p:cNvCxnSpPr>
          <p:nvPr/>
        </p:nvCxnSpPr>
        <p:spPr>
          <a:xfrm flipV="1">
            <a:off x="4059024" y="3812179"/>
            <a:ext cx="2505023" cy="4588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4" name="直接箭头连接符 103"/>
          <p:cNvCxnSpPr>
            <a:endCxn id="66" idx="1"/>
          </p:cNvCxnSpPr>
          <p:nvPr/>
        </p:nvCxnSpPr>
        <p:spPr>
          <a:xfrm flipV="1">
            <a:off x="4059024" y="4476219"/>
            <a:ext cx="2505019" cy="1094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0" name="直接箭头连接符 109"/>
          <p:cNvCxnSpPr>
            <a:endCxn id="72" idx="1"/>
          </p:cNvCxnSpPr>
          <p:nvPr/>
        </p:nvCxnSpPr>
        <p:spPr>
          <a:xfrm>
            <a:off x="4071724" y="4843988"/>
            <a:ext cx="2492319" cy="3057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2" name="直接箭头连接符 111"/>
          <p:cNvCxnSpPr>
            <a:endCxn id="78" idx="1"/>
          </p:cNvCxnSpPr>
          <p:nvPr/>
        </p:nvCxnSpPr>
        <p:spPr>
          <a:xfrm>
            <a:off x="4059024" y="5063058"/>
            <a:ext cx="2505019" cy="7602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8" name="文本框 117"/>
          <p:cNvSpPr txBox="1"/>
          <p:nvPr/>
        </p:nvSpPr>
        <p:spPr>
          <a:xfrm>
            <a:off x="4965166" y="3668932"/>
            <a:ext cx="862737" cy="307777"/>
          </a:xfrm>
          <a:prstGeom prst="rect">
            <a:avLst/>
          </a:prstGeom>
          <a:noFill/>
        </p:spPr>
        <p:txBody>
          <a:bodyPr wrap="none" rtlCol="0">
            <a:spAutoFit/>
          </a:bodyPr>
          <a:lstStyle/>
          <a:p>
            <a:pPr fontAlgn="ctr"/>
            <a:r>
              <a:rPr lang="en-US" sz="1400" dirty="0" smtClean="0">
                <a:latin typeface="Huawei Sans" panose="020C0503030203020204" pitchFamily="34" charset="0"/>
              </a:rPr>
              <a:t>Traffic 1</a:t>
            </a:r>
            <a:endParaRPr lang="en-US" altLang="zh-CN" sz="1400" dirty="0">
              <a:latin typeface="Huawei Sans" panose="020C0503030203020204" pitchFamily="34" charset="0"/>
            </a:endParaRPr>
          </a:p>
        </p:txBody>
      </p:sp>
      <p:sp>
        <p:nvSpPr>
          <p:cNvPr id="119" name="文本框 118"/>
          <p:cNvSpPr txBox="1"/>
          <p:nvPr/>
        </p:nvSpPr>
        <p:spPr>
          <a:xfrm>
            <a:off x="4965166" y="4228100"/>
            <a:ext cx="862737" cy="307777"/>
          </a:xfrm>
          <a:prstGeom prst="rect">
            <a:avLst/>
          </a:prstGeom>
          <a:noFill/>
        </p:spPr>
        <p:txBody>
          <a:bodyPr wrap="none" rtlCol="0">
            <a:spAutoFit/>
          </a:bodyPr>
          <a:lstStyle/>
          <a:p>
            <a:pPr fontAlgn="ctr"/>
            <a:r>
              <a:rPr lang="en-US" sz="1400" dirty="0" smtClean="0">
                <a:latin typeface="Huawei Sans" panose="020C0503030203020204" pitchFamily="34" charset="0"/>
              </a:rPr>
              <a:t>Traffic 2</a:t>
            </a:r>
            <a:endParaRPr lang="en-US" altLang="zh-CN" sz="1400" dirty="0">
              <a:latin typeface="Huawei Sans" panose="020C0503030203020204" pitchFamily="34" charset="0"/>
            </a:endParaRPr>
          </a:p>
        </p:txBody>
      </p:sp>
      <p:sp>
        <p:nvSpPr>
          <p:cNvPr id="120" name="文本框 119"/>
          <p:cNvSpPr txBox="1"/>
          <p:nvPr/>
        </p:nvSpPr>
        <p:spPr>
          <a:xfrm>
            <a:off x="4965166" y="4692018"/>
            <a:ext cx="862737" cy="307777"/>
          </a:xfrm>
          <a:prstGeom prst="rect">
            <a:avLst/>
          </a:prstGeom>
          <a:noFill/>
        </p:spPr>
        <p:txBody>
          <a:bodyPr wrap="none" rtlCol="0">
            <a:spAutoFit/>
          </a:bodyPr>
          <a:lstStyle/>
          <a:p>
            <a:pPr fontAlgn="ctr"/>
            <a:r>
              <a:rPr lang="en-US" sz="1400" dirty="0" smtClean="0">
                <a:latin typeface="Huawei Sans" panose="020C0503030203020204" pitchFamily="34" charset="0"/>
              </a:rPr>
              <a:t>Traffic 3</a:t>
            </a:r>
            <a:endParaRPr lang="en-US" altLang="zh-CN" sz="1400" dirty="0">
              <a:latin typeface="Huawei Sans" panose="020C0503030203020204" pitchFamily="34" charset="0"/>
            </a:endParaRPr>
          </a:p>
        </p:txBody>
      </p:sp>
      <p:sp>
        <p:nvSpPr>
          <p:cNvPr id="121" name="文本框 120"/>
          <p:cNvSpPr txBox="1"/>
          <p:nvPr/>
        </p:nvSpPr>
        <p:spPr>
          <a:xfrm>
            <a:off x="4965166" y="5155935"/>
            <a:ext cx="862737" cy="307777"/>
          </a:xfrm>
          <a:prstGeom prst="rect">
            <a:avLst/>
          </a:prstGeom>
          <a:noFill/>
        </p:spPr>
        <p:txBody>
          <a:bodyPr wrap="none" rtlCol="0">
            <a:spAutoFit/>
          </a:bodyPr>
          <a:lstStyle/>
          <a:p>
            <a:pPr fontAlgn="ctr"/>
            <a:r>
              <a:rPr lang="en-US" sz="1400" dirty="0" smtClean="0">
                <a:latin typeface="Huawei Sans" panose="020C0503030203020204" pitchFamily="34" charset="0"/>
              </a:rPr>
              <a:t>Traffic 4</a:t>
            </a:r>
            <a:endParaRPr lang="en-US" altLang="zh-CN" sz="1400" dirty="0">
              <a:latin typeface="Huawei Sans" panose="020C0503030203020204" pitchFamily="34" charset="0"/>
            </a:endParaRPr>
          </a:p>
        </p:txBody>
      </p:sp>
      <p:grpSp>
        <p:nvGrpSpPr>
          <p:cNvPr id="60" name="组合 59"/>
          <p:cNvGrpSpPr/>
          <p:nvPr/>
        </p:nvGrpSpPr>
        <p:grpSpPr>
          <a:xfrm>
            <a:off x="6462000" y="60381"/>
            <a:ext cx="5296902" cy="324000"/>
            <a:chOff x="6633228" y="60381"/>
            <a:chExt cx="5296902" cy="324000"/>
          </a:xfrm>
        </p:grpSpPr>
        <p:sp>
          <p:nvSpPr>
            <p:cNvPr id="61" name="五边形 60"/>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燕尾形 61"/>
            <p:cNvSpPr>
              <a:spLocks/>
            </p:cNvSpPr>
            <p:nvPr/>
          </p:nvSpPr>
          <p:spPr bwMode="gray">
            <a:xfrm>
              <a:off x="7954862" y="60381"/>
              <a:ext cx="1332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rPr>
                <a:t>WLAN Planning and Design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燕尾形 62"/>
            <p:cNvSpPr>
              <a:spLocks/>
            </p:cNvSpPr>
            <p:nvPr/>
          </p:nvSpPr>
          <p:spPr bwMode="gray">
            <a:xfrm>
              <a:off x="9168496"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燕尾形 63"/>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5799382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Capacity Design - AP Throughput</a:t>
            </a:r>
            <a:endParaRPr lang="en-US" altLang="zh-CN" dirty="0">
              <a:latin typeface="Huawei Sans" panose="020C0503030203020204" pitchFamily="34" charset="0"/>
            </a:endParaRPr>
          </a:p>
        </p:txBody>
      </p:sp>
      <p:sp>
        <p:nvSpPr>
          <p:cNvPr id="6" name="文本占位符 5"/>
          <p:cNvSpPr>
            <a:spLocks noGrp="1"/>
          </p:cNvSpPr>
          <p:nvPr>
            <p:ph type="body" sz="quarter" idx="10"/>
          </p:nvPr>
        </p:nvSpPr>
        <p:spPr/>
        <p:txBody>
          <a:bodyPr/>
          <a:lstStyle/>
          <a:p>
            <a:pPr marL="266700" indent="-266700" algn="l"/>
            <a:r>
              <a:rPr lang="en-US" sz="1400" dirty="0" smtClean="0">
                <a:latin typeface="Huawei Sans" panose="020C0503030203020204" pitchFamily="34" charset="0"/>
              </a:rPr>
              <a:t>Throughput refers to the total amount of data that an AP can transmit per unit time. Throughput is calculated using the following formula: </a:t>
            </a:r>
          </a:p>
          <a:p>
            <a:pPr marL="269875" indent="0" algn="l">
              <a:buNone/>
            </a:pPr>
            <a:r>
              <a:rPr lang="en-US" sz="1400" dirty="0" smtClean="0">
                <a:latin typeface="Huawei Sans" panose="020C0503030203020204" pitchFamily="34" charset="0"/>
              </a:rPr>
              <a:t>Throughput = User access bandwidth x Maximum number of concurrent STAs</a:t>
            </a:r>
          </a:p>
          <a:p>
            <a:pPr marL="266700" indent="-266700" algn="l"/>
            <a:r>
              <a:rPr lang="en-US" sz="1400" dirty="0" smtClean="0">
                <a:latin typeface="Huawei Sans" panose="020C0503030203020204" pitchFamily="34" charset="0"/>
              </a:rPr>
              <a:t>Throughput design example</a:t>
            </a:r>
          </a:p>
          <a:p>
            <a:pPr marL="266700" lvl="1" indent="0">
              <a:buNone/>
            </a:pPr>
            <a:r>
              <a:rPr lang="en-US" sz="1400" dirty="0" smtClean="0">
                <a:latin typeface="Huawei Sans" panose="020C0503030203020204" pitchFamily="34" charset="0"/>
              </a:rPr>
              <a:t>Assume that a customer wants to use Wi-Fi 6 and requires 8 Mbps access bandwidth per user. In this case, the required throughout of a single-radio AP is 120 Mbps (8 x 15) and that of a dual-radio AP is 192 Mbps (8 x 24).</a:t>
            </a:r>
            <a:endParaRPr lang="en-US" altLang="zh-CN" sz="1400" dirty="0">
              <a:latin typeface="Huawei Sans" panose="020C0503030203020204" pitchFamily="34" charset="0"/>
            </a:endParaRPr>
          </a:p>
        </p:txBody>
      </p:sp>
      <p:graphicFrame>
        <p:nvGraphicFramePr>
          <p:cNvPr id="7" name="表格 6"/>
          <p:cNvGraphicFramePr>
            <a:graphicFrameLocks noGrp="1"/>
          </p:cNvGraphicFramePr>
          <p:nvPr>
            <p:extLst/>
          </p:nvPr>
        </p:nvGraphicFramePr>
        <p:xfrm>
          <a:off x="2296998" y="3425538"/>
          <a:ext cx="7574190" cy="2775236"/>
        </p:xfrm>
        <a:graphic>
          <a:graphicData uri="http://schemas.openxmlformats.org/drawingml/2006/table">
            <a:tbl>
              <a:tblPr/>
              <a:tblGrid>
                <a:gridCol w="1239981"/>
                <a:gridCol w="1739871"/>
                <a:gridCol w="2286000"/>
                <a:gridCol w="2308338"/>
              </a:tblGrid>
              <a:tr h="622234">
                <a:tc gridSpan="4">
                  <a:txBody>
                    <a:bodyPr/>
                    <a:lstStyle/>
                    <a:p>
                      <a:pPr algn="ctr" fontAlgn="ctr"/>
                      <a:r>
                        <a:rPr lang="en-US" sz="1600" b="1" dirty="0" smtClean="0">
                          <a:solidFill>
                            <a:schemeClr val="tx1"/>
                          </a:solidFill>
                          <a:latin typeface="Huawei Sans" panose="020C0503030203020204" pitchFamily="34" charset="0"/>
                        </a:rPr>
                        <a:t>Maximum Number of Concurrent STAs with Different Bandwidths </a:t>
                      </a:r>
                    </a:p>
                    <a:p>
                      <a:pPr algn="ctr" fontAlgn="ctr"/>
                      <a:r>
                        <a:rPr lang="en-US" sz="1600" b="1" dirty="0" smtClean="0">
                          <a:solidFill>
                            <a:schemeClr val="tx1"/>
                          </a:solidFill>
                          <a:latin typeface="Huawei Sans" panose="020C0503030203020204" pitchFamily="34" charset="0"/>
                        </a:rPr>
                        <a:t>Dual Spatial Streams, 802.11ax (Wi-Fi 6) Supported</a:t>
                      </a:r>
                      <a:endParaRPr lang="en-US" altLang="zh-CN" sz="1600" b="1" dirty="0">
                        <a:solidFill>
                          <a:schemeClr val="tx1"/>
                        </a:solidFill>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zh-CN" altLang="en-US" sz="1200" b="1" dirty="0">
                        <a:solidFill>
                          <a:schemeClr val="bg1"/>
                        </a:solidFill>
                        <a:effectLst/>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c hMerge="1">
                  <a:txBody>
                    <a:bodyPr/>
                    <a:lstStyle/>
                    <a:p>
                      <a:pPr algn="ctr"/>
                      <a:endParaRPr lang="zh-CN" altLang="en-US" sz="1200" b="1" dirty="0">
                        <a:solidFill>
                          <a:schemeClr val="bg1"/>
                        </a:solidFill>
                        <a:effectLst/>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c hMerge="1">
                  <a:txBody>
                    <a:bodyPr/>
                    <a:lstStyle/>
                    <a:p>
                      <a:pPr algn="ctr"/>
                      <a:endParaRPr lang="zh-CN" altLang="en-US" sz="1200" b="1" dirty="0">
                        <a:solidFill>
                          <a:schemeClr val="bg1"/>
                        </a:solidFill>
                        <a:effectLst/>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r>
              <a:tr h="452800">
                <a:tc>
                  <a:txBody>
                    <a:bodyPr/>
                    <a:lstStyle/>
                    <a:p>
                      <a:pPr algn="ctr" fontAlgn="ctr"/>
                      <a:r>
                        <a:rPr lang="en-US" sz="1100" dirty="0" smtClean="0">
                          <a:latin typeface="Huawei Sans" panose="020C0503030203020204" pitchFamily="34" charset="0"/>
                        </a:rPr>
                        <a:t>No.</a:t>
                      </a:r>
                      <a:endParaRPr lang="en-US" sz="1100" dirty="0">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dirty="0" smtClean="0">
                          <a:latin typeface="Huawei Sans" panose="020C0503030203020204" pitchFamily="34" charset="0"/>
                        </a:rPr>
                        <a:t>User Access Bandwidth (Per Capita)</a:t>
                      </a:r>
                      <a:endParaRPr lang="en-US" sz="11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dirty="0" smtClean="0">
                          <a:latin typeface="Huawei Sans" panose="020C0503030203020204" pitchFamily="34" charset="0"/>
                        </a:rPr>
                        <a:t>Maximum Number of Concurrent Users (Single Radio)</a:t>
                      </a:r>
                      <a:endParaRPr lang="en-US" sz="11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dirty="0" smtClean="0">
                          <a:latin typeface="Huawei Sans" panose="020C0503030203020204" pitchFamily="34" charset="0"/>
                        </a:rPr>
                        <a:t>Maximum Number of Concurrent Users (Dual Radios)</a:t>
                      </a:r>
                      <a:endParaRPr lang="en-US" sz="11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3367">
                <a:tc>
                  <a:txBody>
                    <a:bodyPr/>
                    <a:lstStyle/>
                    <a:p>
                      <a:pPr algn="ctr" fontAlgn="ctr"/>
                      <a:r>
                        <a:rPr lang="en-US" sz="1200" dirty="0" smtClean="0">
                          <a:latin typeface="Huawei Sans" panose="020C0503030203020204" pitchFamily="34" charset="0"/>
                        </a:rPr>
                        <a:t>1</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2 Mbps</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42</a:t>
                      </a:r>
                      <a:endParaRPr lang="en-US" sz="12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72</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3367">
                <a:tc>
                  <a:txBody>
                    <a:bodyPr/>
                    <a:lstStyle/>
                    <a:p>
                      <a:pPr algn="ctr" fontAlgn="ctr"/>
                      <a:r>
                        <a:rPr lang="en-US" sz="1200" dirty="0" smtClean="0">
                          <a:latin typeface="Huawei Sans" panose="020C0503030203020204" pitchFamily="34" charset="0"/>
                        </a:rPr>
                        <a:t>2</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4 Mbps</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24</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41</a:t>
                      </a:r>
                      <a:endParaRPr lang="en-US" sz="1200" dirty="0">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3367">
                <a:tc>
                  <a:txBody>
                    <a:bodyPr/>
                    <a:lstStyle/>
                    <a:p>
                      <a:pPr algn="ctr" fontAlgn="ctr"/>
                      <a:r>
                        <a:rPr lang="en-US" sz="1200" dirty="0" smtClean="0">
                          <a:latin typeface="Huawei Sans" panose="020C0503030203020204" pitchFamily="34" charset="0"/>
                        </a:rPr>
                        <a:t>3</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6 Mbps</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18</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29</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3367">
                <a:tc>
                  <a:txBody>
                    <a:bodyPr/>
                    <a:lstStyle/>
                    <a:p>
                      <a:pPr algn="ctr" fontAlgn="ctr"/>
                      <a:r>
                        <a:rPr lang="en-US" sz="1200" dirty="0" smtClean="0">
                          <a:latin typeface="Huawei Sans" panose="020C0503030203020204" pitchFamily="34" charset="0"/>
                        </a:rPr>
                        <a:t>4</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8 Mbps</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15</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24</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3367">
                <a:tc>
                  <a:txBody>
                    <a:bodyPr/>
                    <a:lstStyle/>
                    <a:p>
                      <a:pPr algn="ctr" fontAlgn="ctr"/>
                      <a:r>
                        <a:rPr lang="en-US" sz="1200" dirty="0" smtClean="0">
                          <a:latin typeface="Huawei Sans" panose="020C0503030203020204" pitchFamily="34" charset="0"/>
                        </a:rPr>
                        <a:t>5</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16 Mbps</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9</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14</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3367">
                <a:tc>
                  <a:txBody>
                    <a:bodyPr/>
                    <a:lstStyle/>
                    <a:p>
                      <a:pPr algn="ctr" fontAlgn="ctr"/>
                      <a:r>
                        <a:rPr lang="en-US" sz="1200" dirty="0" smtClean="0">
                          <a:latin typeface="Huawei Sans" panose="020C0503030203020204" pitchFamily="34" charset="0"/>
                        </a:rPr>
                        <a:t>6</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50 Mbps</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3</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5</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8" name="圆角矩形 7"/>
          <p:cNvSpPr/>
          <p:nvPr/>
        </p:nvSpPr>
        <p:spPr>
          <a:xfrm>
            <a:off x="2110887" y="5329402"/>
            <a:ext cx="7908323" cy="321733"/>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 name="组合 10"/>
          <p:cNvGrpSpPr/>
          <p:nvPr/>
        </p:nvGrpSpPr>
        <p:grpSpPr>
          <a:xfrm>
            <a:off x="6462000" y="60381"/>
            <a:ext cx="5296902" cy="324000"/>
            <a:chOff x="6633228" y="60381"/>
            <a:chExt cx="5296902" cy="324000"/>
          </a:xfrm>
        </p:grpSpPr>
        <p:sp>
          <p:nvSpPr>
            <p:cNvPr id="16" name="五边形 15"/>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a:spLocks/>
            </p:cNvSpPr>
            <p:nvPr/>
          </p:nvSpPr>
          <p:spPr bwMode="gray">
            <a:xfrm>
              <a:off x="7954862" y="60381"/>
              <a:ext cx="1332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rPr>
                <a:t>WLAN Planning and Design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a:spLocks/>
            </p:cNvSpPr>
            <p:nvPr/>
          </p:nvSpPr>
          <p:spPr bwMode="gray">
            <a:xfrm>
              <a:off x="9168496"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4" name="对象 3"/>
          <p:cNvGraphicFramePr>
            <a:graphicFrameLocks noChangeAspect="1"/>
          </p:cNvGraphicFramePr>
          <p:nvPr>
            <p:extLst/>
          </p:nvPr>
        </p:nvGraphicFramePr>
        <p:xfrm>
          <a:off x="12192000" y="695325"/>
          <a:ext cx="914400" cy="828675"/>
        </p:xfrm>
        <a:graphic>
          <a:graphicData uri="http://schemas.openxmlformats.org/presentationml/2006/ole">
            <mc:AlternateContent xmlns:mc="http://schemas.openxmlformats.org/markup-compatibility/2006">
              <mc:Choice xmlns:v="urn:schemas-microsoft-com:vml" Requires="v">
                <p:oleObj spid="_x0000_s2067" name="工作表" showAsIcon="1" r:id="rId5" imgW="914400" imgH="828720" progId="Excel.Sheet.12">
                  <p:embed/>
                </p:oleObj>
              </mc:Choice>
              <mc:Fallback>
                <p:oleObj name="工作表" showAsIcon="1" r:id="rId5" imgW="914400" imgH="828720" progId="Excel.Sheet.12">
                  <p:embed/>
                  <p:pic>
                    <p:nvPicPr>
                      <p:cNvPr id="0" name=""/>
                      <p:cNvPicPr/>
                      <p:nvPr/>
                    </p:nvPicPr>
                    <p:blipFill>
                      <a:blip r:embed="rId6"/>
                      <a:stretch>
                        <a:fillRect/>
                      </a:stretch>
                    </p:blipFill>
                    <p:spPr>
                      <a:xfrm>
                        <a:off x="12192000" y="695325"/>
                        <a:ext cx="914400" cy="828675"/>
                      </a:xfrm>
                      <a:prstGeom prst="rect">
                        <a:avLst/>
                      </a:prstGeom>
                    </p:spPr>
                  </p:pic>
                </p:oleObj>
              </mc:Fallback>
            </mc:AlternateContent>
          </a:graphicData>
        </a:graphic>
      </p:graphicFrame>
    </p:spTree>
    <p:extLst>
      <p:ext uri="{BB962C8B-B14F-4D97-AF65-F5344CB8AC3E}">
        <p14:creationId xmlns:p14="http://schemas.microsoft.com/office/powerpoint/2010/main" val="194180559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Capacity Design</a:t>
            </a:r>
            <a:endParaRPr lang="en-US" altLang="zh-CN" dirty="0">
              <a:latin typeface="Huawei Sans" panose="020C0503030203020204" pitchFamily="34" charset="0"/>
            </a:endParaRPr>
          </a:p>
        </p:txBody>
      </p:sp>
      <p:sp>
        <p:nvSpPr>
          <p:cNvPr id="6" name="文本占位符 5"/>
          <p:cNvSpPr>
            <a:spLocks noGrp="1"/>
          </p:cNvSpPr>
          <p:nvPr>
            <p:ph type="body" sz="quarter" idx="10"/>
          </p:nvPr>
        </p:nvSpPr>
        <p:spPr/>
        <p:txBody>
          <a:bodyPr/>
          <a:lstStyle/>
          <a:p>
            <a:pPr algn="l"/>
            <a:r>
              <a:rPr lang="en-US" sz="1600" dirty="0" smtClean="0">
                <a:latin typeface="Huawei Sans" panose="020C0503030203020204" pitchFamily="34" charset="0"/>
              </a:rPr>
              <a:t>As for capacity design, the WLAN Planner is also recommended.</a:t>
            </a:r>
            <a:endParaRPr lang="en-US" altLang="zh-CN" sz="1600" dirty="0" smtClean="0">
              <a:latin typeface="Huawei Sans" panose="020C0503030203020204" pitchFamily="34" charset="0"/>
            </a:endParaRPr>
          </a:p>
          <a:p>
            <a:pPr algn="l"/>
            <a:r>
              <a:rPr lang="en-US" sz="1600" dirty="0" smtClean="0">
                <a:latin typeface="Huawei Sans" panose="020C0503030203020204" pitchFamily="34" charset="0"/>
              </a:rPr>
              <a:t>After you set the coverage area and STA capacity (including the STA type, quantity, and service parameters) on the WLAN Planner, the WLAN Planner automatically calculates a proper network planning solution, which greatly improves the design efficiency. You can adjust the solution based on the actual network planning environment, for example, adjust the AP position.</a:t>
            </a:r>
            <a:endParaRPr lang="en-US" sz="1600" dirty="0">
              <a:latin typeface="Huawei Sans" panose="020C0503030203020204" pitchFamily="34" charset="0"/>
            </a:endParaRPr>
          </a:p>
        </p:txBody>
      </p:sp>
      <p:grpSp>
        <p:nvGrpSpPr>
          <p:cNvPr id="14" name="组合 13"/>
          <p:cNvGrpSpPr/>
          <p:nvPr/>
        </p:nvGrpSpPr>
        <p:grpSpPr>
          <a:xfrm>
            <a:off x="6462000" y="60381"/>
            <a:ext cx="5296902" cy="324000"/>
            <a:chOff x="6633228" y="60381"/>
            <a:chExt cx="5296902" cy="324000"/>
          </a:xfrm>
        </p:grpSpPr>
        <p:sp>
          <p:nvSpPr>
            <p:cNvPr id="15" name="五边形 14"/>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燕尾形 15"/>
            <p:cNvSpPr>
              <a:spLocks/>
            </p:cNvSpPr>
            <p:nvPr/>
          </p:nvSpPr>
          <p:spPr bwMode="gray">
            <a:xfrm>
              <a:off x="7954862" y="60381"/>
              <a:ext cx="1332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rPr>
                <a:t>WLAN Planning and Design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16"/>
            <p:cNvSpPr>
              <a:spLocks/>
            </p:cNvSpPr>
            <p:nvPr/>
          </p:nvSpPr>
          <p:spPr bwMode="gray">
            <a:xfrm>
              <a:off x="9168496"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3" name="图片 2"/>
          <p:cNvPicPr>
            <a:picLocks/>
          </p:cNvPicPr>
          <p:nvPr/>
        </p:nvPicPr>
        <p:blipFill>
          <a:blip r:embed="rId3"/>
          <a:stretch>
            <a:fillRect/>
          </a:stretch>
        </p:blipFill>
        <p:spPr>
          <a:xfrm>
            <a:off x="1811154" y="2974806"/>
            <a:ext cx="3274868" cy="2952750"/>
          </a:xfrm>
          <a:prstGeom prst="rect">
            <a:avLst/>
          </a:prstGeom>
        </p:spPr>
      </p:pic>
      <p:pic>
        <p:nvPicPr>
          <p:cNvPr id="4" name="图片 3"/>
          <p:cNvPicPr>
            <a:picLocks/>
          </p:cNvPicPr>
          <p:nvPr/>
        </p:nvPicPr>
        <p:blipFill>
          <a:blip r:embed="rId4"/>
          <a:stretch>
            <a:fillRect/>
          </a:stretch>
        </p:blipFill>
        <p:spPr>
          <a:xfrm>
            <a:off x="6780121" y="2918704"/>
            <a:ext cx="3274868" cy="2952750"/>
          </a:xfrm>
          <a:prstGeom prst="rect">
            <a:avLst/>
          </a:prstGeom>
        </p:spPr>
      </p:pic>
    </p:spTree>
    <p:extLst>
      <p:ext uri="{BB962C8B-B14F-4D97-AF65-F5344CB8AC3E}">
        <p14:creationId xmlns:p14="http://schemas.microsoft.com/office/powerpoint/2010/main" val="40034082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Device Model Selection Factors</a:t>
            </a:r>
            <a:endParaRPr lang="en-US" altLang="zh-CN" dirty="0">
              <a:latin typeface="Huawei Sans" panose="020C050303020302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1420034375"/>
              </p:ext>
            </p:extLst>
          </p:nvPr>
        </p:nvGraphicFramePr>
        <p:xfrm>
          <a:off x="495300" y="1209749"/>
          <a:ext cx="11217275" cy="4816070"/>
        </p:xfrm>
        <a:graphic>
          <a:graphicData uri="http://schemas.openxmlformats.org/drawingml/2006/table">
            <a:tbl>
              <a:tblPr/>
              <a:tblGrid>
                <a:gridCol w="1866900"/>
                <a:gridCol w="9350375"/>
              </a:tblGrid>
              <a:tr h="239606">
                <a:tc>
                  <a:txBody>
                    <a:bodyPr/>
                    <a:lstStyle/>
                    <a:p>
                      <a:pPr algn="ctr" fontAlgn="ctr"/>
                      <a:r>
                        <a:rPr lang="en-US" sz="1600" b="1" dirty="0" smtClean="0">
                          <a:solidFill>
                            <a:schemeClr val="tx1"/>
                          </a:solidFill>
                          <a:latin typeface="Huawei Sans" panose="020C0503030203020204" pitchFamily="34" charset="0"/>
                        </a:rPr>
                        <a:t>Item</a:t>
                      </a:r>
                      <a:endParaRPr lang="en-US" altLang="zh-CN" sz="1600" b="1" dirty="0" smtClean="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smtClean="0">
                          <a:solidFill>
                            <a:schemeClr val="tx1"/>
                          </a:solidFill>
                          <a:latin typeface="Huawei Sans" panose="020C0503030203020204" pitchFamily="34" charset="0"/>
                        </a:rPr>
                        <a:t>Description</a:t>
                      </a:r>
                      <a:endParaRPr lang="en-US" altLang="zh-CN" sz="1600" b="1" dirty="0" smtClean="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57430">
                <a:tc>
                  <a:txBody>
                    <a:bodyPr/>
                    <a:lstStyle/>
                    <a:p>
                      <a:pPr algn="ctr" fontAlgn="ctr"/>
                      <a:r>
                        <a:rPr lang="en-US" sz="1200" b="0" dirty="0" smtClean="0">
                          <a:solidFill>
                            <a:schemeClr val="tx1"/>
                          </a:solidFill>
                          <a:latin typeface="Huawei Sans" panose="020C0503030203020204" pitchFamily="34" charset="0"/>
                        </a:rPr>
                        <a:t>MIMO</a:t>
                      </a:r>
                      <a:endParaRPr lang="en-US" altLang="zh-CN" sz="1200" b="0" dirty="0" smtClean="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The number of spatial streams ranges from 4 to 16. </a:t>
                      </a:r>
                      <a:r>
                        <a:rPr lang="en-US" sz="1200" b="0" dirty="0" smtClean="0">
                          <a:solidFill>
                            <a:srgbClr val="C00000"/>
                          </a:solidFill>
                          <a:latin typeface="Huawei Sans" panose="020C0503030203020204" pitchFamily="34" charset="0"/>
                        </a:rPr>
                        <a:t>An AP with more spatial streams supports higher throughput and larger access capacity. </a:t>
                      </a:r>
                      <a:r>
                        <a:rPr lang="en-US" sz="1200" b="0" dirty="0" smtClean="0">
                          <a:latin typeface="Huawei Sans" panose="020C0503030203020204" pitchFamily="34" charset="0"/>
                        </a:rPr>
                        <a:t>Therefore, select APs with a proper number of spatial streams based on the application scenario and access density.</a:t>
                      </a:r>
                      <a:endParaRPr lang="en-US" sz="1200" b="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10901">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Antenna</a:t>
                      </a:r>
                      <a:endParaRPr lang="en-US" sz="1200" b="0" dirty="0">
                        <a:solidFill>
                          <a:schemeClr val="tx1"/>
                        </a:solidFill>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80975" marR="0" lvl="0" indent="-180975" algn="l" defTabSz="914034"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200" b="0" dirty="0" smtClean="0">
                          <a:latin typeface="Huawei Sans" panose="020C0503030203020204" pitchFamily="34" charset="0"/>
                        </a:rPr>
                        <a:t>Indoor scenario: Smart antennas provide the best coverage effect. Therefore, APs with smart antennas are recommended. Directional antennas are suitable for high-position installation scenarios. Omnidirectional antennas are suitable for scenarios where the coverage area is small and the deployment is not dense.</a:t>
                      </a:r>
                      <a:endParaRPr lang="en-US" altLang="zh-CN" sz="1200" b="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p>
                      <a:pPr marL="180975" marR="0" lvl="0" indent="-180975" algn="l" defTabSz="914034"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200" b="0" dirty="0" smtClean="0">
                          <a:latin typeface="Huawei Sans" panose="020C0503030203020204" pitchFamily="34" charset="0"/>
                        </a:rPr>
                        <a:t>Outdoor scenario: Use directional antennas for long-distance coverage and wireless backhaul, and omnidirectional antennas for short-distance coverage. (In China, if the coverage distance is greater than 80 m, use directional antennas. If the coverage distance is less than 80 m, use omnidirectional antennas. The actual coverage distance depends on the local EIRP restrictions.)</a:t>
                      </a:r>
                      <a:endParaRPr lang="en-US" altLang="zh-CN" sz="1200" b="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p>
                      <a:pPr marL="180975" marR="0" lvl="0" indent="-180975" algn="l" defTabSz="914034"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200" b="0" dirty="0" smtClean="0">
                          <a:latin typeface="Huawei Sans" panose="020C0503030203020204" pitchFamily="34" charset="0"/>
                        </a:rPr>
                        <a:t>Antenna angle: Select an appropriate antenna angle based on the installation height and coverage area.</a:t>
                      </a:r>
                      <a:endParaRPr lang="en-US" altLang="zh-CN" sz="1200" b="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43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Maximum transmit power (combined power)</a:t>
                      </a:r>
                      <a:endParaRPr lang="en-US" sz="1200" b="0" dirty="0">
                        <a:solidFill>
                          <a:schemeClr val="tx1"/>
                        </a:solidFill>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The Wi-Fi transmit power is controlled by the country code and varies depending on the local laws and regulations. When the transmit power gets closer to the specified upper limit, the transmitted signal is stronger and the coverage distance is longer. For details, see the </a:t>
                      </a:r>
                      <a:r>
                        <a:rPr lang="en-US" sz="1200" b="0" i="1" dirty="0" smtClean="0">
                          <a:latin typeface="Huawei Sans" panose="020C0503030203020204" pitchFamily="34" charset="0"/>
                        </a:rPr>
                        <a:t>Channel and Power Restrictions</a:t>
                      </a:r>
                      <a:r>
                        <a:rPr lang="en-US" sz="1200" b="0" dirty="0" smtClean="0">
                          <a:latin typeface="Huawei Sans" panose="020C0503030203020204" pitchFamily="34" charset="0"/>
                        </a:rPr>
                        <a:t> in the product documentation.</a:t>
                      </a:r>
                      <a:endParaRPr lang="en-US" sz="1200" b="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6735">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Power supply mode</a:t>
                      </a:r>
                      <a:endParaRPr lang="en-US" sz="1200" b="0" dirty="0">
                        <a:solidFill>
                          <a:schemeClr val="tx1"/>
                        </a:solidFill>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The power supply mode is related to the deployment scenario. Currently, </a:t>
                      </a:r>
                      <a:r>
                        <a:rPr lang="en-US" sz="1200" b="0" dirty="0" err="1" smtClean="0">
                          <a:latin typeface="Huawei Sans" panose="020C0503030203020204" pitchFamily="34" charset="0"/>
                        </a:rPr>
                        <a:t>PoE</a:t>
                      </a:r>
                      <a:r>
                        <a:rPr lang="en-US" sz="1200" b="0" dirty="0" smtClean="0">
                          <a:latin typeface="Huawei Sans" panose="020C0503030203020204" pitchFamily="34" charset="0"/>
                        </a:rPr>
                        <a:t> (</a:t>
                      </a:r>
                      <a:r>
                        <a:rPr lang="en-US" sz="1200" b="0" dirty="0" err="1" smtClean="0">
                          <a:latin typeface="Huawei Sans" panose="020C0503030203020204" pitchFamily="34" charset="0"/>
                        </a:rPr>
                        <a:t>PoE</a:t>
                      </a:r>
                      <a:r>
                        <a:rPr lang="en-US" sz="1200" b="0" dirty="0" smtClean="0">
                          <a:latin typeface="Huawei Sans" panose="020C0503030203020204" pitchFamily="34" charset="0"/>
                        </a:rPr>
                        <a:t>+/</a:t>
                      </a:r>
                      <a:r>
                        <a:rPr lang="en-US" sz="1200" b="0" dirty="0" err="1" smtClean="0">
                          <a:latin typeface="Huawei Sans" panose="020C0503030203020204" pitchFamily="34" charset="0"/>
                        </a:rPr>
                        <a:t>PoE</a:t>
                      </a:r>
                      <a:r>
                        <a:rPr lang="en-US" sz="1200" b="0" dirty="0" smtClean="0">
                          <a:latin typeface="Huawei Sans" panose="020C0503030203020204" pitchFamily="34" charset="0"/>
                        </a:rPr>
                        <a:t>++) power supply is used in most scenarios. You can also use a single power supply or dual power supplies for backup.</a:t>
                      </a:r>
                      <a:endParaRPr lang="en-US" sz="1200" b="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43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Wi-Fi standard</a:t>
                      </a:r>
                      <a:endParaRPr lang="en-US" sz="1200" b="0" dirty="0">
                        <a:solidFill>
                          <a:schemeClr val="tx1"/>
                        </a:solidFill>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The Wi-Fi standard has evolved to the sixth generation, and each generation of the standard is compatible with earlier ones. The latest Wi-Fi 6 standard greatly improves the Wi-Fi speed and capacity, and achieves a four-fold increase in the throughput and capacity. Therefore, Wi-Fi 6 APs are recommended.</a:t>
                      </a:r>
                      <a:endParaRPr lang="en-US" sz="1200" b="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43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Others</a:t>
                      </a:r>
                      <a:endParaRPr lang="en-US" altLang="zh-CN" sz="1200" b="0" dirty="0" smtClean="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As the Internet of Things (</a:t>
                      </a:r>
                      <a:r>
                        <a:rPr lang="en-US" sz="1200" b="0" dirty="0" err="1" smtClean="0">
                          <a:latin typeface="Huawei Sans" panose="020C0503030203020204" pitchFamily="34" charset="0"/>
                        </a:rPr>
                        <a:t>IoT</a:t>
                      </a:r>
                      <a:r>
                        <a:rPr lang="en-US" sz="1200" b="0" dirty="0" smtClean="0">
                          <a:latin typeface="Huawei Sans" panose="020C0503030203020204" pitchFamily="34" charset="0"/>
                        </a:rPr>
                        <a:t>) comes into widespread use, deploying an </a:t>
                      </a:r>
                      <a:r>
                        <a:rPr lang="en-US" sz="1200" b="0" dirty="0" err="1" smtClean="0">
                          <a:latin typeface="Huawei Sans" panose="020C0503030203020204" pitchFamily="34" charset="0"/>
                        </a:rPr>
                        <a:t>IoT</a:t>
                      </a:r>
                      <a:r>
                        <a:rPr lang="en-US" sz="1200" b="0" dirty="0" smtClean="0">
                          <a:latin typeface="Huawei Sans" panose="020C0503030203020204" pitchFamily="34" charset="0"/>
                        </a:rPr>
                        <a:t> network independently will cause repeated cabling, separate management and O&amp;M, and high hardware and O&amp;M investment. Therefore, it is recommended that </a:t>
                      </a:r>
                      <a:r>
                        <a:rPr lang="en-US" sz="1200" b="0" dirty="0" err="1" smtClean="0">
                          <a:latin typeface="Huawei Sans" panose="020C0503030203020204" pitchFamily="34" charset="0"/>
                        </a:rPr>
                        <a:t>IoT</a:t>
                      </a:r>
                      <a:r>
                        <a:rPr lang="en-US" sz="1200" b="0" dirty="0" smtClean="0">
                          <a:latin typeface="Huawei Sans" panose="020C0503030203020204" pitchFamily="34" charset="0"/>
                        </a:rPr>
                        <a:t> scalability be considered when you select Wi-Fi APs.</a:t>
                      </a:r>
                      <a:endParaRPr lang="en-US" sz="1200" b="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629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a:t>
                      </a:r>
                      <a:endParaRPr lang="en-US" altLang="zh-CN" sz="1200" b="0" dirty="0" smtClean="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a:t>
                      </a:r>
                      <a:endParaRPr lang="en-US" altLang="zh-CN" sz="1200" b="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pSp>
        <p:nvGrpSpPr>
          <p:cNvPr id="11" name="组合 10"/>
          <p:cNvGrpSpPr/>
          <p:nvPr/>
        </p:nvGrpSpPr>
        <p:grpSpPr>
          <a:xfrm>
            <a:off x="6462000" y="60381"/>
            <a:ext cx="5296902" cy="324000"/>
            <a:chOff x="6633228" y="60381"/>
            <a:chExt cx="5296902" cy="324000"/>
          </a:xfrm>
        </p:grpSpPr>
        <p:sp>
          <p:nvSpPr>
            <p:cNvPr id="12" name="五边形 11"/>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a:spLocks/>
            </p:cNvSpPr>
            <p:nvPr/>
          </p:nvSpPr>
          <p:spPr bwMode="gray">
            <a:xfrm>
              <a:off x="7954862" y="60381"/>
              <a:ext cx="1332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rPr>
                <a:t>WLAN Planning and Design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a:spLocks/>
            </p:cNvSpPr>
            <p:nvPr/>
          </p:nvSpPr>
          <p:spPr bwMode="gray">
            <a:xfrm>
              <a:off x="9168496"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45955791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6912216" y="3086163"/>
            <a:ext cx="4514850" cy="1952625"/>
          </a:xfrm>
          <a:prstGeom prst="rect">
            <a:avLst/>
          </a:prstGeom>
        </p:spPr>
      </p:pic>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Channel Design </a:t>
            </a:r>
            <a:r>
              <a:rPr lang="en-US" altLang="zh-CN" dirty="0" smtClean="0">
                <a:latin typeface="Huawei Sans" panose="020C0503030203020204" pitchFamily="34" charset="0"/>
              </a:rPr>
              <a:t>-</a:t>
            </a:r>
            <a:r>
              <a:rPr lang="en-US" dirty="0" smtClean="0">
                <a:latin typeface="Huawei Sans" panose="020C0503030203020204" pitchFamily="34" charset="0"/>
              </a:rPr>
              <a:t> Overview</a:t>
            </a:r>
            <a:endParaRPr lang="en-US" altLang="zh-CN" dirty="0">
              <a:latin typeface="Huawei Sans" panose="020C0503030203020204" pitchFamily="34" charset="0"/>
            </a:endParaRPr>
          </a:p>
        </p:txBody>
      </p:sp>
      <p:sp>
        <p:nvSpPr>
          <p:cNvPr id="6" name="文本占位符 5"/>
          <p:cNvSpPr>
            <a:spLocks noGrp="1"/>
          </p:cNvSpPr>
          <p:nvPr>
            <p:ph type="body" sz="quarter" idx="10"/>
          </p:nvPr>
        </p:nvSpPr>
        <p:spPr/>
        <p:txBody>
          <a:bodyPr/>
          <a:lstStyle/>
          <a:p>
            <a:pPr algn="l"/>
            <a:r>
              <a:rPr lang="en-US" sz="1600" dirty="0" smtClean="0">
                <a:latin typeface="Huawei Sans" panose="020C0503030203020204" pitchFamily="34" charset="0"/>
              </a:rPr>
              <a:t>Multiple APs are required to provide full network coverage, which inevitably causes overlapping coverage areas between neighboring APs. To prevent coverage holes and ensure roaming experience on the Wi-Fi network, 10% to 15% overlapping buffer areas need to be reserved.</a:t>
            </a:r>
            <a:endParaRPr lang="en-US" altLang="zh-CN" sz="1600" dirty="0" smtClean="0">
              <a:latin typeface="Huawei Sans" panose="020C0503030203020204" pitchFamily="34" charset="0"/>
            </a:endParaRPr>
          </a:p>
          <a:p>
            <a:pPr algn="l"/>
            <a:r>
              <a:rPr lang="en-US" sz="1600" dirty="0" smtClean="0">
                <a:latin typeface="Huawei Sans" panose="020C0503030203020204" pitchFamily="34" charset="0"/>
              </a:rPr>
              <a:t>To reduce co-channel interference in overlapping areas, you need to plan radio frequency bands that do not interfere with each other for neighboring APs.</a:t>
            </a:r>
            <a:endParaRPr lang="en-US" altLang="zh-CN" sz="1600" dirty="0">
              <a:latin typeface="Huawei Sans" panose="020C0503030203020204" pitchFamily="34" charset="0"/>
            </a:endParaRPr>
          </a:p>
        </p:txBody>
      </p:sp>
      <p:grpSp>
        <p:nvGrpSpPr>
          <p:cNvPr id="58" name="组合 57"/>
          <p:cNvGrpSpPr/>
          <p:nvPr/>
        </p:nvGrpSpPr>
        <p:grpSpPr>
          <a:xfrm>
            <a:off x="689574" y="3038029"/>
            <a:ext cx="5029414" cy="2297139"/>
            <a:chOff x="719899" y="3526632"/>
            <a:chExt cx="5029414" cy="2297139"/>
          </a:xfrm>
        </p:grpSpPr>
        <p:cxnSp>
          <p:nvCxnSpPr>
            <p:cNvPr id="8" name="直接连接符 7">
              <a:extLst>
                <a:ext uri="{FF2B5EF4-FFF2-40B4-BE49-F238E27FC236}">
                  <a16:creationId xmlns:a16="http://schemas.microsoft.com/office/drawing/2014/main" xmlns="" id="{0CF345F5-7199-4553-B57A-246C8ECB7CE1}"/>
                </a:ext>
              </a:extLst>
            </p:cNvPr>
            <p:cNvCxnSpPr>
              <a:cxnSpLocks/>
            </p:cNvCxnSpPr>
            <p:nvPr/>
          </p:nvCxnSpPr>
          <p:spPr>
            <a:xfrm>
              <a:off x="832535" y="5093058"/>
              <a:ext cx="491677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88979169-9618-4888-A06E-1152D6664D6D}"/>
                </a:ext>
              </a:extLst>
            </p:cNvPr>
            <p:cNvSpPr txBox="1"/>
            <p:nvPr/>
          </p:nvSpPr>
          <p:spPr>
            <a:xfrm>
              <a:off x="719899" y="5177440"/>
              <a:ext cx="1495616" cy="646331"/>
            </a:xfrm>
            <a:prstGeom prst="rect">
              <a:avLst/>
            </a:prstGeom>
            <a:noFill/>
          </p:spPr>
          <p:txBody>
            <a:bodyPr wrap="square" rtlCol="0">
              <a:spAutoFit/>
            </a:bodyPr>
            <a:lstStyle/>
            <a:p>
              <a:pPr algn="ctr" fontAlgn="ctr"/>
              <a:r>
                <a:rPr lang="en-US" sz="1200" b="1" dirty="0" smtClean="0">
                  <a:solidFill>
                    <a:srgbClr val="0070C0"/>
                  </a:solidFill>
                  <a:latin typeface="Huawei Sans" panose="020C0503030203020204" pitchFamily="34" charset="0"/>
                </a:rPr>
                <a:t>Frequency bandwidth</a:t>
              </a:r>
              <a:endParaRPr lang="en-US" altLang="zh-CN" sz="1200" b="1" dirty="0" smtClean="0">
                <a:solidFill>
                  <a:srgbClr val="0070C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r>
                <a:rPr lang="en-US" sz="1200" dirty="0" smtClean="0">
                  <a:solidFill>
                    <a:srgbClr val="0070C0"/>
                  </a:solidFill>
                  <a:latin typeface="Huawei Sans" panose="020C0503030203020204" pitchFamily="34" charset="0"/>
                </a:rPr>
                <a:t>20 MHz</a:t>
              </a:r>
              <a:endParaRPr lang="en-US" altLang="zh-CN" sz="1200" dirty="0">
                <a:solidFill>
                  <a:srgbClr val="0070C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文本框 9">
              <a:extLst>
                <a:ext uri="{FF2B5EF4-FFF2-40B4-BE49-F238E27FC236}">
                  <a16:creationId xmlns:a16="http://schemas.microsoft.com/office/drawing/2014/main" xmlns="" id="{6407FCCB-A074-456D-99D8-C9B4222B9F01}"/>
                </a:ext>
              </a:extLst>
            </p:cNvPr>
            <p:cNvSpPr txBox="1"/>
            <p:nvPr/>
          </p:nvSpPr>
          <p:spPr>
            <a:xfrm>
              <a:off x="1166017" y="3526632"/>
              <a:ext cx="571263" cy="400110"/>
            </a:xfrm>
            <a:prstGeom prst="rect">
              <a:avLst/>
            </a:prstGeom>
            <a:noFill/>
          </p:spPr>
          <p:txBody>
            <a:bodyPr wrap="square" rtlCol="0">
              <a:spAutoFit/>
            </a:bodyPr>
            <a:lstStyle/>
            <a:p>
              <a:pPr algn="ctr" fontAlgn="ctr"/>
              <a:r>
                <a:rPr lang="en-US" sz="1000" b="1" dirty="0" smtClean="0">
                  <a:latin typeface="Huawei Sans" panose="020C0503030203020204" pitchFamily="34" charset="0"/>
                </a:rPr>
                <a:t>1</a:t>
              </a:r>
            </a:p>
            <a:p>
              <a:pPr algn="ctr" fontAlgn="ctr"/>
              <a:r>
                <a:rPr lang="en-US" sz="1000" dirty="0" smtClean="0">
                  <a:latin typeface="Huawei Sans" panose="020C0503030203020204" pitchFamily="34" charset="0"/>
                </a:rPr>
                <a:t>2.412</a:t>
              </a:r>
              <a:endParaRPr lang="en-US" altLang="zh-CN" sz="10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弧形 10">
              <a:extLst>
                <a:ext uri="{FF2B5EF4-FFF2-40B4-BE49-F238E27FC236}">
                  <a16:creationId xmlns:a16="http://schemas.microsoft.com/office/drawing/2014/main" xmlns="" id="{AE7E5401-9362-4A5F-986C-D730E03528C5}"/>
                </a:ext>
              </a:extLst>
            </p:cNvPr>
            <p:cNvSpPr/>
            <p:nvPr/>
          </p:nvSpPr>
          <p:spPr>
            <a:xfrm>
              <a:off x="937918" y="4551079"/>
              <a:ext cx="1034671" cy="1100361"/>
            </a:xfrm>
            <a:prstGeom prst="arc">
              <a:avLst>
                <a:gd name="adj1" fmla="val 10985640"/>
                <a:gd name="adj2" fmla="val 0"/>
              </a:avLst>
            </a:prstGeom>
            <a:ln w="317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弧形 11">
              <a:extLst>
                <a:ext uri="{FF2B5EF4-FFF2-40B4-BE49-F238E27FC236}">
                  <a16:creationId xmlns:a16="http://schemas.microsoft.com/office/drawing/2014/main" xmlns="" id="{C83F7FEA-C5FA-4855-AD4F-6D125EB3E0E0}"/>
                </a:ext>
              </a:extLst>
            </p:cNvPr>
            <p:cNvSpPr/>
            <p:nvPr/>
          </p:nvSpPr>
          <p:spPr>
            <a:xfrm>
              <a:off x="1199689" y="4551079"/>
              <a:ext cx="1034671" cy="1100361"/>
            </a:xfrm>
            <a:prstGeom prst="arc">
              <a:avLst>
                <a:gd name="adj1" fmla="val 10985640"/>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弧形 12">
              <a:extLst>
                <a:ext uri="{FF2B5EF4-FFF2-40B4-BE49-F238E27FC236}">
                  <a16:creationId xmlns:a16="http://schemas.microsoft.com/office/drawing/2014/main" xmlns="" id="{5D6019D0-0FF2-4DF6-87D0-B1EA3F2276FA}"/>
                </a:ext>
              </a:extLst>
            </p:cNvPr>
            <p:cNvSpPr/>
            <p:nvPr/>
          </p:nvSpPr>
          <p:spPr>
            <a:xfrm>
              <a:off x="1461461" y="4551079"/>
              <a:ext cx="1034671" cy="1100361"/>
            </a:xfrm>
            <a:prstGeom prst="arc">
              <a:avLst>
                <a:gd name="adj1" fmla="val 10985640"/>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弧形 13">
              <a:extLst>
                <a:ext uri="{FF2B5EF4-FFF2-40B4-BE49-F238E27FC236}">
                  <a16:creationId xmlns:a16="http://schemas.microsoft.com/office/drawing/2014/main" xmlns="" id="{37E025D6-8B6A-4E7B-B054-B9E532B53E38}"/>
                </a:ext>
              </a:extLst>
            </p:cNvPr>
            <p:cNvSpPr/>
            <p:nvPr/>
          </p:nvSpPr>
          <p:spPr>
            <a:xfrm>
              <a:off x="1979403" y="4551079"/>
              <a:ext cx="1034671" cy="1100361"/>
            </a:xfrm>
            <a:prstGeom prst="arc">
              <a:avLst>
                <a:gd name="adj1" fmla="val 10985640"/>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弧形 14">
              <a:extLst>
                <a:ext uri="{FF2B5EF4-FFF2-40B4-BE49-F238E27FC236}">
                  <a16:creationId xmlns:a16="http://schemas.microsoft.com/office/drawing/2014/main" xmlns="" id="{F1AFC705-575B-49E8-B013-EF048EF0F110}"/>
                </a:ext>
              </a:extLst>
            </p:cNvPr>
            <p:cNvSpPr/>
            <p:nvPr/>
          </p:nvSpPr>
          <p:spPr>
            <a:xfrm>
              <a:off x="1715012" y="4551079"/>
              <a:ext cx="1034671" cy="1100361"/>
            </a:xfrm>
            <a:prstGeom prst="arc">
              <a:avLst>
                <a:gd name="adj1" fmla="val 10985640"/>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弧形 15">
              <a:extLst>
                <a:ext uri="{FF2B5EF4-FFF2-40B4-BE49-F238E27FC236}">
                  <a16:creationId xmlns:a16="http://schemas.microsoft.com/office/drawing/2014/main" xmlns="" id="{D41267E9-AB2D-4E47-A5CF-2ECD7906B1D8}"/>
                </a:ext>
              </a:extLst>
            </p:cNvPr>
            <p:cNvSpPr/>
            <p:nvPr/>
          </p:nvSpPr>
          <p:spPr>
            <a:xfrm>
              <a:off x="2236688" y="4551079"/>
              <a:ext cx="1034671" cy="1100361"/>
            </a:xfrm>
            <a:prstGeom prst="arc">
              <a:avLst>
                <a:gd name="adj1" fmla="val 10985640"/>
                <a:gd name="adj2" fmla="val 0"/>
              </a:avLst>
            </a:prstGeom>
            <a:ln w="317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弧形 16">
              <a:extLst>
                <a:ext uri="{FF2B5EF4-FFF2-40B4-BE49-F238E27FC236}">
                  <a16:creationId xmlns:a16="http://schemas.microsoft.com/office/drawing/2014/main" xmlns="" id="{E48509B1-630D-487F-8EEE-F81942CF49CF}"/>
                </a:ext>
              </a:extLst>
            </p:cNvPr>
            <p:cNvSpPr/>
            <p:nvPr/>
          </p:nvSpPr>
          <p:spPr>
            <a:xfrm>
              <a:off x="2492948" y="4551079"/>
              <a:ext cx="1034671" cy="1100361"/>
            </a:xfrm>
            <a:prstGeom prst="arc">
              <a:avLst>
                <a:gd name="adj1" fmla="val 10985640"/>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弧形 17">
              <a:extLst>
                <a:ext uri="{FF2B5EF4-FFF2-40B4-BE49-F238E27FC236}">
                  <a16:creationId xmlns:a16="http://schemas.microsoft.com/office/drawing/2014/main" xmlns="" id="{39F3F2D7-97A9-4672-9CC8-60FE27C6321C}"/>
                </a:ext>
              </a:extLst>
            </p:cNvPr>
            <p:cNvSpPr/>
            <p:nvPr/>
          </p:nvSpPr>
          <p:spPr>
            <a:xfrm>
              <a:off x="2756793" y="4551079"/>
              <a:ext cx="1034671" cy="1100361"/>
            </a:xfrm>
            <a:prstGeom prst="arc">
              <a:avLst>
                <a:gd name="adj1" fmla="val 10985640"/>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弧形 18">
              <a:extLst>
                <a:ext uri="{FF2B5EF4-FFF2-40B4-BE49-F238E27FC236}">
                  <a16:creationId xmlns:a16="http://schemas.microsoft.com/office/drawing/2014/main" xmlns="" id="{6FBD3F3D-7852-4B99-8099-4AC548DE5B5D}"/>
                </a:ext>
              </a:extLst>
            </p:cNvPr>
            <p:cNvSpPr/>
            <p:nvPr/>
          </p:nvSpPr>
          <p:spPr>
            <a:xfrm>
              <a:off x="3274551" y="4551079"/>
              <a:ext cx="1034671" cy="1100361"/>
            </a:xfrm>
            <a:prstGeom prst="arc">
              <a:avLst>
                <a:gd name="adj1" fmla="val 10985640"/>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弧形 19">
              <a:extLst>
                <a:ext uri="{FF2B5EF4-FFF2-40B4-BE49-F238E27FC236}">
                  <a16:creationId xmlns:a16="http://schemas.microsoft.com/office/drawing/2014/main" xmlns="" id="{82320503-90A8-4F9A-BCBA-3989DE75FED0}"/>
                </a:ext>
              </a:extLst>
            </p:cNvPr>
            <p:cNvSpPr/>
            <p:nvPr/>
          </p:nvSpPr>
          <p:spPr>
            <a:xfrm>
              <a:off x="3021092" y="4551079"/>
              <a:ext cx="1034671" cy="1100361"/>
            </a:xfrm>
            <a:prstGeom prst="arc">
              <a:avLst>
                <a:gd name="adj1" fmla="val 10985640"/>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弧形 20">
              <a:extLst>
                <a:ext uri="{FF2B5EF4-FFF2-40B4-BE49-F238E27FC236}">
                  <a16:creationId xmlns:a16="http://schemas.microsoft.com/office/drawing/2014/main" xmlns="" id="{6C77994B-8F9A-4D85-AD8E-F432DB6210D4}"/>
                </a:ext>
              </a:extLst>
            </p:cNvPr>
            <p:cNvSpPr/>
            <p:nvPr/>
          </p:nvSpPr>
          <p:spPr>
            <a:xfrm>
              <a:off x="3533430" y="4551079"/>
              <a:ext cx="1034671" cy="1100361"/>
            </a:xfrm>
            <a:prstGeom prst="arc">
              <a:avLst>
                <a:gd name="adj1" fmla="val 10901290"/>
                <a:gd name="adj2" fmla="val 0"/>
              </a:avLst>
            </a:prstGeom>
            <a:ln w="317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弧形 21">
              <a:extLst>
                <a:ext uri="{FF2B5EF4-FFF2-40B4-BE49-F238E27FC236}">
                  <a16:creationId xmlns:a16="http://schemas.microsoft.com/office/drawing/2014/main" xmlns="" id="{EDDEB7C9-F201-4A2F-AADA-39DB8B46503A}"/>
                </a:ext>
              </a:extLst>
            </p:cNvPr>
            <p:cNvSpPr/>
            <p:nvPr/>
          </p:nvSpPr>
          <p:spPr>
            <a:xfrm>
              <a:off x="3798830" y="4551079"/>
              <a:ext cx="1034671" cy="1100361"/>
            </a:xfrm>
            <a:prstGeom prst="arc">
              <a:avLst>
                <a:gd name="adj1" fmla="val 10985640"/>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弧形 22">
              <a:extLst>
                <a:ext uri="{FF2B5EF4-FFF2-40B4-BE49-F238E27FC236}">
                  <a16:creationId xmlns:a16="http://schemas.microsoft.com/office/drawing/2014/main" xmlns="" id="{C7F62F1A-ACAC-45B8-B894-598C07EFA4C3}"/>
                </a:ext>
              </a:extLst>
            </p:cNvPr>
            <p:cNvSpPr/>
            <p:nvPr/>
          </p:nvSpPr>
          <p:spPr>
            <a:xfrm>
              <a:off x="4051189" y="4551079"/>
              <a:ext cx="1034671" cy="1100361"/>
            </a:xfrm>
            <a:prstGeom prst="arc">
              <a:avLst>
                <a:gd name="adj1" fmla="val 10985640"/>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弧形 23">
              <a:extLst>
                <a:ext uri="{FF2B5EF4-FFF2-40B4-BE49-F238E27FC236}">
                  <a16:creationId xmlns:a16="http://schemas.microsoft.com/office/drawing/2014/main" xmlns="" id="{8A983B33-F341-4F87-A4B5-01F4F314F4DD}"/>
                </a:ext>
              </a:extLst>
            </p:cNvPr>
            <p:cNvSpPr/>
            <p:nvPr/>
          </p:nvSpPr>
          <p:spPr>
            <a:xfrm>
              <a:off x="4613606" y="4551079"/>
              <a:ext cx="1034671" cy="1100361"/>
            </a:xfrm>
            <a:prstGeom prst="arc">
              <a:avLst>
                <a:gd name="adj1" fmla="val 10985640"/>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5" name="组合 24">
              <a:extLst>
                <a:ext uri="{FF2B5EF4-FFF2-40B4-BE49-F238E27FC236}">
                  <a16:creationId xmlns:a16="http://schemas.microsoft.com/office/drawing/2014/main" xmlns="" id="{C4D6EC7E-B6B9-4177-9A8F-12625CDEB769}"/>
                </a:ext>
              </a:extLst>
            </p:cNvPr>
            <p:cNvGrpSpPr/>
            <p:nvPr/>
          </p:nvGrpSpPr>
          <p:grpSpPr>
            <a:xfrm>
              <a:off x="937918" y="5102969"/>
              <a:ext cx="1024204" cy="163888"/>
              <a:chOff x="1087206" y="4719913"/>
              <a:chExt cx="1827530" cy="219337"/>
            </a:xfrm>
          </p:grpSpPr>
          <p:cxnSp>
            <p:nvCxnSpPr>
              <p:cNvPr id="54" name="直接连接符 53">
                <a:extLst>
                  <a:ext uri="{FF2B5EF4-FFF2-40B4-BE49-F238E27FC236}">
                    <a16:creationId xmlns:a16="http://schemas.microsoft.com/office/drawing/2014/main" xmlns="" id="{2BE32CDA-2BA7-4FF8-A93D-9038D2CD3C6C}"/>
                  </a:ext>
                </a:extLst>
              </p:cNvPr>
              <p:cNvCxnSpPr/>
              <p:nvPr/>
            </p:nvCxnSpPr>
            <p:spPr>
              <a:xfrm>
                <a:off x="1087206" y="4719913"/>
                <a:ext cx="0" cy="219337"/>
              </a:xfrm>
              <a:prstGeom prst="line">
                <a:avLst/>
              </a:prstGeom>
              <a:ln>
                <a:solidFill>
                  <a:srgbClr val="0094DB"/>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444FC64A-537C-420E-A582-117336BBE194}"/>
                  </a:ext>
                </a:extLst>
              </p:cNvPr>
              <p:cNvCxnSpPr/>
              <p:nvPr/>
            </p:nvCxnSpPr>
            <p:spPr>
              <a:xfrm>
                <a:off x="2914736" y="4719913"/>
                <a:ext cx="0" cy="219337"/>
              </a:xfrm>
              <a:prstGeom prst="line">
                <a:avLst/>
              </a:prstGeom>
              <a:ln>
                <a:solidFill>
                  <a:srgbClr val="0094DB"/>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E3757CBF-9AC2-4D11-A297-258C83F5BAED}"/>
                  </a:ext>
                </a:extLst>
              </p:cNvPr>
              <p:cNvCxnSpPr/>
              <p:nvPr/>
            </p:nvCxnSpPr>
            <p:spPr>
              <a:xfrm>
                <a:off x="1087206" y="4828921"/>
                <a:ext cx="1827530" cy="0"/>
              </a:xfrm>
              <a:prstGeom prst="line">
                <a:avLst/>
              </a:prstGeom>
              <a:ln>
                <a:solidFill>
                  <a:srgbClr val="0094DB"/>
                </a:solidFill>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26" name="文本框 25">
              <a:extLst>
                <a:ext uri="{FF2B5EF4-FFF2-40B4-BE49-F238E27FC236}">
                  <a16:creationId xmlns:a16="http://schemas.microsoft.com/office/drawing/2014/main" xmlns="" id="{C585B161-48B2-4161-A28C-BC2300164B7D}"/>
                </a:ext>
              </a:extLst>
            </p:cNvPr>
            <p:cNvSpPr txBox="1"/>
            <p:nvPr/>
          </p:nvSpPr>
          <p:spPr>
            <a:xfrm>
              <a:off x="1414409" y="3884141"/>
              <a:ext cx="609101" cy="400110"/>
            </a:xfrm>
            <a:prstGeom prst="rect">
              <a:avLst/>
            </a:prstGeom>
            <a:noFill/>
          </p:spPr>
          <p:txBody>
            <a:bodyPr wrap="square" rtlCol="0">
              <a:spAutoFit/>
            </a:bodyPr>
            <a:lstStyle/>
            <a:p>
              <a:pPr algn="ctr" fontAlgn="ctr"/>
              <a:r>
                <a:rPr lang="en-US" sz="1000" b="1" dirty="0" smtClean="0">
                  <a:latin typeface="Huawei Sans" panose="020C0503030203020204" pitchFamily="34" charset="0"/>
                </a:rPr>
                <a:t>2</a:t>
              </a:r>
            </a:p>
            <a:p>
              <a:pPr algn="ctr" fontAlgn="ctr"/>
              <a:r>
                <a:rPr lang="en-US" sz="1000" dirty="0" smtClean="0">
                  <a:latin typeface="Huawei Sans" panose="020C0503030203020204" pitchFamily="34" charset="0"/>
                </a:rPr>
                <a:t>2.417</a:t>
              </a:r>
              <a:endParaRPr lang="en-US" altLang="zh-CN" sz="10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7" name="直接箭头连接符 26">
              <a:extLst>
                <a:ext uri="{FF2B5EF4-FFF2-40B4-BE49-F238E27FC236}">
                  <a16:creationId xmlns:a16="http://schemas.microsoft.com/office/drawing/2014/main" xmlns="" id="{944131BC-EF2A-4F72-A784-0CC62A401774}"/>
                </a:ext>
              </a:extLst>
            </p:cNvPr>
            <p:cNvCxnSpPr>
              <a:cxnSpLocks/>
            </p:cNvCxnSpPr>
            <p:nvPr/>
          </p:nvCxnSpPr>
          <p:spPr>
            <a:xfrm flipV="1">
              <a:off x="1711849" y="4247658"/>
              <a:ext cx="0" cy="28688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2D88F27B-4296-4719-9164-6D24540A1CE3}"/>
                </a:ext>
              </a:extLst>
            </p:cNvPr>
            <p:cNvSpPr txBox="1"/>
            <p:nvPr/>
          </p:nvSpPr>
          <p:spPr>
            <a:xfrm>
              <a:off x="1691486" y="3526632"/>
              <a:ext cx="571263" cy="400110"/>
            </a:xfrm>
            <a:prstGeom prst="rect">
              <a:avLst/>
            </a:prstGeom>
            <a:noFill/>
          </p:spPr>
          <p:txBody>
            <a:bodyPr wrap="square" rtlCol="0">
              <a:spAutoFit/>
            </a:bodyPr>
            <a:lstStyle/>
            <a:p>
              <a:pPr algn="ctr" fontAlgn="ctr"/>
              <a:r>
                <a:rPr lang="en-US" sz="1000" b="1" dirty="0" smtClean="0">
                  <a:latin typeface="Huawei Sans" panose="020C0503030203020204" pitchFamily="34" charset="0"/>
                </a:rPr>
                <a:t>3</a:t>
              </a:r>
            </a:p>
            <a:p>
              <a:pPr algn="ctr" fontAlgn="ctr"/>
              <a:r>
                <a:rPr lang="en-US" sz="1000" dirty="0" smtClean="0">
                  <a:latin typeface="Huawei Sans" panose="020C0503030203020204" pitchFamily="34" charset="0"/>
                </a:rPr>
                <a:t>2.422</a:t>
              </a:r>
              <a:endParaRPr lang="en-US" sz="1000" dirty="0">
                <a:latin typeface="Huawei Sans" panose="020C0503030203020204" pitchFamily="34" charset="0"/>
              </a:endParaRPr>
            </a:p>
          </p:txBody>
        </p:sp>
        <p:sp>
          <p:nvSpPr>
            <p:cNvPr id="29" name="文本框 28">
              <a:extLst>
                <a:ext uri="{FF2B5EF4-FFF2-40B4-BE49-F238E27FC236}">
                  <a16:creationId xmlns:a16="http://schemas.microsoft.com/office/drawing/2014/main" xmlns="" id="{5D2B4B6D-C9EA-4AD1-AC13-FB067F697AD6}"/>
                </a:ext>
              </a:extLst>
            </p:cNvPr>
            <p:cNvSpPr txBox="1"/>
            <p:nvPr/>
          </p:nvSpPr>
          <p:spPr>
            <a:xfrm>
              <a:off x="1844366" y="3906857"/>
              <a:ext cx="777863" cy="400110"/>
            </a:xfrm>
            <a:prstGeom prst="rect">
              <a:avLst/>
            </a:prstGeom>
            <a:noFill/>
          </p:spPr>
          <p:txBody>
            <a:bodyPr wrap="square" rtlCol="0">
              <a:spAutoFit/>
            </a:bodyPr>
            <a:lstStyle/>
            <a:p>
              <a:pPr algn="ctr" fontAlgn="ctr"/>
              <a:r>
                <a:rPr lang="en-US" sz="1000" b="1" dirty="0" smtClean="0">
                  <a:latin typeface="Huawei Sans" panose="020C0503030203020204" pitchFamily="34" charset="0"/>
                </a:rPr>
                <a:t>4</a:t>
              </a:r>
            </a:p>
            <a:p>
              <a:pPr algn="ctr" fontAlgn="ctr"/>
              <a:r>
                <a:rPr lang="en-US" sz="1000" dirty="0" smtClean="0">
                  <a:latin typeface="Huawei Sans" panose="020C0503030203020204" pitchFamily="34" charset="0"/>
                </a:rPr>
                <a:t>2.427</a:t>
              </a:r>
              <a:endParaRPr lang="en-US" sz="1000" dirty="0">
                <a:latin typeface="Huawei Sans" panose="020C0503030203020204" pitchFamily="34" charset="0"/>
              </a:endParaRPr>
            </a:p>
          </p:txBody>
        </p:sp>
        <p:cxnSp>
          <p:nvCxnSpPr>
            <p:cNvPr id="30" name="直接箭头连接符 29">
              <a:extLst>
                <a:ext uri="{FF2B5EF4-FFF2-40B4-BE49-F238E27FC236}">
                  <a16:creationId xmlns:a16="http://schemas.microsoft.com/office/drawing/2014/main" xmlns="" id="{2BE9892C-D924-47BE-A600-6E47A88634D4}"/>
                </a:ext>
              </a:extLst>
            </p:cNvPr>
            <p:cNvCxnSpPr>
              <a:cxnSpLocks/>
            </p:cNvCxnSpPr>
            <p:nvPr/>
          </p:nvCxnSpPr>
          <p:spPr>
            <a:xfrm flipV="1">
              <a:off x="2228798" y="4247658"/>
              <a:ext cx="0" cy="28688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xmlns="" id="{6568555E-CB6B-422F-80EB-F4CCCDFE1E57}"/>
                </a:ext>
              </a:extLst>
            </p:cNvPr>
            <p:cNvSpPr txBox="1"/>
            <p:nvPr/>
          </p:nvSpPr>
          <p:spPr>
            <a:xfrm>
              <a:off x="2215514" y="3526802"/>
              <a:ext cx="571263" cy="400110"/>
            </a:xfrm>
            <a:prstGeom prst="rect">
              <a:avLst/>
            </a:prstGeom>
            <a:noFill/>
          </p:spPr>
          <p:txBody>
            <a:bodyPr wrap="square" rtlCol="0">
              <a:spAutoFit/>
            </a:bodyPr>
            <a:lstStyle/>
            <a:p>
              <a:pPr algn="ctr" fontAlgn="ctr"/>
              <a:r>
                <a:rPr lang="en-US" sz="1000" b="1" dirty="0" smtClean="0">
                  <a:latin typeface="Huawei Sans" panose="020C0503030203020204" pitchFamily="34" charset="0"/>
                </a:rPr>
                <a:t>5</a:t>
              </a:r>
            </a:p>
            <a:p>
              <a:pPr algn="ctr" fontAlgn="ctr"/>
              <a:r>
                <a:rPr lang="en-US" sz="1000" dirty="0" smtClean="0">
                  <a:latin typeface="Huawei Sans" panose="020C0503030203020204" pitchFamily="34" charset="0"/>
                </a:rPr>
                <a:t>2.432</a:t>
              </a:r>
              <a:endParaRPr lang="en-US" sz="1000" dirty="0">
                <a:latin typeface="Huawei Sans" panose="020C0503030203020204" pitchFamily="34" charset="0"/>
              </a:endParaRPr>
            </a:p>
          </p:txBody>
        </p:sp>
        <p:sp>
          <p:nvSpPr>
            <p:cNvPr id="32" name="文本框 31">
              <a:extLst>
                <a:ext uri="{FF2B5EF4-FFF2-40B4-BE49-F238E27FC236}">
                  <a16:creationId xmlns:a16="http://schemas.microsoft.com/office/drawing/2014/main" xmlns="" id="{3129E4D0-06E3-47F5-91C1-A527F2EC3EB9}"/>
                </a:ext>
              </a:extLst>
            </p:cNvPr>
            <p:cNvSpPr txBox="1"/>
            <p:nvPr/>
          </p:nvSpPr>
          <p:spPr>
            <a:xfrm>
              <a:off x="2456583" y="3884141"/>
              <a:ext cx="609101" cy="400110"/>
            </a:xfrm>
            <a:prstGeom prst="rect">
              <a:avLst/>
            </a:prstGeom>
            <a:noFill/>
          </p:spPr>
          <p:txBody>
            <a:bodyPr wrap="square" rtlCol="0">
              <a:spAutoFit/>
            </a:bodyPr>
            <a:lstStyle/>
            <a:p>
              <a:pPr algn="ctr" fontAlgn="ctr"/>
              <a:r>
                <a:rPr lang="en-US" sz="1000" b="1" dirty="0" smtClean="0">
                  <a:latin typeface="Huawei Sans" panose="020C0503030203020204" pitchFamily="34" charset="0"/>
                </a:rPr>
                <a:t>6</a:t>
              </a:r>
            </a:p>
            <a:p>
              <a:pPr algn="ctr" fontAlgn="ctr"/>
              <a:r>
                <a:rPr lang="en-US" sz="1000" dirty="0" smtClean="0">
                  <a:latin typeface="Huawei Sans" panose="020C0503030203020204" pitchFamily="34" charset="0"/>
                </a:rPr>
                <a:t>2.437</a:t>
              </a:r>
              <a:endParaRPr lang="en-US" sz="1000" dirty="0">
                <a:latin typeface="Huawei Sans" panose="020C0503030203020204" pitchFamily="34" charset="0"/>
              </a:endParaRPr>
            </a:p>
          </p:txBody>
        </p:sp>
        <p:cxnSp>
          <p:nvCxnSpPr>
            <p:cNvPr id="33" name="直接箭头连接符 32">
              <a:extLst>
                <a:ext uri="{FF2B5EF4-FFF2-40B4-BE49-F238E27FC236}">
                  <a16:creationId xmlns:a16="http://schemas.microsoft.com/office/drawing/2014/main" xmlns="" id="{2923DF50-3B65-49B3-8549-ED1AF83C55E6}"/>
                </a:ext>
              </a:extLst>
            </p:cNvPr>
            <p:cNvCxnSpPr>
              <a:cxnSpLocks/>
            </p:cNvCxnSpPr>
            <p:nvPr/>
          </p:nvCxnSpPr>
          <p:spPr>
            <a:xfrm flipV="1">
              <a:off x="2747548" y="4247658"/>
              <a:ext cx="0" cy="28688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xmlns="" id="{BF47F0DB-788F-4F07-888E-CF2591791584}"/>
                </a:ext>
              </a:extLst>
            </p:cNvPr>
            <p:cNvSpPr txBox="1"/>
            <p:nvPr/>
          </p:nvSpPr>
          <p:spPr>
            <a:xfrm>
              <a:off x="2727429" y="3526802"/>
              <a:ext cx="571263" cy="400110"/>
            </a:xfrm>
            <a:prstGeom prst="rect">
              <a:avLst/>
            </a:prstGeom>
            <a:noFill/>
          </p:spPr>
          <p:txBody>
            <a:bodyPr wrap="square" rtlCol="0">
              <a:spAutoFit/>
            </a:bodyPr>
            <a:lstStyle/>
            <a:p>
              <a:pPr algn="ctr" fontAlgn="ctr"/>
              <a:r>
                <a:rPr lang="en-US" sz="1000" b="1" dirty="0" smtClean="0">
                  <a:latin typeface="Huawei Sans" panose="020C0503030203020204" pitchFamily="34" charset="0"/>
                </a:rPr>
                <a:t>7</a:t>
              </a:r>
            </a:p>
            <a:p>
              <a:pPr algn="ctr" fontAlgn="ctr"/>
              <a:r>
                <a:rPr lang="en-US" sz="1000" dirty="0" smtClean="0">
                  <a:latin typeface="Huawei Sans" panose="020C0503030203020204" pitchFamily="34" charset="0"/>
                </a:rPr>
                <a:t>2.442</a:t>
              </a:r>
              <a:endParaRPr lang="en-US" sz="1000" dirty="0">
                <a:latin typeface="Huawei Sans" panose="020C0503030203020204" pitchFamily="34" charset="0"/>
              </a:endParaRPr>
            </a:p>
          </p:txBody>
        </p:sp>
        <p:sp>
          <p:nvSpPr>
            <p:cNvPr id="35" name="文本框 34">
              <a:extLst>
                <a:ext uri="{FF2B5EF4-FFF2-40B4-BE49-F238E27FC236}">
                  <a16:creationId xmlns:a16="http://schemas.microsoft.com/office/drawing/2014/main" xmlns="" id="{8C77E300-A4D5-4B2C-9A0B-1081F59125B9}"/>
                </a:ext>
              </a:extLst>
            </p:cNvPr>
            <p:cNvSpPr txBox="1"/>
            <p:nvPr/>
          </p:nvSpPr>
          <p:spPr>
            <a:xfrm>
              <a:off x="2978343" y="3884141"/>
              <a:ext cx="609101" cy="400110"/>
            </a:xfrm>
            <a:prstGeom prst="rect">
              <a:avLst/>
            </a:prstGeom>
            <a:noFill/>
          </p:spPr>
          <p:txBody>
            <a:bodyPr wrap="square" rtlCol="0">
              <a:spAutoFit/>
            </a:bodyPr>
            <a:lstStyle/>
            <a:p>
              <a:pPr algn="ctr" fontAlgn="ctr"/>
              <a:r>
                <a:rPr lang="en-US" sz="1000" b="1" dirty="0" smtClean="0">
                  <a:latin typeface="Huawei Sans" panose="020C0503030203020204" pitchFamily="34" charset="0"/>
                </a:rPr>
                <a:t>8</a:t>
              </a:r>
            </a:p>
            <a:p>
              <a:pPr algn="ctr" fontAlgn="ctr"/>
              <a:r>
                <a:rPr lang="en-US" sz="1000" dirty="0" smtClean="0">
                  <a:latin typeface="Huawei Sans" panose="020C0503030203020204" pitchFamily="34" charset="0"/>
                </a:rPr>
                <a:t>2.447</a:t>
              </a:r>
              <a:endParaRPr lang="en-US" sz="1000" dirty="0">
                <a:latin typeface="Huawei Sans" panose="020C0503030203020204" pitchFamily="34" charset="0"/>
              </a:endParaRPr>
            </a:p>
          </p:txBody>
        </p:sp>
        <p:cxnSp>
          <p:nvCxnSpPr>
            <p:cNvPr id="36" name="直接箭头连接符 35">
              <a:extLst>
                <a:ext uri="{FF2B5EF4-FFF2-40B4-BE49-F238E27FC236}">
                  <a16:creationId xmlns:a16="http://schemas.microsoft.com/office/drawing/2014/main" xmlns="" id="{30FFA6A2-3A17-4DBC-B0AA-5B6A3C1EAF6D}"/>
                </a:ext>
              </a:extLst>
            </p:cNvPr>
            <p:cNvCxnSpPr>
              <a:cxnSpLocks/>
            </p:cNvCxnSpPr>
            <p:nvPr/>
          </p:nvCxnSpPr>
          <p:spPr>
            <a:xfrm flipV="1">
              <a:off x="3270134" y="4247658"/>
              <a:ext cx="0" cy="28688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xmlns="" id="{907B1059-DCFD-4E7D-BF3F-6E39A799E8A1}"/>
                </a:ext>
              </a:extLst>
            </p:cNvPr>
            <p:cNvSpPr txBox="1"/>
            <p:nvPr/>
          </p:nvSpPr>
          <p:spPr>
            <a:xfrm>
              <a:off x="3246877" y="3526802"/>
              <a:ext cx="571263" cy="400110"/>
            </a:xfrm>
            <a:prstGeom prst="rect">
              <a:avLst/>
            </a:prstGeom>
            <a:noFill/>
          </p:spPr>
          <p:txBody>
            <a:bodyPr wrap="square" rtlCol="0">
              <a:spAutoFit/>
            </a:bodyPr>
            <a:lstStyle/>
            <a:p>
              <a:pPr algn="ctr" fontAlgn="ctr"/>
              <a:r>
                <a:rPr lang="en-US" sz="1000" b="1" dirty="0" smtClean="0">
                  <a:latin typeface="Huawei Sans" panose="020C0503030203020204" pitchFamily="34" charset="0"/>
                </a:rPr>
                <a:t>9</a:t>
              </a:r>
            </a:p>
            <a:p>
              <a:pPr algn="ctr" fontAlgn="ctr"/>
              <a:r>
                <a:rPr lang="en-US" sz="1000" dirty="0" smtClean="0">
                  <a:latin typeface="Huawei Sans" panose="020C0503030203020204" pitchFamily="34" charset="0"/>
                </a:rPr>
                <a:t>2.452</a:t>
              </a:r>
              <a:endParaRPr lang="en-US" sz="1000" dirty="0">
                <a:latin typeface="Huawei Sans" panose="020C0503030203020204" pitchFamily="34" charset="0"/>
              </a:endParaRPr>
            </a:p>
          </p:txBody>
        </p:sp>
        <p:sp>
          <p:nvSpPr>
            <p:cNvPr id="38" name="文本框 37">
              <a:extLst>
                <a:ext uri="{FF2B5EF4-FFF2-40B4-BE49-F238E27FC236}">
                  <a16:creationId xmlns:a16="http://schemas.microsoft.com/office/drawing/2014/main" xmlns="" id="{9D49E864-2FAC-4E60-966C-14E0B22A212E}"/>
                </a:ext>
              </a:extLst>
            </p:cNvPr>
            <p:cNvSpPr txBox="1"/>
            <p:nvPr/>
          </p:nvSpPr>
          <p:spPr>
            <a:xfrm>
              <a:off x="3502575" y="3884141"/>
              <a:ext cx="609101" cy="400110"/>
            </a:xfrm>
            <a:prstGeom prst="rect">
              <a:avLst/>
            </a:prstGeom>
            <a:noFill/>
          </p:spPr>
          <p:txBody>
            <a:bodyPr wrap="square" rtlCol="0">
              <a:spAutoFit/>
            </a:bodyPr>
            <a:lstStyle/>
            <a:p>
              <a:pPr algn="ctr" fontAlgn="ctr"/>
              <a:r>
                <a:rPr lang="en-US" sz="1000" b="1" dirty="0" smtClean="0">
                  <a:latin typeface="Huawei Sans" panose="020C0503030203020204" pitchFamily="34" charset="0"/>
                </a:rPr>
                <a:t>10</a:t>
              </a:r>
            </a:p>
            <a:p>
              <a:pPr algn="ctr" fontAlgn="ctr"/>
              <a:r>
                <a:rPr lang="en-US" sz="1000" dirty="0" smtClean="0">
                  <a:latin typeface="Huawei Sans" panose="020C0503030203020204" pitchFamily="34" charset="0"/>
                </a:rPr>
                <a:t>2.457</a:t>
              </a:r>
              <a:endParaRPr lang="en-US" sz="1000" dirty="0">
                <a:latin typeface="Huawei Sans" panose="020C0503030203020204" pitchFamily="34" charset="0"/>
              </a:endParaRPr>
            </a:p>
          </p:txBody>
        </p:sp>
        <p:cxnSp>
          <p:nvCxnSpPr>
            <p:cNvPr id="39" name="直接箭头连接符 38">
              <a:extLst>
                <a:ext uri="{FF2B5EF4-FFF2-40B4-BE49-F238E27FC236}">
                  <a16:creationId xmlns:a16="http://schemas.microsoft.com/office/drawing/2014/main" xmlns="" id="{115F6C9D-F52C-469C-B295-7D800549C4CD}"/>
                </a:ext>
              </a:extLst>
            </p:cNvPr>
            <p:cNvCxnSpPr>
              <a:cxnSpLocks/>
            </p:cNvCxnSpPr>
            <p:nvPr/>
          </p:nvCxnSpPr>
          <p:spPr>
            <a:xfrm flipV="1">
              <a:off x="3789925" y="4247658"/>
              <a:ext cx="0" cy="28688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xmlns="" id="{6CA23102-B57F-41B3-96FB-DA02E3F79B1F}"/>
                </a:ext>
              </a:extLst>
            </p:cNvPr>
            <p:cNvSpPr txBox="1"/>
            <p:nvPr/>
          </p:nvSpPr>
          <p:spPr>
            <a:xfrm>
              <a:off x="3769370" y="3526802"/>
              <a:ext cx="571263" cy="400110"/>
            </a:xfrm>
            <a:prstGeom prst="rect">
              <a:avLst/>
            </a:prstGeom>
            <a:noFill/>
          </p:spPr>
          <p:txBody>
            <a:bodyPr wrap="square" rtlCol="0">
              <a:spAutoFit/>
            </a:bodyPr>
            <a:lstStyle/>
            <a:p>
              <a:pPr algn="ctr" fontAlgn="ctr"/>
              <a:r>
                <a:rPr lang="en-US" sz="1000" b="1" dirty="0" smtClean="0">
                  <a:latin typeface="Huawei Sans" panose="020C0503030203020204" pitchFamily="34" charset="0"/>
                </a:rPr>
                <a:t>11</a:t>
              </a:r>
            </a:p>
            <a:p>
              <a:pPr algn="ctr" fontAlgn="ctr"/>
              <a:r>
                <a:rPr lang="en-US" sz="1000" dirty="0" smtClean="0">
                  <a:latin typeface="Huawei Sans" panose="020C0503030203020204" pitchFamily="34" charset="0"/>
                </a:rPr>
                <a:t>2.462</a:t>
              </a:r>
              <a:endParaRPr lang="en-US" sz="1000" dirty="0">
                <a:latin typeface="Huawei Sans" panose="020C0503030203020204" pitchFamily="34" charset="0"/>
              </a:endParaRPr>
            </a:p>
          </p:txBody>
        </p:sp>
        <p:sp>
          <p:nvSpPr>
            <p:cNvPr id="41" name="文本框 40">
              <a:extLst>
                <a:ext uri="{FF2B5EF4-FFF2-40B4-BE49-F238E27FC236}">
                  <a16:creationId xmlns:a16="http://schemas.microsoft.com/office/drawing/2014/main" xmlns="" id="{4B1EDAE5-78FF-4BDC-8F87-ED610634D24F}"/>
                </a:ext>
              </a:extLst>
            </p:cNvPr>
            <p:cNvSpPr txBox="1"/>
            <p:nvPr/>
          </p:nvSpPr>
          <p:spPr>
            <a:xfrm>
              <a:off x="4012671" y="3884141"/>
              <a:ext cx="609101" cy="400110"/>
            </a:xfrm>
            <a:prstGeom prst="rect">
              <a:avLst/>
            </a:prstGeom>
            <a:noFill/>
          </p:spPr>
          <p:txBody>
            <a:bodyPr wrap="square" rtlCol="0">
              <a:spAutoFit/>
            </a:bodyPr>
            <a:lstStyle/>
            <a:p>
              <a:pPr algn="ctr" fontAlgn="ctr"/>
              <a:r>
                <a:rPr lang="en-US" sz="1000" b="1" dirty="0" smtClean="0">
                  <a:latin typeface="Huawei Sans" panose="020C0503030203020204" pitchFamily="34" charset="0"/>
                </a:rPr>
                <a:t>12</a:t>
              </a:r>
            </a:p>
            <a:p>
              <a:pPr algn="ctr" fontAlgn="ctr"/>
              <a:r>
                <a:rPr lang="en-US" sz="1000" dirty="0" smtClean="0">
                  <a:latin typeface="Huawei Sans" panose="020C0503030203020204" pitchFamily="34" charset="0"/>
                </a:rPr>
                <a:t>2.467</a:t>
              </a:r>
              <a:endParaRPr lang="en-US" sz="1000" dirty="0">
                <a:latin typeface="Huawei Sans" panose="020C0503030203020204" pitchFamily="34" charset="0"/>
              </a:endParaRPr>
            </a:p>
          </p:txBody>
        </p:sp>
        <p:cxnSp>
          <p:nvCxnSpPr>
            <p:cNvPr id="42" name="直接箭头连接符 41">
              <a:extLst>
                <a:ext uri="{FF2B5EF4-FFF2-40B4-BE49-F238E27FC236}">
                  <a16:creationId xmlns:a16="http://schemas.microsoft.com/office/drawing/2014/main" xmlns="" id="{3F12F863-D58B-4F79-BB09-5FC96AA1151F}"/>
                </a:ext>
              </a:extLst>
            </p:cNvPr>
            <p:cNvCxnSpPr>
              <a:cxnSpLocks/>
            </p:cNvCxnSpPr>
            <p:nvPr/>
          </p:nvCxnSpPr>
          <p:spPr>
            <a:xfrm flipV="1">
              <a:off x="4304691" y="4247658"/>
              <a:ext cx="0" cy="28688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xmlns="" id="{AA2DDDD7-A56C-4976-82FA-FA826B3E2F31}"/>
                </a:ext>
              </a:extLst>
            </p:cNvPr>
            <p:cNvSpPr txBox="1"/>
            <p:nvPr/>
          </p:nvSpPr>
          <p:spPr>
            <a:xfrm>
              <a:off x="4274046" y="3526802"/>
              <a:ext cx="571263" cy="400110"/>
            </a:xfrm>
            <a:prstGeom prst="rect">
              <a:avLst/>
            </a:prstGeom>
            <a:noFill/>
          </p:spPr>
          <p:txBody>
            <a:bodyPr wrap="square" rtlCol="0">
              <a:spAutoFit/>
            </a:bodyPr>
            <a:lstStyle/>
            <a:p>
              <a:pPr algn="ctr" fontAlgn="ctr"/>
              <a:r>
                <a:rPr lang="en-US" sz="1000" b="1" dirty="0" smtClean="0">
                  <a:latin typeface="Huawei Sans" panose="020C0503030203020204" pitchFamily="34" charset="0"/>
                </a:rPr>
                <a:t>13</a:t>
              </a:r>
            </a:p>
            <a:p>
              <a:pPr algn="ctr" fontAlgn="ctr"/>
              <a:r>
                <a:rPr lang="en-US" sz="1000" dirty="0" smtClean="0">
                  <a:latin typeface="Huawei Sans" panose="020C0503030203020204" pitchFamily="34" charset="0"/>
                </a:rPr>
                <a:t>2.472</a:t>
              </a:r>
              <a:endParaRPr lang="en-US" sz="1000" dirty="0">
                <a:latin typeface="Huawei Sans" panose="020C0503030203020204" pitchFamily="34" charset="0"/>
              </a:endParaRPr>
            </a:p>
          </p:txBody>
        </p:sp>
        <p:cxnSp>
          <p:nvCxnSpPr>
            <p:cNvPr id="44" name="直接箭头连接符 43">
              <a:extLst>
                <a:ext uri="{FF2B5EF4-FFF2-40B4-BE49-F238E27FC236}">
                  <a16:creationId xmlns:a16="http://schemas.microsoft.com/office/drawing/2014/main" xmlns="" id="{82A7A28C-C4F9-40C6-8237-1C401BE8609C}"/>
                </a:ext>
              </a:extLst>
            </p:cNvPr>
            <p:cNvCxnSpPr>
              <a:cxnSpLocks/>
            </p:cNvCxnSpPr>
            <p:nvPr/>
          </p:nvCxnSpPr>
          <p:spPr>
            <a:xfrm flipH="1" flipV="1">
              <a:off x="1446876" y="3887212"/>
              <a:ext cx="0" cy="647328"/>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a:extLst>
                <a:ext uri="{FF2B5EF4-FFF2-40B4-BE49-F238E27FC236}">
                  <a16:creationId xmlns:a16="http://schemas.microsoft.com/office/drawing/2014/main" xmlns="" id="{7C768EC7-0276-48C7-9DFD-EE2E3FA14EFD}"/>
                </a:ext>
              </a:extLst>
            </p:cNvPr>
            <p:cNvCxnSpPr>
              <a:cxnSpLocks/>
            </p:cNvCxnSpPr>
            <p:nvPr/>
          </p:nvCxnSpPr>
          <p:spPr>
            <a:xfrm flipV="1">
              <a:off x="1977117" y="3894953"/>
              <a:ext cx="0" cy="639586"/>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a:extLst>
                <a:ext uri="{FF2B5EF4-FFF2-40B4-BE49-F238E27FC236}">
                  <a16:creationId xmlns:a16="http://schemas.microsoft.com/office/drawing/2014/main" xmlns="" id="{9DC0DACA-E4F6-4F1D-8CD2-2E3E9082228B}"/>
                </a:ext>
              </a:extLst>
            </p:cNvPr>
            <p:cNvCxnSpPr>
              <a:cxnSpLocks/>
            </p:cNvCxnSpPr>
            <p:nvPr/>
          </p:nvCxnSpPr>
          <p:spPr>
            <a:xfrm flipV="1">
              <a:off x="2497254" y="3894953"/>
              <a:ext cx="0" cy="639586"/>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a:extLst>
                <a:ext uri="{FF2B5EF4-FFF2-40B4-BE49-F238E27FC236}">
                  <a16:creationId xmlns:a16="http://schemas.microsoft.com/office/drawing/2014/main" xmlns="" id="{3D3E15E6-7B2C-4C29-AB28-B60ECD82579F}"/>
                </a:ext>
              </a:extLst>
            </p:cNvPr>
            <p:cNvCxnSpPr>
              <a:cxnSpLocks/>
            </p:cNvCxnSpPr>
            <p:nvPr/>
          </p:nvCxnSpPr>
          <p:spPr>
            <a:xfrm flipV="1">
              <a:off x="3018229" y="3894953"/>
              <a:ext cx="0" cy="639586"/>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a:extLst>
                <a:ext uri="{FF2B5EF4-FFF2-40B4-BE49-F238E27FC236}">
                  <a16:creationId xmlns:a16="http://schemas.microsoft.com/office/drawing/2014/main" xmlns="" id="{E346B6C3-3FA5-4DFA-ACCE-0ACBD873D980}"/>
                </a:ext>
              </a:extLst>
            </p:cNvPr>
            <p:cNvCxnSpPr>
              <a:cxnSpLocks/>
            </p:cNvCxnSpPr>
            <p:nvPr/>
          </p:nvCxnSpPr>
          <p:spPr>
            <a:xfrm flipV="1">
              <a:off x="3529383" y="3894953"/>
              <a:ext cx="0" cy="639586"/>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48">
              <a:extLst>
                <a:ext uri="{FF2B5EF4-FFF2-40B4-BE49-F238E27FC236}">
                  <a16:creationId xmlns:a16="http://schemas.microsoft.com/office/drawing/2014/main" xmlns="" id="{747424F8-337F-41B2-B6C5-85B3FE3160FE}"/>
                </a:ext>
              </a:extLst>
            </p:cNvPr>
            <p:cNvCxnSpPr>
              <a:cxnSpLocks/>
            </p:cNvCxnSpPr>
            <p:nvPr/>
          </p:nvCxnSpPr>
          <p:spPr>
            <a:xfrm flipV="1">
              <a:off x="4044490" y="3894953"/>
              <a:ext cx="0" cy="639586"/>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a:extLst>
                <a:ext uri="{FF2B5EF4-FFF2-40B4-BE49-F238E27FC236}">
                  <a16:creationId xmlns:a16="http://schemas.microsoft.com/office/drawing/2014/main" xmlns="" id="{BA741441-BD42-4B92-9E12-D3192D66301E}"/>
                </a:ext>
              </a:extLst>
            </p:cNvPr>
            <p:cNvCxnSpPr>
              <a:cxnSpLocks/>
            </p:cNvCxnSpPr>
            <p:nvPr/>
          </p:nvCxnSpPr>
          <p:spPr>
            <a:xfrm flipV="1">
              <a:off x="4559678" y="3894953"/>
              <a:ext cx="0" cy="639586"/>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xmlns="" id="{6BBB0E51-27C1-46EE-AB45-FF4249CCCC5D}"/>
                </a:ext>
              </a:extLst>
            </p:cNvPr>
            <p:cNvSpPr txBox="1"/>
            <p:nvPr/>
          </p:nvSpPr>
          <p:spPr>
            <a:xfrm>
              <a:off x="4833501" y="3900390"/>
              <a:ext cx="609101" cy="400110"/>
            </a:xfrm>
            <a:prstGeom prst="rect">
              <a:avLst/>
            </a:prstGeom>
            <a:noFill/>
          </p:spPr>
          <p:txBody>
            <a:bodyPr wrap="square" rtlCol="0">
              <a:spAutoFit/>
            </a:bodyPr>
            <a:lstStyle/>
            <a:p>
              <a:pPr algn="ctr" fontAlgn="ctr"/>
              <a:r>
                <a:rPr lang="en-US" sz="1000" b="1" dirty="0" smtClean="0">
                  <a:latin typeface="Huawei Sans" panose="020C0503030203020204" pitchFamily="34" charset="0"/>
                </a:rPr>
                <a:t>14</a:t>
              </a:r>
            </a:p>
            <a:p>
              <a:pPr algn="ctr" fontAlgn="ctr"/>
              <a:r>
                <a:rPr lang="en-US" sz="1000" dirty="0" smtClean="0">
                  <a:latin typeface="Huawei Sans" panose="020C0503030203020204" pitchFamily="34" charset="0"/>
                </a:rPr>
                <a:t>2.484</a:t>
              </a:r>
              <a:endParaRPr lang="en-US" sz="1000" dirty="0">
                <a:latin typeface="Huawei Sans" panose="020C0503030203020204" pitchFamily="34" charset="0"/>
              </a:endParaRPr>
            </a:p>
          </p:txBody>
        </p:sp>
        <p:cxnSp>
          <p:nvCxnSpPr>
            <p:cNvPr id="52" name="直接箭头连接符 51">
              <a:extLst>
                <a:ext uri="{FF2B5EF4-FFF2-40B4-BE49-F238E27FC236}">
                  <a16:creationId xmlns:a16="http://schemas.microsoft.com/office/drawing/2014/main" xmlns="" id="{5DE70C52-52F9-4CC4-8AFA-4B10342A69BD}"/>
                </a:ext>
              </a:extLst>
            </p:cNvPr>
            <p:cNvCxnSpPr>
              <a:cxnSpLocks/>
            </p:cNvCxnSpPr>
            <p:nvPr/>
          </p:nvCxnSpPr>
          <p:spPr>
            <a:xfrm flipV="1">
              <a:off x="5130942" y="4247658"/>
              <a:ext cx="0" cy="28688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sp>
        <p:nvSpPr>
          <p:cNvPr id="59" name="矩形 58"/>
          <p:cNvSpPr>
            <a:spLocks/>
          </p:cNvSpPr>
          <p:nvPr/>
        </p:nvSpPr>
        <p:spPr>
          <a:xfrm>
            <a:off x="756905" y="5394614"/>
            <a:ext cx="5007388" cy="738664"/>
          </a:xfrm>
          <a:prstGeom prst="rect">
            <a:avLst/>
          </a:prstGeom>
          <a:ln>
            <a:noFill/>
          </a:ln>
        </p:spPr>
        <p:txBody>
          <a:bodyPr wrap="square">
            <a:spAutoFit/>
          </a:bodyPr>
          <a:lstStyle/>
          <a:p>
            <a:pPr fontAlgn="ctr"/>
            <a:r>
              <a:rPr lang="en-US" sz="1400" dirty="0" smtClean="0">
                <a:latin typeface="Huawei Sans" panose="020C0503030203020204" pitchFamily="34" charset="0"/>
              </a:rPr>
              <a:t>The 2.4 GHz frequency band is divided into fourteen 20 MHz channels numbered from 1 to 14, with adjacent channels overlapped.</a:t>
            </a:r>
            <a:endParaRPr lang="en-US" sz="1400" dirty="0">
              <a:latin typeface="Huawei Sans" panose="020C0503030203020204" pitchFamily="34" charset="0"/>
            </a:endParaRPr>
          </a:p>
        </p:txBody>
      </p:sp>
      <p:sp>
        <p:nvSpPr>
          <p:cNvPr id="60" name="矩形 59"/>
          <p:cNvSpPr>
            <a:spLocks/>
          </p:cNvSpPr>
          <p:nvPr/>
        </p:nvSpPr>
        <p:spPr>
          <a:xfrm>
            <a:off x="6450922" y="5406949"/>
            <a:ext cx="5007388" cy="738664"/>
          </a:xfrm>
          <a:prstGeom prst="rect">
            <a:avLst/>
          </a:prstGeom>
          <a:ln>
            <a:noFill/>
          </a:ln>
        </p:spPr>
        <p:txBody>
          <a:bodyPr wrap="square">
            <a:spAutoFit/>
          </a:bodyPr>
          <a:lstStyle/>
          <a:p>
            <a:pPr fontAlgn="ctr"/>
            <a:r>
              <a:rPr lang="en-US" sz="1400" dirty="0" smtClean="0">
                <a:latin typeface="Huawei Sans" panose="020C0503030203020204" pitchFamily="34" charset="0"/>
              </a:rPr>
              <a:t>Compared with the 2.4 GHz frequency band, the 5 GHz frequency band has more 20 MHz channels. In addition, adjacent channels do not overlap.</a:t>
            </a:r>
            <a:endParaRPr lang="en-US" altLang="zh-CN" sz="1400" dirty="0">
              <a:latin typeface="Huawei Sans" panose="020C0503030203020204" pitchFamily="34" charset="0"/>
              <a:ea typeface="方正兰亭黑简体" panose="02000000000000000000" pitchFamily="2" charset="-122"/>
            </a:endParaRPr>
          </a:p>
        </p:txBody>
      </p:sp>
      <p:sp>
        <p:nvSpPr>
          <p:cNvPr id="67" name="右大括号 66"/>
          <p:cNvSpPr/>
          <p:nvPr/>
        </p:nvSpPr>
        <p:spPr>
          <a:xfrm flipH="1">
            <a:off x="7139024" y="3687547"/>
            <a:ext cx="155448" cy="19865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68" name="文本框 67"/>
          <p:cNvSpPr txBox="1"/>
          <p:nvPr/>
        </p:nvSpPr>
        <p:spPr>
          <a:xfrm>
            <a:off x="6232491" y="3652716"/>
            <a:ext cx="915635"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802.11a/n</a:t>
            </a:r>
            <a:endParaRPr lang="en-US" altLang="zh-CN" sz="1200" b="1" dirty="0">
              <a:latin typeface="Huawei Sans" panose="020C0503030203020204" pitchFamily="34" charset="0"/>
            </a:endParaRPr>
          </a:p>
        </p:txBody>
      </p:sp>
      <p:sp>
        <p:nvSpPr>
          <p:cNvPr id="69" name="右大括号 68"/>
          <p:cNvSpPr/>
          <p:nvPr/>
        </p:nvSpPr>
        <p:spPr>
          <a:xfrm flipH="1">
            <a:off x="7294472" y="3688148"/>
            <a:ext cx="155448" cy="496501"/>
          </a:xfrm>
          <a:prstGeom prst="rightBrace">
            <a:avLst>
              <a:gd name="adj1" fmla="val 8333"/>
              <a:gd name="adj2" fmla="val 76858"/>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70" name="文本框 69"/>
          <p:cNvSpPr txBox="1"/>
          <p:nvPr/>
        </p:nvSpPr>
        <p:spPr>
          <a:xfrm>
            <a:off x="6229089" y="3929915"/>
            <a:ext cx="1063112"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802.11ac/ax</a:t>
            </a:r>
            <a:endParaRPr lang="en-US" altLang="zh-CN" sz="1200" b="1" dirty="0">
              <a:latin typeface="Huawei Sans" panose="020C0503030203020204" pitchFamily="34" charset="0"/>
            </a:endParaRPr>
          </a:p>
        </p:txBody>
      </p:sp>
      <p:grpSp>
        <p:nvGrpSpPr>
          <p:cNvPr id="65" name="组合 64"/>
          <p:cNvGrpSpPr/>
          <p:nvPr/>
        </p:nvGrpSpPr>
        <p:grpSpPr>
          <a:xfrm>
            <a:off x="6462000" y="60381"/>
            <a:ext cx="5296902" cy="324000"/>
            <a:chOff x="6633228" y="60381"/>
            <a:chExt cx="5296902" cy="324000"/>
          </a:xfrm>
        </p:grpSpPr>
        <p:sp>
          <p:nvSpPr>
            <p:cNvPr id="71" name="五边形 70"/>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燕尾形 71"/>
            <p:cNvSpPr>
              <a:spLocks/>
            </p:cNvSpPr>
            <p:nvPr/>
          </p:nvSpPr>
          <p:spPr bwMode="gray">
            <a:xfrm>
              <a:off x="7954862" y="60381"/>
              <a:ext cx="1332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燕尾形 72"/>
            <p:cNvSpPr>
              <a:spLocks/>
            </p:cNvSpPr>
            <p:nvPr/>
          </p:nvSpPr>
          <p:spPr bwMode="gray">
            <a:xfrm>
              <a:off x="9168496" y="60381"/>
              <a:ext cx="1440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rPr>
                <a:t>WLAN Deployment Design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燕尾形 73"/>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3120745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Channel Design</a:t>
            </a:r>
            <a:endParaRPr lang="en-US" altLang="zh-CN" dirty="0">
              <a:latin typeface="Huawei Sans" panose="020C0503030203020204" pitchFamily="34" charset="0"/>
            </a:endParaRPr>
          </a:p>
        </p:txBody>
      </p:sp>
      <p:sp>
        <p:nvSpPr>
          <p:cNvPr id="56" name="圆角矩形 75"/>
          <p:cNvSpPr/>
          <p:nvPr/>
        </p:nvSpPr>
        <p:spPr>
          <a:xfrm>
            <a:off x="613384" y="1075432"/>
            <a:ext cx="5408672" cy="383642"/>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2.4 GHz cellular coverage</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57" name="圆角矩形 75"/>
          <p:cNvSpPr/>
          <p:nvPr/>
        </p:nvSpPr>
        <p:spPr>
          <a:xfrm>
            <a:off x="613384" y="1508623"/>
            <a:ext cx="5408672" cy="1952637"/>
          </a:xfrm>
          <a:prstGeom prst="roundRect">
            <a:avLst>
              <a:gd name="adj" fmla="val 198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6213" indent="-176213" fontAlgn="ctr">
              <a:lnSpc>
                <a:spcPts val="2000"/>
              </a:lnSpc>
              <a:spcAft>
                <a:spcPts val="300"/>
              </a:spcAft>
              <a:buFont typeface="+mj-lt"/>
              <a:buAutoNum type="arabicPeriod"/>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椭圆 57"/>
          <p:cNvSpPr>
            <a:spLocks noChangeAspect="1"/>
          </p:cNvSpPr>
          <p:nvPr/>
        </p:nvSpPr>
        <p:spPr>
          <a:xfrm>
            <a:off x="1447316" y="1633647"/>
            <a:ext cx="602928" cy="603086"/>
          </a:xfrm>
          <a:prstGeom prst="ellipse">
            <a:avLst/>
          </a:prstGeom>
          <a:solidFill>
            <a:srgbClr val="CCEC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b="1" dirty="0" smtClean="0">
                <a:solidFill>
                  <a:srgbClr val="0091C4"/>
                </a:solidFill>
                <a:latin typeface="Huawei Sans" panose="020C0503030203020204" pitchFamily="34" charset="0"/>
              </a:rPr>
              <a:t>11</a:t>
            </a:r>
            <a:endParaRPr lang="en-US" altLang="zh-CN" b="1" dirty="0">
              <a:solidFill>
                <a:srgbClr val="0091C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椭圆 58"/>
          <p:cNvSpPr>
            <a:spLocks noChangeAspect="1"/>
          </p:cNvSpPr>
          <p:nvPr/>
        </p:nvSpPr>
        <p:spPr>
          <a:xfrm>
            <a:off x="1919890" y="1958639"/>
            <a:ext cx="602928" cy="603086"/>
          </a:xfrm>
          <a:prstGeom prst="ellipse">
            <a:avLst/>
          </a:prstGeom>
          <a:solidFill>
            <a:schemeClr val="accent4">
              <a:lumMod val="40000"/>
              <a:lumOff val="6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b="1" dirty="0" smtClean="0">
                <a:solidFill>
                  <a:srgbClr val="FFC000"/>
                </a:solidFill>
                <a:latin typeface="Huawei Sans" panose="020C0503030203020204" pitchFamily="34" charset="0"/>
              </a:rPr>
              <a:t>1</a:t>
            </a:r>
            <a:endParaRPr lang="en-US" altLang="zh-CN" b="1" dirty="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椭圆 59"/>
          <p:cNvSpPr>
            <a:spLocks noChangeAspect="1"/>
          </p:cNvSpPr>
          <p:nvPr/>
        </p:nvSpPr>
        <p:spPr>
          <a:xfrm>
            <a:off x="974743" y="1958639"/>
            <a:ext cx="602928" cy="603086"/>
          </a:xfrm>
          <a:prstGeom prst="ellipse">
            <a:avLst/>
          </a:prstGeom>
          <a:solidFill>
            <a:schemeClr val="accent4">
              <a:lumMod val="40000"/>
              <a:lumOff val="6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b="1" dirty="0" smtClean="0">
                <a:solidFill>
                  <a:srgbClr val="FFC000"/>
                </a:solidFill>
                <a:latin typeface="Huawei Sans" panose="020C0503030203020204" pitchFamily="34" charset="0"/>
              </a:rPr>
              <a:t>1</a:t>
            </a:r>
            <a:endParaRPr lang="en-US" altLang="zh-CN" b="1" dirty="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椭圆 60"/>
          <p:cNvSpPr>
            <a:spLocks noChangeAspect="1"/>
          </p:cNvSpPr>
          <p:nvPr/>
        </p:nvSpPr>
        <p:spPr>
          <a:xfrm>
            <a:off x="1919890" y="2448603"/>
            <a:ext cx="602928" cy="603086"/>
          </a:xfrm>
          <a:prstGeom prst="ellipse">
            <a:avLst/>
          </a:prstGeom>
          <a:solidFill>
            <a:srgbClr val="CCEC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b="1" dirty="0" smtClean="0">
                <a:solidFill>
                  <a:srgbClr val="0091C4"/>
                </a:solidFill>
                <a:latin typeface="Huawei Sans" panose="020C0503030203020204" pitchFamily="34" charset="0"/>
              </a:rPr>
              <a:t>11</a:t>
            </a:r>
            <a:endParaRPr lang="en-US" altLang="zh-CN" b="1" dirty="0">
              <a:solidFill>
                <a:srgbClr val="0091C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椭圆 61"/>
          <p:cNvSpPr>
            <a:spLocks noChangeAspect="1"/>
          </p:cNvSpPr>
          <p:nvPr/>
        </p:nvSpPr>
        <p:spPr>
          <a:xfrm>
            <a:off x="974743" y="2448603"/>
            <a:ext cx="602928" cy="603086"/>
          </a:xfrm>
          <a:prstGeom prst="ellipse">
            <a:avLst/>
          </a:prstGeom>
          <a:solidFill>
            <a:srgbClr val="CCEC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b="1" dirty="0" smtClean="0">
                <a:solidFill>
                  <a:srgbClr val="0091C4"/>
                </a:solidFill>
                <a:latin typeface="Huawei Sans" panose="020C0503030203020204" pitchFamily="34" charset="0"/>
              </a:rPr>
              <a:t>11</a:t>
            </a:r>
            <a:endParaRPr lang="en-US" altLang="zh-CN" b="1" dirty="0">
              <a:solidFill>
                <a:srgbClr val="0091C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椭圆 62"/>
          <p:cNvSpPr>
            <a:spLocks noChangeAspect="1"/>
          </p:cNvSpPr>
          <p:nvPr/>
        </p:nvSpPr>
        <p:spPr>
          <a:xfrm>
            <a:off x="1447316" y="2680626"/>
            <a:ext cx="602928" cy="603086"/>
          </a:xfrm>
          <a:prstGeom prst="ellipse">
            <a:avLst/>
          </a:prstGeom>
          <a:solidFill>
            <a:schemeClr val="accent4">
              <a:lumMod val="40000"/>
              <a:lumOff val="6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b="1" dirty="0" smtClean="0">
                <a:solidFill>
                  <a:srgbClr val="FFC000"/>
                </a:solidFill>
                <a:latin typeface="Huawei Sans" panose="020C0503030203020204" pitchFamily="34" charset="0"/>
              </a:rPr>
              <a:t>1</a:t>
            </a:r>
            <a:endParaRPr lang="en-US" altLang="zh-CN" b="1" dirty="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椭圆 63"/>
          <p:cNvSpPr>
            <a:spLocks noChangeAspect="1"/>
          </p:cNvSpPr>
          <p:nvPr/>
        </p:nvSpPr>
        <p:spPr>
          <a:xfrm>
            <a:off x="1447316" y="2170510"/>
            <a:ext cx="602928" cy="603086"/>
          </a:xfrm>
          <a:prstGeom prst="ellipse">
            <a:avLst/>
          </a:prstGeom>
          <a:solidFill>
            <a:srgbClr val="92D050">
              <a:alpha val="50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b="1" dirty="0" smtClean="0">
                <a:solidFill>
                  <a:schemeClr val="accent6">
                    <a:lumMod val="75000"/>
                  </a:schemeClr>
                </a:solidFill>
                <a:latin typeface="Huawei Sans" panose="020C0503030203020204" pitchFamily="34" charset="0"/>
              </a:rPr>
              <a:t>6</a:t>
            </a:r>
            <a:endParaRPr lang="en-US" altLang="zh-CN" b="1" dirty="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p:cNvSpPr/>
          <p:nvPr/>
        </p:nvSpPr>
        <p:spPr>
          <a:xfrm>
            <a:off x="2807574" y="1766694"/>
            <a:ext cx="2889797" cy="1384995"/>
          </a:xfrm>
          <a:prstGeom prst="rect">
            <a:avLst/>
          </a:prstGeom>
        </p:spPr>
        <p:txBody>
          <a:bodyPr wrap="square">
            <a:spAutoFit/>
          </a:bodyPr>
          <a:lstStyle/>
          <a:p>
            <a:pPr marL="285750" indent="-285750" fontAlgn="ctr">
              <a:lnSpc>
                <a:spcPct val="150000"/>
              </a:lnSpc>
              <a:buFont typeface="Arial" panose="020B0604020202020204" pitchFamily="34" charset="0"/>
              <a:buChar char="•"/>
            </a:pPr>
            <a:r>
              <a:rPr lang="en-US" sz="1400" dirty="0" smtClean="0">
                <a:latin typeface="Huawei Sans" panose="020C0503030203020204" pitchFamily="34" charset="0"/>
              </a:rPr>
              <a:t>Determine available channels on the 2.4 GHz band.</a:t>
            </a:r>
          </a:p>
          <a:p>
            <a:pPr marL="285750" indent="-285750" fontAlgn="ctr">
              <a:lnSpc>
                <a:spcPct val="150000"/>
              </a:lnSpc>
              <a:buFont typeface="Arial" panose="020B0604020202020204" pitchFamily="34" charset="0"/>
              <a:buChar char="•"/>
            </a:pPr>
            <a:r>
              <a:rPr lang="en-US" sz="1400" dirty="0" smtClean="0">
                <a:latin typeface="Huawei Sans" panose="020C0503030203020204" pitchFamily="34" charset="0"/>
              </a:rPr>
              <a:t>Avoid overlapping channels of neighboring APs.</a:t>
            </a:r>
            <a:endParaRPr lang="en-US" altLang="zh-CN" sz="1400" dirty="0">
              <a:latin typeface="Huawei Sans" panose="020C0503030203020204" pitchFamily="34" charset="0"/>
            </a:endParaRPr>
          </a:p>
        </p:txBody>
      </p:sp>
      <p:sp>
        <p:nvSpPr>
          <p:cNvPr id="66" name="圆角矩形 75"/>
          <p:cNvSpPr/>
          <p:nvPr/>
        </p:nvSpPr>
        <p:spPr>
          <a:xfrm>
            <a:off x="6169944" y="1075432"/>
            <a:ext cx="5408672" cy="383642"/>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5 GHz cellular coverage</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67" name="圆角矩形 75"/>
          <p:cNvSpPr/>
          <p:nvPr/>
        </p:nvSpPr>
        <p:spPr>
          <a:xfrm>
            <a:off x="6169944" y="1508623"/>
            <a:ext cx="5408672" cy="1952637"/>
          </a:xfrm>
          <a:prstGeom prst="roundRect">
            <a:avLst>
              <a:gd name="adj" fmla="val 198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6213" indent="-176213" fontAlgn="ctr">
              <a:lnSpc>
                <a:spcPts val="2000"/>
              </a:lnSpc>
              <a:spcAft>
                <a:spcPts val="300"/>
              </a:spcAft>
              <a:buFont typeface="+mj-lt"/>
              <a:buAutoNum type="arabicPeriod"/>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椭圆 67"/>
          <p:cNvSpPr>
            <a:spLocks noChangeAspect="1"/>
          </p:cNvSpPr>
          <p:nvPr/>
        </p:nvSpPr>
        <p:spPr>
          <a:xfrm>
            <a:off x="7003877" y="1633647"/>
            <a:ext cx="602928" cy="603086"/>
          </a:xfrm>
          <a:prstGeom prst="ellipse">
            <a:avLst/>
          </a:prstGeom>
          <a:solidFill>
            <a:srgbClr val="CCEC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b="1" dirty="0" smtClean="0">
                <a:solidFill>
                  <a:srgbClr val="0091C4"/>
                </a:solidFill>
                <a:latin typeface="Huawei Sans" panose="020C0503030203020204" pitchFamily="34" charset="0"/>
              </a:rPr>
              <a:t>153</a:t>
            </a:r>
            <a:endParaRPr lang="en-US" b="1" dirty="0">
              <a:solidFill>
                <a:srgbClr val="0091C4"/>
              </a:solidFill>
              <a:latin typeface="Huawei Sans" panose="020C0503030203020204" pitchFamily="34" charset="0"/>
            </a:endParaRPr>
          </a:p>
        </p:txBody>
      </p:sp>
      <p:sp>
        <p:nvSpPr>
          <p:cNvPr id="69" name="椭圆 68"/>
          <p:cNvSpPr>
            <a:spLocks noChangeAspect="1"/>
          </p:cNvSpPr>
          <p:nvPr/>
        </p:nvSpPr>
        <p:spPr>
          <a:xfrm>
            <a:off x="7476450" y="1958639"/>
            <a:ext cx="602928" cy="603086"/>
          </a:xfrm>
          <a:prstGeom prst="ellipse">
            <a:avLst/>
          </a:prstGeom>
          <a:solidFill>
            <a:schemeClr val="accent4">
              <a:lumMod val="40000"/>
              <a:lumOff val="6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b="1" dirty="0" smtClean="0">
                <a:solidFill>
                  <a:srgbClr val="FFC000"/>
                </a:solidFill>
                <a:latin typeface="Huawei Sans" panose="020C0503030203020204" pitchFamily="34" charset="0"/>
              </a:rPr>
              <a:t>157</a:t>
            </a:r>
            <a:endParaRPr lang="en-US" b="1" dirty="0">
              <a:solidFill>
                <a:srgbClr val="FFC000"/>
              </a:solidFill>
              <a:latin typeface="Huawei Sans" panose="020C0503030203020204" pitchFamily="34" charset="0"/>
            </a:endParaRPr>
          </a:p>
        </p:txBody>
      </p:sp>
      <p:sp>
        <p:nvSpPr>
          <p:cNvPr id="70" name="椭圆 69"/>
          <p:cNvSpPr>
            <a:spLocks noChangeAspect="1"/>
          </p:cNvSpPr>
          <p:nvPr/>
        </p:nvSpPr>
        <p:spPr>
          <a:xfrm>
            <a:off x="6531303" y="1958639"/>
            <a:ext cx="602928" cy="603086"/>
          </a:xfrm>
          <a:prstGeom prst="ellipse">
            <a:avLst/>
          </a:prstGeom>
          <a:solidFill>
            <a:schemeClr val="accent4">
              <a:lumMod val="40000"/>
              <a:lumOff val="6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b="1" dirty="0" smtClean="0">
                <a:solidFill>
                  <a:srgbClr val="FFC000"/>
                </a:solidFill>
                <a:latin typeface="Huawei Sans" panose="020C0503030203020204" pitchFamily="34" charset="0"/>
              </a:rPr>
              <a:t>157</a:t>
            </a:r>
            <a:endParaRPr lang="en-US" b="1" dirty="0">
              <a:solidFill>
                <a:srgbClr val="FFC000"/>
              </a:solidFill>
              <a:latin typeface="Huawei Sans" panose="020C0503030203020204" pitchFamily="34" charset="0"/>
            </a:endParaRPr>
          </a:p>
        </p:txBody>
      </p:sp>
      <p:sp>
        <p:nvSpPr>
          <p:cNvPr id="71" name="椭圆 70"/>
          <p:cNvSpPr>
            <a:spLocks noChangeAspect="1"/>
          </p:cNvSpPr>
          <p:nvPr/>
        </p:nvSpPr>
        <p:spPr>
          <a:xfrm>
            <a:off x="7476450" y="2448603"/>
            <a:ext cx="602928" cy="603086"/>
          </a:xfrm>
          <a:prstGeom prst="ellipse">
            <a:avLst/>
          </a:prstGeom>
          <a:solidFill>
            <a:srgbClr val="CCEC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b="1" dirty="0" smtClean="0">
                <a:solidFill>
                  <a:srgbClr val="0091C4"/>
                </a:solidFill>
                <a:latin typeface="Huawei Sans" panose="020C0503030203020204" pitchFamily="34" charset="0"/>
              </a:rPr>
              <a:t>153</a:t>
            </a:r>
            <a:endParaRPr lang="en-US" b="1" dirty="0">
              <a:solidFill>
                <a:srgbClr val="0091C4"/>
              </a:solidFill>
              <a:latin typeface="Huawei Sans" panose="020C0503030203020204" pitchFamily="34" charset="0"/>
            </a:endParaRPr>
          </a:p>
        </p:txBody>
      </p:sp>
      <p:sp>
        <p:nvSpPr>
          <p:cNvPr id="72" name="椭圆 71"/>
          <p:cNvSpPr>
            <a:spLocks noChangeAspect="1"/>
          </p:cNvSpPr>
          <p:nvPr/>
        </p:nvSpPr>
        <p:spPr>
          <a:xfrm>
            <a:off x="6531303" y="2448603"/>
            <a:ext cx="602928" cy="603086"/>
          </a:xfrm>
          <a:prstGeom prst="ellipse">
            <a:avLst/>
          </a:prstGeom>
          <a:solidFill>
            <a:srgbClr val="CCEC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b="1" dirty="0" smtClean="0">
                <a:solidFill>
                  <a:srgbClr val="0091C4"/>
                </a:solidFill>
                <a:latin typeface="Huawei Sans" panose="020C0503030203020204" pitchFamily="34" charset="0"/>
              </a:rPr>
              <a:t>153</a:t>
            </a:r>
            <a:endParaRPr lang="en-US" altLang="zh-CN" b="1" dirty="0">
              <a:solidFill>
                <a:srgbClr val="0091C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椭圆 72"/>
          <p:cNvSpPr>
            <a:spLocks noChangeAspect="1"/>
          </p:cNvSpPr>
          <p:nvPr/>
        </p:nvSpPr>
        <p:spPr>
          <a:xfrm>
            <a:off x="7003877" y="2680626"/>
            <a:ext cx="602928" cy="603086"/>
          </a:xfrm>
          <a:prstGeom prst="ellipse">
            <a:avLst/>
          </a:prstGeom>
          <a:solidFill>
            <a:schemeClr val="accent4">
              <a:lumMod val="40000"/>
              <a:lumOff val="6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b="1" dirty="0" smtClean="0">
                <a:solidFill>
                  <a:srgbClr val="FFC000"/>
                </a:solidFill>
                <a:latin typeface="Huawei Sans" panose="020C0503030203020204" pitchFamily="34" charset="0"/>
              </a:rPr>
              <a:t>157</a:t>
            </a:r>
            <a:endParaRPr lang="en-US" b="1" dirty="0">
              <a:solidFill>
                <a:srgbClr val="FFC000"/>
              </a:solidFill>
              <a:latin typeface="Huawei Sans" panose="020C0503030203020204" pitchFamily="34" charset="0"/>
            </a:endParaRPr>
          </a:p>
        </p:txBody>
      </p:sp>
      <p:sp>
        <p:nvSpPr>
          <p:cNvPr id="74" name="椭圆 73"/>
          <p:cNvSpPr>
            <a:spLocks noChangeAspect="1"/>
          </p:cNvSpPr>
          <p:nvPr/>
        </p:nvSpPr>
        <p:spPr>
          <a:xfrm>
            <a:off x="7003877" y="2170510"/>
            <a:ext cx="602928" cy="603086"/>
          </a:xfrm>
          <a:prstGeom prst="ellipse">
            <a:avLst/>
          </a:prstGeom>
          <a:solidFill>
            <a:srgbClr val="92D050">
              <a:alpha val="50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b="1" dirty="0" smtClean="0">
                <a:solidFill>
                  <a:schemeClr val="accent6">
                    <a:lumMod val="75000"/>
                  </a:schemeClr>
                </a:solidFill>
                <a:latin typeface="Huawei Sans" panose="020C0503030203020204" pitchFamily="34" charset="0"/>
              </a:rPr>
              <a:t>149</a:t>
            </a:r>
            <a:endParaRPr lang="en-US" b="1" dirty="0">
              <a:solidFill>
                <a:schemeClr val="accent6">
                  <a:lumMod val="75000"/>
                </a:schemeClr>
              </a:solidFill>
              <a:latin typeface="Huawei Sans" panose="020C0503030203020204" pitchFamily="34" charset="0"/>
            </a:endParaRPr>
          </a:p>
        </p:txBody>
      </p:sp>
      <p:sp>
        <p:nvSpPr>
          <p:cNvPr id="75" name="矩形 74"/>
          <p:cNvSpPr/>
          <p:nvPr/>
        </p:nvSpPr>
        <p:spPr>
          <a:xfrm>
            <a:off x="8364134" y="1766694"/>
            <a:ext cx="3075391" cy="1384995"/>
          </a:xfrm>
          <a:prstGeom prst="rect">
            <a:avLst/>
          </a:prstGeom>
        </p:spPr>
        <p:txBody>
          <a:bodyPr wrap="square">
            <a:spAutoFit/>
          </a:bodyPr>
          <a:lstStyle/>
          <a:p>
            <a:pPr fontAlgn="ctr">
              <a:lnSpc>
                <a:spcPct val="150000"/>
              </a:lnSpc>
            </a:pPr>
            <a:r>
              <a:rPr lang="en-US" sz="1400" dirty="0" smtClean="0">
                <a:latin typeface="Huawei Sans" panose="020C0503030203020204" pitchFamily="34" charset="0"/>
              </a:rPr>
              <a:t>All 5 GHz channels do not overlap. Therefore, you only need to ensure that neighboring APs use different 5 GHz channels.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圆角矩形 75"/>
          <p:cNvSpPr/>
          <p:nvPr/>
        </p:nvSpPr>
        <p:spPr>
          <a:xfrm>
            <a:off x="613384" y="3673131"/>
            <a:ext cx="5408672" cy="383642"/>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2.4 GHz coverage (3D)</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77" name="圆角矩形 75"/>
          <p:cNvSpPr/>
          <p:nvPr/>
        </p:nvSpPr>
        <p:spPr>
          <a:xfrm>
            <a:off x="613384" y="4106323"/>
            <a:ext cx="5408672" cy="1952637"/>
          </a:xfrm>
          <a:prstGeom prst="roundRect">
            <a:avLst>
              <a:gd name="adj" fmla="val 198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6213" indent="-176213" fontAlgn="ctr">
              <a:lnSpc>
                <a:spcPts val="2000"/>
              </a:lnSpc>
              <a:spcAft>
                <a:spcPts val="300"/>
              </a:spcAft>
              <a:buFont typeface="+mj-lt"/>
              <a:buAutoNum type="arabicPeriod"/>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a:xfrm>
            <a:off x="3990825" y="4615623"/>
            <a:ext cx="2067905" cy="1384995"/>
          </a:xfrm>
          <a:prstGeom prst="rect">
            <a:avLst/>
          </a:prstGeom>
        </p:spPr>
        <p:txBody>
          <a:bodyPr wrap="square">
            <a:spAutoFit/>
          </a:bodyPr>
          <a:lstStyle/>
          <a:p>
            <a:pPr marL="285750" indent="-285750" fontAlgn="ctr">
              <a:lnSpc>
                <a:spcPct val="150000"/>
              </a:lnSpc>
              <a:buFont typeface="Arial" panose="020B0604020202020204" pitchFamily="34" charset="0"/>
              <a:buChar char="•"/>
            </a:pPr>
            <a:r>
              <a:rPr lang="en-US" sz="1400" dirty="0" smtClean="0">
                <a:latin typeface="Huawei Sans" panose="020C0503030203020204" pitchFamily="34" charset="0"/>
              </a:rPr>
              <a:t>Reduce cross-floor interference.</a:t>
            </a:r>
          </a:p>
          <a:p>
            <a:pPr marL="285750" indent="-285750" fontAlgn="ctr">
              <a:lnSpc>
                <a:spcPct val="150000"/>
              </a:lnSpc>
              <a:buFont typeface="Arial" panose="020B0604020202020204" pitchFamily="34" charset="0"/>
              <a:buChar char="•"/>
            </a:pPr>
            <a:r>
              <a:rPr lang="en-US" sz="1400" dirty="0" smtClean="0">
                <a:latin typeface="Huawei Sans" panose="020C0503030203020204" pitchFamily="34" charset="0"/>
              </a:rPr>
              <a:t>Avoid channel conflicts.</a:t>
            </a:r>
            <a:endParaRPr lang="en-US" altLang="zh-CN" sz="1400" dirty="0">
              <a:latin typeface="Huawei Sans" panose="020C0503030203020204" pitchFamily="34" charset="0"/>
            </a:endParaRPr>
          </a:p>
        </p:txBody>
      </p:sp>
      <p:sp>
        <p:nvSpPr>
          <p:cNvPr id="79" name="圆角矩形 75"/>
          <p:cNvSpPr/>
          <p:nvPr/>
        </p:nvSpPr>
        <p:spPr>
          <a:xfrm>
            <a:off x="6169944" y="3673131"/>
            <a:ext cx="5408672" cy="383642"/>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2.4 GHz &amp; 5 GHz cellular coverage</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80" name="圆角矩形 75"/>
          <p:cNvSpPr/>
          <p:nvPr/>
        </p:nvSpPr>
        <p:spPr>
          <a:xfrm>
            <a:off x="6169944" y="4106323"/>
            <a:ext cx="5408672" cy="1952637"/>
          </a:xfrm>
          <a:prstGeom prst="roundRect">
            <a:avLst>
              <a:gd name="adj" fmla="val 198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6213" indent="-176213" fontAlgn="ctr">
              <a:lnSpc>
                <a:spcPts val="2000"/>
              </a:lnSpc>
              <a:spcAft>
                <a:spcPts val="300"/>
              </a:spcAft>
              <a:buFont typeface="+mj-lt"/>
              <a:buAutoNum type="arabicPeriod"/>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椭圆 80"/>
          <p:cNvSpPr>
            <a:spLocks noChangeAspect="1"/>
          </p:cNvSpPr>
          <p:nvPr/>
        </p:nvSpPr>
        <p:spPr>
          <a:xfrm>
            <a:off x="7003877" y="4231346"/>
            <a:ext cx="602928" cy="603086"/>
          </a:xfrm>
          <a:prstGeom prst="ellipse">
            <a:avLst/>
          </a:prstGeom>
          <a:solidFill>
            <a:srgbClr val="CCEC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sz="1200" b="1" dirty="0" smtClean="0">
                <a:solidFill>
                  <a:srgbClr val="0091C4"/>
                </a:solidFill>
                <a:latin typeface="Huawei Sans" panose="020C0503030203020204" pitchFamily="34" charset="0"/>
              </a:rPr>
              <a:t>11&amp;153</a:t>
            </a:r>
            <a:endParaRPr lang="en-US" sz="1200" b="1" dirty="0">
              <a:solidFill>
                <a:srgbClr val="0091C4"/>
              </a:solidFill>
              <a:latin typeface="Huawei Sans" panose="020C0503030203020204" pitchFamily="34" charset="0"/>
            </a:endParaRPr>
          </a:p>
        </p:txBody>
      </p:sp>
      <p:sp>
        <p:nvSpPr>
          <p:cNvPr id="82" name="椭圆 81"/>
          <p:cNvSpPr>
            <a:spLocks noChangeAspect="1"/>
          </p:cNvSpPr>
          <p:nvPr/>
        </p:nvSpPr>
        <p:spPr>
          <a:xfrm>
            <a:off x="7476450" y="4556339"/>
            <a:ext cx="602928" cy="603086"/>
          </a:xfrm>
          <a:prstGeom prst="ellipse">
            <a:avLst/>
          </a:prstGeom>
          <a:solidFill>
            <a:schemeClr val="accent4">
              <a:lumMod val="40000"/>
              <a:lumOff val="6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sz="1200" b="1" dirty="0" smtClean="0">
                <a:solidFill>
                  <a:srgbClr val="FFC000"/>
                </a:solidFill>
                <a:latin typeface="Huawei Sans" panose="020C0503030203020204" pitchFamily="34" charset="0"/>
              </a:rPr>
              <a:t>1&amp;161</a:t>
            </a:r>
            <a:endParaRPr lang="en-US" sz="1200" b="1" dirty="0">
              <a:solidFill>
                <a:srgbClr val="FFC000"/>
              </a:solidFill>
              <a:latin typeface="Huawei Sans" panose="020C0503030203020204" pitchFamily="34" charset="0"/>
            </a:endParaRPr>
          </a:p>
        </p:txBody>
      </p:sp>
      <p:sp>
        <p:nvSpPr>
          <p:cNvPr id="83" name="椭圆 82"/>
          <p:cNvSpPr>
            <a:spLocks noChangeAspect="1"/>
          </p:cNvSpPr>
          <p:nvPr/>
        </p:nvSpPr>
        <p:spPr>
          <a:xfrm>
            <a:off x="6531303" y="4556339"/>
            <a:ext cx="602928" cy="603086"/>
          </a:xfrm>
          <a:prstGeom prst="ellipse">
            <a:avLst/>
          </a:prstGeom>
          <a:solidFill>
            <a:schemeClr val="accent4">
              <a:lumMod val="40000"/>
              <a:lumOff val="6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sz="1200" b="1" dirty="0" smtClean="0">
                <a:solidFill>
                  <a:srgbClr val="FFC000"/>
                </a:solidFill>
                <a:latin typeface="Huawei Sans" panose="020C0503030203020204" pitchFamily="34" charset="0"/>
              </a:rPr>
              <a:t>1&amp;157</a:t>
            </a:r>
            <a:endParaRPr lang="en-US" sz="1200" b="1" dirty="0">
              <a:solidFill>
                <a:srgbClr val="FFC000"/>
              </a:solidFill>
              <a:latin typeface="Huawei Sans" panose="020C0503030203020204" pitchFamily="34" charset="0"/>
            </a:endParaRPr>
          </a:p>
        </p:txBody>
      </p:sp>
      <p:sp>
        <p:nvSpPr>
          <p:cNvPr id="84" name="椭圆 83"/>
          <p:cNvSpPr>
            <a:spLocks noChangeAspect="1"/>
          </p:cNvSpPr>
          <p:nvPr/>
        </p:nvSpPr>
        <p:spPr>
          <a:xfrm>
            <a:off x="7476450" y="5046303"/>
            <a:ext cx="602928" cy="603086"/>
          </a:xfrm>
          <a:prstGeom prst="ellipse">
            <a:avLst/>
          </a:prstGeom>
          <a:solidFill>
            <a:srgbClr val="CCEC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sz="1200" b="1" dirty="0" smtClean="0">
                <a:solidFill>
                  <a:srgbClr val="0091C4"/>
                </a:solidFill>
                <a:latin typeface="Huawei Sans" panose="020C0503030203020204" pitchFamily="34" charset="0"/>
              </a:rPr>
              <a:t>11&amp;157</a:t>
            </a:r>
            <a:endParaRPr lang="en-US" sz="1200" b="1" dirty="0">
              <a:solidFill>
                <a:srgbClr val="0091C4"/>
              </a:solidFill>
              <a:latin typeface="Huawei Sans" panose="020C0503030203020204" pitchFamily="34" charset="0"/>
            </a:endParaRPr>
          </a:p>
        </p:txBody>
      </p:sp>
      <p:sp>
        <p:nvSpPr>
          <p:cNvPr id="85" name="椭圆 84"/>
          <p:cNvSpPr>
            <a:spLocks noChangeAspect="1"/>
          </p:cNvSpPr>
          <p:nvPr/>
        </p:nvSpPr>
        <p:spPr>
          <a:xfrm>
            <a:off x="6531303" y="5046303"/>
            <a:ext cx="602928" cy="603086"/>
          </a:xfrm>
          <a:prstGeom prst="ellipse">
            <a:avLst/>
          </a:prstGeom>
          <a:solidFill>
            <a:srgbClr val="CCEC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sz="1200" b="1" dirty="0" smtClean="0">
                <a:solidFill>
                  <a:srgbClr val="0091C4"/>
                </a:solidFill>
                <a:latin typeface="Huawei Sans" panose="020C0503030203020204" pitchFamily="34" charset="0"/>
              </a:rPr>
              <a:t>11&amp;161</a:t>
            </a:r>
            <a:endParaRPr lang="en-US" sz="1200" b="1" dirty="0">
              <a:solidFill>
                <a:srgbClr val="0091C4"/>
              </a:solidFill>
              <a:latin typeface="Huawei Sans" panose="020C0503030203020204" pitchFamily="34" charset="0"/>
            </a:endParaRPr>
          </a:p>
        </p:txBody>
      </p:sp>
      <p:sp>
        <p:nvSpPr>
          <p:cNvPr id="86" name="椭圆 85"/>
          <p:cNvSpPr>
            <a:spLocks noChangeAspect="1"/>
          </p:cNvSpPr>
          <p:nvPr/>
        </p:nvSpPr>
        <p:spPr>
          <a:xfrm>
            <a:off x="7003877" y="5278325"/>
            <a:ext cx="602928" cy="603086"/>
          </a:xfrm>
          <a:prstGeom prst="ellipse">
            <a:avLst/>
          </a:prstGeom>
          <a:solidFill>
            <a:schemeClr val="accent4">
              <a:lumMod val="40000"/>
              <a:lumOff val="6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sz="1200" b="1" dirty="0" smtClean="0">
                <a:solidFill>
                  <a:srgbClr val="FFC000"/>
                </a:solidFill>
                <a:latin typeface="Huawei Sans" panose="020C0503030203020204" pitchFamily="34" charset="0"/>
              </a:rPr>
              <a:t>1&amp;153</a:t>
            </a:r>
            <a:endParaRPr lang="en-US" sz="1200" b="1" dirty="0">
              <a:solidFill>
                <a:srgbClr val="FFC000"/>
              </a:solidFill>
              <a:latin typeface="Huawei Sans" panose="020C0503030203020204" pitchFamily="34" charset="0"/>
            </a:endParaRPr>
          </a:p>
        </p:txBody>
      </p:sp>
      <p:sp>
        <p:nvSpPr>
          <p:cNvPr id="87" name="椭圆 86"/>
          <p:cNvSpPr>
            <a:spLocks noChangeAspect="1"/>
          </p:cNvSpPr>
          <p:nvPr/>
        </p:nvSpPr>
        <p:spPr>
          <a:xfrm>
            <a:off x="7003877" y="4768210"/>
            <a:ext cx="602928" cy="603086"/>
          </a:xfrm>
          <a:prstGeom prst="ellipse">
            <a:avLst/>
          </a:prstGeom>
          <a:solidFill>
            <a:srgbClr val="92D050">
              <a:alpha val="50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sz="1200" b="1" dirty="0" smtClean="0">
                <a:solidFill>
                  <a:schemeClr val="accent6">
                    <a:lumMod val="75000"/>
                  </a:schemeClr>
                </a:solidFill>
                <a:latin typeface="Huawei Sans" panose="020C0503030203020204" pitchFamily="34" charset="0"/>
              </a:rPr>
              <a:t>6&amp;149</a:t>
            </a:r>
            <a:endParaRPr lang="en-US" sz="1200" b="1" dirty="0">
              <a:solidFill>
                <a:schemeClr val="accent6">
                  <a:lumMod val="75000"/>
                </a:schemeClr>
              </a:solidFill>
              <a:latin typeface="Huawei Sans" panose="020C0503030203020204" pitchFamily="34" charset="0"/>
            </a:endParaRPr>
          </a:p>
        </p:txBody>
      </p:sp>
      <p:sp>
        <p:nvSpPr>
          <p:cNvPr id="50" name="椭圆 49"/>
          <p:cNvSpPr>
            <a:spLocks noChangeAspect="1"/>
          </p:cNvSpPr>
          <p:nvPr/>
        </p:nvSpPr>
        <p:spPr>
          <a:xfrm>
            <a:off x="2808733" y="4393950"/>
            <a:ext cx="802642" cy="612720"/>
          </a:xfrm>
          <a:prstGeom prst="ellipse">
            <a:avLst/>
          </a:prstGeom>
          <a:solidFill>
            <a:srgbClr val="CCEC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b="1" dirty="0" smtClean="0">
                <a:solidFill>
                  <a:srgbClr val="0091C4"/>
                </a:solidFill>
                <a:latin typeface="Huawei Sans" panose="020C0503030203020204" pitchFamily="34" charset="0"/>
              </a:rPr>
              <a:t>11</a:t>
            </a:r>
            <a:endParaRPr lang="en-US" altLang="zh-CN" b="1" dirty="0">
              <a:solidFill>
                <a:srgbClr val="0091C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a:spLocks noChangeAspect="1"/>
          </p:cNvSpPr>
          <p:nvPr/>
        </p:nvSpPr>
        <p:spPr>
          <a:xfrm>
            <a:off x="2220384" y="5078805"/>
            <a:ext cx="802642" cy="612720"/>
          </a:xfrm>
          <a:prstGeom prst="ellipse">
            <a:avLst/>
          </a:prstGeom>
          <a:solidFill>
            <a:schemeClr val="accent4">
              <a:lumMod val="40000"/>
              <a:lumOff val="6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b="1" dirty="0" smtClean="0">
                <a:solidFill>
                  <a:srgbClr val="FFC000"/>
                </a:solidFill>
                <a:latin typeface="Huawei Sans" panose="020C0503030203020204" pitchFamily="34" charset="0"/>
              </a:rPr>
              <a:t>1</a:t>
            </a:r>
            <a:endParaRPr lang="en-US" altLang="zh-CN" b="1" dirty="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椭圆 51"/>
          <p:cNvSpPr>
            <a:spLocks noChangeAspect="1"/>
          </p:cNvSpPr>
          <p:nvPr/>
        </p:nvSpPr>
        <p:spPr>
          <a:xfrm>
            <a:off x="2220384" y="4393950"/>
            <a:ext cx="802642" cy="612720"/>
          </a:xfrm>
          <a:prstGeom prst="ellipse">
            <a:avLst/>
          </a:prstGeom>
          <a:solidFill>
            <a:srgbClr val="92D050">
              <a:alpha val="50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b="1" dirty="0" smtClean="0">
                <a:solidFill>
                  <a:schemeClr val="accent6">
                    <a:lumMod val="75000"/>
                  </a:schemeClr>
                </a:solidFill>
                <a:latin typeface="Huawei Sans" panose="020C0503030203020204" pitchFamily="34" charset="0"/>
              </a:rPr>
              <a:t>6</a:t>
            </a:r>
            <a:endParaRPr lang="en-US" altLang="zh-CN" b="1" dirty="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椭圆 52"/>
          <p:cNvSpPr>
            <a:spLocks noChangeAspect="1"/>
          </p:cNvSpPr>
          <p:nvPr/>
        </p:nvSpPr>
        <p:spPr>
          <a:xfrm>
            <a:off x="2808733" y="5078805"/>
            <a:ext cx="802642" cy="612720"/>
          </a:xfrm>
          <a:prstGeom prst="ellipse">
            <a:avLst/>
          </a:prstGeom>
          <a:solidFill>
            <a:srgbClr val="92D050">
              <a:alpha val="50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b="1" dirty="0" smtClean="0">
                <a:solidFill>
                  <a:schemeClr val="accent6">
                    <a:lumMod val="75000"/>
                  </a:schemeClr>
                </a:solidFill>
                <a:latin typeface="Huawei Sans" panose="020C0503030203020204" pitchFamily="34" charset="0"/>
              </a:rPr>
              <a:t>6</a:t>
            </a:r>
            <a:endParaRPr lang="en-US" altLang="zh-CN" b="1" dirty="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椭圆 53"/>
          <p:cNvSpPr>
            <a:spLocks noChangeAspect="1"/>
          </p:cNvSpPr>
          <p:nvPr/>
        </p:nvSpPr>
        <p:spPr>
          <a:xfrm>
            <a:off x="1598486" y="5078805"/>
            <a:ext cx="802642" cy="612720"/>
          </a:xfrm>
          <a:prstGeom prst="ellipse">
            <a:avLst/>
          </a:prstGeom>
          <a:solidFill>
            <a:srgbClr val="CCEC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b="1" dirty="0" smtClean="0">
                <a:solidFill>
                  <a:srgbClr val="0091C4"/>
                </a:solidFill>
                <a:latin typeface="Huawei Sans" panose="020C0503030203020204" pitchFamily="34" charset="0"/>
              </a:rPr>
              <a:t>11</a:t>
            </a:r>
            <a:endParaRPr lang="en-US" altLang="zh-CN" b="1" dirty="0">
              <a:solidFill>
                <a:srgbClr val="0091C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椭圆 54"/>
          <p:cNvSpPr>
            <a:spLocks noChangeAspect="1"/>
          </p:cNvSpPr>
          <p:nvPr/>
        </p:nvSpPr>
        <p:spPr>
          <a:xfrm>
            <a:off x="1598486" y="4393950"/>
            <a:ext cx="802642" cy="612720"/>
          </a:xfrm>
          <a:prstGeom prst="ellipse">
            <a:avLst/>
          </a:prstGeom>
          <a:solidFill>
            <a:schemeClr val="accent4">
              <a:lumMod val="40000"/>
              <a:lumOff val="6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b="1" dirty="0" smtClean="0">
                <a:solidFill>
                  <a:srgbClr val="FFC000"/>
                </a:solidFill>
                <a:latin typeface="Huawei Sans" panose="020C0503030203020204" pitchFamily="34" charset="0"/>
              </a:rPr>
              <a:t>1</a:t>
            </a:r>
            <a:endParaRPr lang="en-US" altLang="zh-CN" b="1" dirty="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立方体 88"/>
          <p:cNvSpPr/>
          <p:nvPr/>
        </p:nvSpPr>
        <p:spPr>
          <a:xfrm flipH="1">
            <a:off x="1502982" y="4179473"/>
            <a:ext cx="2276781" cy="1806335"/>
          </a:xfrm>
          <a:prstGeom prst="cube">
            <a:avLst>
              <a:gd name="adj" fmla="val 30755"/>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0" name="直接连接符 89"/>
          <p:cNvCxnSpPr>
            <a:stCxn id="89" idx="5"/>
            <a:endCxn id="89" idx="4"/>
          </p:cNvCxnSpPr>
          <p:nvPr/>
        </p:nvCxnSpPr>
        <p:spPr>
          <a:xfrm>
            <a:off x="1502982" y="4804871"/>
            <a:ext cx="505612" cy="55553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89" idx="4"/>
            <a:endCxn id="89" idx="2"/>
          </p:cNvCxnSpPr>
          <p:nvPr/>
        </p:nvCxnSpPr>
        <p:spPr>
          <a:xfrm>
            <a:off x="2008594" y="5360410"/>
            <a:ext cx="1771169"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2" name="文本框 91"/>
          <p:cNvSpPr txBox="1"/>
          <p:nvPr/>
        </p:nvSpPr>
        <p:spPr>
          <a:xfrm>
            <a:off x="826194" y="4481189"/>
            <a:ext cx="676788" cy="276999"/>
          </a:xfrm>
          <a:prstGeom prst="rect">
            <a:avLst/>
          </a:prstGeom>
          <a:noFill/>
        </p:spPr>
        <p:txBody>
          <a:bodyPr wrap="none" rtlCol="0">
            <a:spAutoFit/>
          </a:bodyPr>
          <a:lstStyle/>
          <a:p>
            <a:pPr fontAlgn="ctr"/>
            <a:r>
              <a:rPr lang="en-US" sz="1200" dirty="0" smtClean="0">
                <a:latin typeface="Huawei Sans" panose="020C0503030203020204" pitchFamily="34" charset="0"/>
              </a:rPr>
              <a:t>Floor 1</a:t>
            </a:r>
            <a:endParaRPr lang="en-US" altLang="zh-CN" sz="1200" dirty="0">
              <a:latin typeface="Huawei Sans" panose="020C0503030203020204" pitchFamily="34" charset="0"/>
            </a:endParaRPr>
          </a:p>
        </p:txBody>
      </p:sp>
      <p:sp>
        <p:nvSpPr>
          <p:cNvPr id="93" name="文本框 92"/>
          <p:cNvSpPr txBox="1"/>
          <p:nvPr/>
        </p:nvSpPr>
        <p:spPr>
          <a:xfrm>
            <a:off x="826194" y="4949869"/>
            <a:ext cx="676788" cy="276999"/>
          </a:xfrm>
          <a:prstGeom prst="rect">
            <a:avLst/>
          </a:prstGeom>
          <a:noFill/>
        </p:spPr>
        <p:txBody>
          <a:bodyPr wrap="none" rtlCol="0">
            <a:spAutoFit/>
          </a:bodyPr>
          <a:lstStyle/>
          <a:p>
            <a:pPr fontAlgn="ctr"/>
            <a:r>
              <a:rPr lang="en-US" sz="1200" dirty="0" smtClean="0">
                <a:latin typeface="Huawei Sans" panose="020C0503030203020204" pitchFamily="34" charset="0"/>
              </a:rPr>
              <a:t>Floor 2</a:t>
            </a:r>
            <a:endParaRPr lang="en-US" altLang="zh-CN" sz="1200" dirty="0">
              <a:latin typeface="Huawei Sans" panose="020C0503030203020204" pitchFamily="34" charset="0"/>
            </a:endParaRPr>
          </a:p>
        </p:txBody>
      </p:sp>
      <p:grpSp>
        <p:nvGrpSpPr>
          <p:cNvPr id="88" name="组合 87"/>
          <p:cNvGrpSpPr/>
          <p:nvPr/>
        </p:nvGrpSpPr>
        <p:grpSpPr>
          <a:xfrm>
            <a:off x="6462000" y="60381"/>
            <a:ext cx="5296902" cy="324000"/>
            <a:chOff x="6633228" y="60381"/>
            <a:chExt cx="5296902" cy="324000"/>
          </a:xfrm>
        </p:grpSpPr>
        <p:sp>
          <p:nvSpPr>
            <p:cNvPr id="94" name="五边形 93"/>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燕尾形 94"/>
            <p:cNvSpPr>
              <a:spLocks/>
            </p:cNvSpPr>
            <p:nvPr/>
          </p:nvSpPr>
          <p:spPr bwMode="gray">
            <a:xfrm>
              <a:off x="7954862" y="60381"/>
              <a:ext cx="1332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燕尾形 95"/>
            <p:cNvSpPr>
              <a:spLocks/>
            </p:cNvSpPr>
            <p:nvPr/>
          </p:nvSpPr>
          <p:spPr bwMode="gray">
            <a:xfrm>
              <a:off x="9168496" y="60381"/>
              <a:ext cx="1440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rPr>
                <a:t>WLAN Deployment Design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燕尾形 96"/>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3" name="对象 2"/>
          <p:cNvGraphicFramePr>
            <a:graphicFrameLocks noChangeAspect="1"/>
          </p:cNvGraphicFramePr>
          <p:nvPr>
            <p:extLst>
              <p:ext uri="{D42A27DB-BD31-4B8C-83A1-F6EECF244321}">
                <p14:modId xmlns:p14="http://schemas.microsoft.com/office/powerpoint/2010/main" val="780976283"/>
              </p:ext>
            </p:extLst>
          </p:nvPr>
        </p:nvGraphicFramePr>
        <p:xfrm>
          <a:off x="12192000" y="1633647"/>
          <a:ext cx="914400" cy="828675"/>
        </p:xfrm>
        <a:graphic>
          <a:graphicData uri="http://schemas.openxmlformats.org/presentationml/2006/ole">
            <mc:AlternateContent xmlns:mc="http://schemas.openxmlformats.org/markup-compatibility/2006">
              <mc:Choice xmlns:v="urn:schemas-microsoft-com:vml" Requires="v">
                <p:oleObj spid="_x0000_s3091" name="工作表" showAsIcon="1" r:id="rId5" imgW="914400" imgH="828720" progId="Excel.Sheet.12">
                  <p:embed/>
                </p:oleObj>
              </mc:Choice>
              <mc:Fallback>
                <p:oleObj name="工作表" showAsIcon="1" r:id="rId5" imgW="914400" imgH="828720" progId="Excel.Sheet.12">
                  <p:embed/>
                  <p:pic>
                    <p:nvPicPr>
                      <p:cNvPr id="0" name=""/>
                      <p:cNvPicPr/>
                      <p:nvPr/>
                    </p:nvPicPr>
                    <p:blipFill>
                      <a:blip r:embed="rId6"/>
                      <a:stretch>
                        <a:fillRect/>
                      </a:stretch>
                    </p:blipFill>
                    <p:spPr>
                      <a:xfrm>
                        <a:off x="12192000" y="1633647"/>
                        <a:ext cx="914400" cy="828675"/>
                      </a:xfrm>
                      <a:prstGeom prst="rect">
                        <a:avLst/>
                      </a:prstGeom>
                    </p:spPr>
                  </p:pic>
                </p:oleObj>
              </mc:Fallback>
            </mc:AlternateContent>
          </a:graphicData>
        </a:graphic>
      </p:graphicFrame>
    </p:spTree>
    <p:extLst>
      <p:ext uri="{BB962C8B-B14F-4D97-AF65-F5344CB8AC3E}">
        <p14:creationId xmlns:p14="http://schemas.microsoft.com/office/powerpoint/2010/main" val="9243064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t>AP Deployment Design </a:t>
            </a:r>
            <a:r>
              <a:rPr lang="en-US" altLang="zh-CN" dirty="0" smtClean="0"/>
              <a:t>-</a:t>
            </a:r>
            <a:r>
              <a:rPr lang="en-US" dirty="0" smtClean="0"/>
              <a:t> Overview</a:t>
            </a:r>
            <a:endParaRPr lang="en-US" altLang="zh-CN" dirty="0"/>
          </a:p>
        </p:txBody>
      </p:sp>
      <p:sp>
        <p:nvSpPr>
          <p:cNvPr id="6" name="文本占位符 5"/>
          <p:cNvSpPr>
            <a:spLocks noGrp="1"/>
          </p:cNvSpPr>
          <p:nvPr>
            <p:ph type="body" sz="quarter" idx="10"/>
          </p:nvPr>
        </p:nvSpPr>
        <p:spPr/>
        <p:txBody>
          <a:bodyPr/>
          <a:lstStyle/>
          <a:p>
            <a:r>
              <a:rPr lang="en-US" sz="1800" dirty="0" smtClean="0"/>
              <a:t>APs can be deployed indoors or outdoors. The basic deployment principles are as follows:</a:t>
            </a:r>
            <a:endParaRPr lang="en-US" altLang="zh-CN" sz="1800" dirty="0" smtClean="0"/>
          </a:p>
          <a:p>
            <a:pPr lvl="1"/>
            <a:r>
              <a:rPr lang="en-US" sz="1600" dirty="0" smtClean="0"/>
              <a:t>Indoor scenario</a:t>
            </a:r>
            <a:endParaRPr lang="en-US" altLang="zh-CN" sz="1600" dirty="0" smtClean="0"/>
          </a:p>
          <a:p>
            <a:pPr lvl="2"/>
            <a:r>
              <a:rPr lang="en-US" sz="1400" dirty="0" smtClean="0"/>
              <a:t>When installing an AP, try to reduce the number of obstacles that signals pass through.</a:t>
            </a:r>
            <a:endParaRPr lang="en-US" altLang="zh-CN" sz="1400" dirty="0" smtClean="0"/>
          </a:p>
          <a:p>
            <a:pPr lvl="2"/>
            <a:r>
              <a:rPr lang="en-US" sz="1400" dirty="0" smtClean="0"/>
              <a:t>Ensure that the front side of an AP faces the target coverage area.</a:t>
            </a:r>
            <a:endParaRPr lang="en-US" altLang="zh-CN" sz="1400" dirty="0" smtClean="0"/>
          </a:p>
          <a:p>
            <a:pPr lvl="2"/>
            <a:r>
              <a:rPr lang="en-US" sz="1400" dirty="0" smtClean="0"/>
              <a:t>Place APs away from interference sources: Place APs away from interference sources such as electronic devices. Do not deploy microwave ovens, wireless cameras, wireless phones, or other electronic devices in the coverage area.</a:t>
            </a:r>
            <a:endParaRPr lang="en-US" altLang="zh-CN" sz="1400" dirty="0" smtClean="0"/>
          </a:p>
          <a:p>
            <a:pPr lvl="2"/>
            <a:r>
              <a:rPr lang="en-US" sz="1400" dirty="0" smtClean="0"/>
              <a:t>If </a:t>
            </a:r>
            <a:r>
              <a:rPr lang="en-US" sz="1400" dirty="0" err="1" smtClean="0"/>
              <a:t>PoE</a:t>
            </a:r>
            <a:r>
              <a:rPr lang="en-US" sz="1400" dirty="0" smtClean="0"/>
              <a:t> power supply is required, you need to consider the distances between APs and the ELV room where PDs are deployed. It is recommended that the power supply distance be less than 80 m. If </a:t>
            </a:r>
            <a:r>
              <a:rPr lang="en-US" sz="1400" dirty="0" err="1" smtClean="0"/>
              <a:t>PoE</a:t>
            </a:r>
            <a:r>
              <a:rPr lang="en-US" sz="1400" dirty="0" smtClean="0"/>
              <a:t>++ power supply is used, it is recommended that the distance be less than 200 m.</a:t>
            </a:r>
            <a:endParaRPr lang="en-US" altLang="zh-CN" sz="1400" dirty="0" smtClean="0"/>
          </a:p>
          <a:p>
            <a:pPr lvl="1"/>
            <a:r>
              <a:rPr lang="en-US" sz="1600" dirty="0" smtClean="0"/>
              <a:t>Outdoor scenario:</a:t>
            </a:r>
            <a:endParaRPr lang="en-US" altLang="zh-CN" sz="1600" dirty="0" smtClean="0"/>
          </a:p>
          <a:p>
            <a:pPr lvl="2"/>
            <a:r>
              <a:rPr lang="en-US" sz="1400" dirty="0" smtClean="0"/>
              <a:t>The path between a site and its coverage area must be visible and cannot be blocked by obstacles.</a:t>
            </a:r>
            <a:endParaRPr lang="en-US" altLang="zh-CN" sz="1400" dirty="0" smtClean="0"/>
          </a:p>
          <a:p>
            <a:pPr lvl="2"/>
            <a:r>
              <a:rPr lang="en-US" sz="1400" dirty="0" smtClean="0"/>
              <a:t>Avoid heavy electromagnetic interference or other signal interference near the site.</a:t>
            </a:r>
            <a:endParaRPr lang="en-US" altLang="zh-CN" sz="1400" dirty="0" smtClean="0"/>
          </a:p>
          <a:p>
            <a:pPr lvl="2"/>
            <a:r>
              <a:rPr lang="en-US" sz="1400" dirty="0" smtClean="0"/>
              <a:t>Reliable power sources must be available for a site.</a:t>
            </a:r>
            <a:endParaRPr lang="en-US" altLang="zh-CN" sz="1400" dirty="0" smtClean="0"/>
          </a:p>
          <a:p>
            <a:pPr lvl="1"/>
            <a:endParaRPr lang="en-US" altLang="zh-CN" sz="1600" dirty="0"/>
          </a:p>
        </p:txBody>
      </p:sp>
      <p:grpSp>
        <p:nvGrpSpPr>
          <p:cNvPr id="11" name="组合 10"/>
          <p:cNvGrpSpPr/>
          <p:nvPr/>
        </p:nvGrpSpPr>
        <p:grpSpPr>
          <a:xfrm>
            <a:off x="6462000" y="60381"/>
            <a:ext cx="5296902" cy="324000"/>
            <a:chOff x="6633228" y="60381"/>
            <a:chExt cx="5296902" cy="324000"/>
          </a:xfrm>
        </p:grpSpPr>
        <p:sp>
          <p:nvSpPr>
            <p:cNvPr id="12" name="五边形 11"/>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a:spLocks/>
            </p:cNvSpPr>
            <p:nvPr/>
          </p:nvSpPr>
          <p:spPr bwMode="gray">
            <a:xfrm>
              <a:off x="7954862" y="60381"/>
              <a:ext cx="1332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a:spLocks/>
            </p:cNvSpPr>
            <p:nvPr/>
          </p:nvSpPr>
          <p:spPr bwMode="gray">
            <a:xfrm>
              <a:off x="9168496" y="60381"/>
              <a:ext cx="1440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rPr>
                <a:t>WLAN Deployment Design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4462284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prstGeom prst="rect">
            <a:avLst/>
          </a:prstGeom>
        </p:spPr>
        <p:txBody>
          <a:bodyPr/>
          <a:lstStyle/>
          <a:p>
            <a:pPr algn="l"/>
            <a:r>
              <a:rPr lang="en-US" sz="2000" dirty="0" smtClean="0">
                <a:latin typeface="Huawei Sans" panose="020C0503030203020204" pitchFamily="34" charset="0"/>
              </a:rPr>
              <a:t>For large-scale enterprise WLANs, WLAN planning design is one of the key factors that determine the WLAN quality. The purpose of WLAN planning and design is to reduce the probability of coverage holes and WLAN signal interference through proper network planning and ensure that the number of STAs connected to each AP is proper.</a:t>
            </a:r>
            <a:endParaRPr lang="en-US" altLang="zh-CN" sz="2000" dirty="0" smtClean="0">
              <a:latin typeface="Huawei Sans" panose="020C0503030203020204" pitchFamily="34" charset="0"/>
            </a:endParaRPr>
          </a:p>
          <a:p>
            <a:pPr algn="l"/>
            <a:r>
              <a:rPr lang="en-US" sz="2000" dirty="0" smtClean="0">
                <a:latin typeface="Huawei Sans" panose="020C0503030203020204" pitchFamily="34" charset="0"/>
              </a:rPr>
              <a:t>A good WLAN planning solution can meet signal coverage and capacity requirements and reduce interference, ensuring good network experience for wireless users.</a:t>
            </a:r>
            <a:endParaRPr lang="en-US" altLang="zh-CN" sz="2000" dirty="0" smtClean="0">
              <a:latin typeface="Huawei Sans" panose="020C0503030203020204" pitchFamily="34" charset="0"/>
            </a:endParaRPr>
          </a:p>
          <a:p>
            <a:pPr algn="l"/>
            <a:endParaRPr lang="en-US" altLang="zh-CN" sz="2000" dirty="0">
              <a:latin typeface="Huawei Sans" panose="020C0503030203020204" pitchFamily="34" charset="0"/>
            </a:endParaRPr>
          </a:p>
        </p:txBody>
      </p:sp>
    </p:spTree>
    <p:extLst>
      <p:ext uri="{BB962C8B-B14F-4D97-AF65-F5344CB8AC3E}">
        <p14:creationId xmlns:p14="http://schemas.microsoft.com/office/powerpoint/2010/main" val="7458615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AP Deployment Design </a:t>
            </a:r>
            <a:r>
              <a:rPr lang="en-US" altLang="zh-CN" dirty="0" smtClean="0">
                <a:latin typeface="Huawei Sans" panose="020C0503030203020204" pitchFamily="34" charset="0"/>
              </a:rPr>
              <a:t>-</a:t>
            </a:r>
            <a:r>
              <a:rPr lang="en-US" dirty="0" smtClean="0">
                <a:latin typeface="Huawei Sans" panose="020C0503030203020204" pitchFamily="34" charset="0"/>
              </a:rPr>
              <a:t> Indoor Scenario</a:t>
            </a:r>
            <a:endParaRPr lang="en-US" altLang="zh-CN" dirty="0">
              <a:latin typeface="Huawei Sans" panose="020C0503030203020204" pitchFamily="34" charset="0"/>
            </a:endParaRPr>
          </a:p>
        </p:txBody>
      </p:sp>
      <p:sp>
        <p:nvSpPr>
          <p:cNvPr id="50" name="文本占位符 49"/>
          <p:cNvSpPr>
            <a:spLocks noGrp="1"/>
          </p:cNvSpPr>
          <p:nvPr>
            <p:ph type="body" sz="quarter" idx="10"/>
          </p:nvPr>
        </p:nvSpPr>
        <p:spPr/>
        <p:txBody>
          <a:bodyPr/>
          <a:lstStyle/>
          <a:p>
            <a:pPr algn="l"/>
            <a:r>
              <a:rPr lang="en-US" sz="1400" dirty="0" smtClean="0">
                <a:latin typeface="Huawei Sans" panose="020C0503030203020204" pitchFamily="34" charset="0"/>
              </a:rPr>
              <a:t>Common indoor scenarios, such as classrooms, conference rooms, and offices, are characterized by simple building structure and a few obstacles. In most cases, common APs with omnidirectional antennas are deployed, which is simple. Based on the area of a single room, APs can be installed in the following three scenarios:</a:t>
            </a:r>
            <a:endParaRPr lang="en-US" altLang="zh-CN" sz="1400" dirty="0" smtClean="0">
              <a:latin typeface="Huawei Sans" panose="020C0503030203020204" pitchFamily="34" charset="0"/>
            </a:endParaRPr>
          </a:p>
          <a:p>
            <a:pPr marL="542925" lvl="1" indent="-228600"/>
            <a:r>
              <a:rPr lang="en-US" sz="1200" dirty="0" smtClean="0"/>
              <a:t>&lt; </a:t>
            </a:r>
            <a:r>
              <a:rPr lang="en-US" sz="1200" dirty="0" smtClean="0">
                <a:latin typeface="Huawei Sans" panose="020C0503030203020204" pitchFamily="34" charset="0"/>
              </a:rPr>
              <a:t>50 ㎡: </a:t>
            </a:r>
            <a:r>
              <a:rPr lang="en-US" sz="1200" dirty="0"/>
              <a:t>D</a:t>
            </a:r>
            <a:r>
              <a:rPr lang="en-US" sz="1200" dirty="0" smtClean="0">
                <a:latin typeface="Huawei Sans" panose="020C0503030203020204" pitchFamily="34" charset="0"/>
              </a:rPr>
              <a:t>eploy one AP.</a:t>
            </a:r>
          </a:p>
          <a:p>
            <a:pPr marL="542925" lvl="1" indent="-228600"/>
            <a:r>
              <a:rPr lang="en-US" sz="1200" dirty="0"/>
              <a:t>50 ㎡–100 ㎡: Deploy two </a:t>
            </a:r>
            <a:r>
              <a:rPr lang="en-US" sz="1200" dirty="0" smtClean="0"/>
              <a:t>APs</a:t>
            </a:r>
            <a:r>
              <a:rPr lang="en-US" sz="1200" dirty="0" smtClean="0">
                <a:latin typeface="Huawei Sans" panose="020C0503030203020204" pitchFamily="34" charset="0"/>
              </a:rPr>
              <a:t>.</a:t>
            </a:r>
          </a:p>
          <a:p>
            <a:pPr marL="542925" lvl="1" indent="-228600"/>
            <a:r>
              <a:rPr lang="en-US" sz="1200" dirty="0" smtClean="0">
                <a:latin typeface="Huawei Sans" panose="020C0503030203020204" pitchFamily="34" charset="0"/>
              </a:rPr>
              <a:t>&gt; 100 ㎡: Calculate the number of APs based on the actual situation and deploy them in triangle mode.</a:t>
            </a:r>
            <a:endParaRPr lang="en-US" sz="1200" dirty="0">
              <a:latin typeface="Huawei Sans" panose="020C0503030203020204" pitchFamily="34" charset="0"/>
            </a:endParaRPr>
          </a:p>
        </p:txBody>
      </p:sp>
      <p:grpSp>
        <p:nvGrpSpPr>
          <p:cNvPr id="43" name="组合 42"/>
          <p:cNvGrpSpPr/>
          <p:nvPr/>
        </p:nvGrpSpPr>
        <p:grpSpPr>
          <a:xfrm>
            <a:off x="874216" y="3295654"/>
            <a:ext cx="3205598" cy="1920858"/>
            <a:chOff x="628031" y="3627562"/>
            <a:chExt cx="3205598" cy="1920858"/>
          </a:xfrm>
        </p:grpSpPr>
        <p:sp>
          <p:nvSpPr>
            <p:cNvPr id="17" name="矩形 16"/>
            <p:cNvSpPr/>
            <p:nvPr/>
          </p:nvSpPr>
          <p:spPr bwMode="auto">
            <a:xfrm>
              <a:off x="628031" y="3627562"/>
              <a:ext cx="3205598" cy="1920858"/>
            </a:xfrm>
            <a:prstGeom prst="rect">
              <a:avLst/>
            </a:prstGeom>
            <a:ln w="3175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fontAlgn="ctr">
                <a:defRPr/>
              </a:pPr>
              <a:endParaRPr lang="en-US" altLang="zh-CN" sz="18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直接连接符 24"/>
            <p:cNvCxnSpPr>
              <a:stCxn id="17" idx="0"/>
              <a:endCxn id="17" idx="2"/>
            </p:cNvCxnSpPr>
            <p:nvPr/>
          </p:nvCxnSpPr>
          <p:spPr>
            <a:xfrm>
              <a:off x="2230830" y="3627562"/>
              <a:ext cx="0" cy="19208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719712" y="4650822"/>
              <a:ext cx="1358717" cy="830997"/>
            </a:xfrm>
            <a:prstGeom prst="rect">
              <a:avLst/>
            </a:prstGeom>
            <a:noFill/>
          </p:spPr>
          <p:txBody>
            <a:bodyPr wrap="square" rtlCol="0">
              <a:spAutoFit/>
            </a:bodyPr>
            <a:lstStyle/>
            <a:p>
              <a:pPr algn="ctr" fontAlgn="ctr"/>
              <a:r>
                <a:rPr lang="en-US" sz="1600" dirty="0" smtClean="0">
                  <a:latin typeface="Huawei Sans" panose="020C0503030203020204" pitchFamily="34" charset="0"/>
                </a:rPr>
                <a:t>Area of a single room &lt; 50 ㎡</a:t>
              </a:r>
              <a:endParaRPr lang="en-US" altLang="zh-CN" sz="1600" dirty="0">
                <a:latin typeface="Huawei Sans" panose="020C0503030203020204" pitchFamily="34" charset="0"/>
              </a:endParaRPr>
            </a:p>
          </p:txBody>
        </p:sp>
        <p:sp>
          <p:nvSpPr>
            <p:cNvPr id="27" name="文本框 26"/>
            <p:cNvSpPr txBox="1"/>
            <p:nvPr/>
          </p:nvSpPr>
          <p:spPr>
            <a:xfrm>
              <a:off x="2379661" y="4650822"/>
              <a:ext cx="1358717" cy="830997"/>
            </a:xfrm>
            <a:prstGeom prst="rect">
              <a:avLst/>
            </a:prstGeom>
            <a:noFill/>
          </p:spPr>
          <p:txBody>
            <a:bodyPr wrap="square" rtlCol="0">
              <a:spAutoFit/>
            </a:bodyPr>
            <a:lstStyle/>
            <a:p>
              <a:pPr algn="ctr" fontAlgn="ctr"/>
              <a:r>
                <a:rPr lang="en-US" sz="1600" dirty="0" smtClean="0">
                  <a:latin typeface="Huawei Sans" panose="020C0503030203020204" pitchFamily="34" charset="0"/>
                </a:rPr>
                <a:t>Area of a single room &lt; 50 ㎡</a:t>
              </a:r>
              <a:endParaRPr lang="en-US" altLang="zh-CN" sz="1600" dirty="0">
                <a:latin typeface="Huawei Sans" panose="020C0503030203020204" pitchFamily="34" charset="0"/>
              </a:endParaRPr>
            </a:p>
          </p:txBody>
        </p:sp>
        <p:pic>
          <p:nvPicPr>
            <p:cNvPr id="28" name="图片 27">
              <a:extLst>
                <a:ext uri="{FF2B5EF4-FFF2-40B4-BE49-F238E27FC236}">
                  <a16:creationId xmlns:a16="http://schemas.microsoft.com/office/drawing/2014/main" xmlns="" id="{C98F4272-88AB-48DE-9F01-6DC333F170D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09017" y="4046922"/>
              <a:ext cx="629459" cy="495613"/>
            </a:xfrm>
            <a:prstGeom prst="rect">
              <a:avLst/>
            </a:prstGeom>
          </p:spPr>
        </p:pic>
        <p:pic>
          <p:nvPicPr>
            <p:cNvPr id="29" name="图片 28">
              <a:extLst>
                <a:ext uri="{FF2B5EF4-FFF2-40B4-BE49-F238E27FC236}">
                  <a16:creationId xmlns:a16="http://schemas.microsoft.com/office/drawing/2014/main" xmlns="" id="{C98F4272-88AB-48DE-9F01-6DC333F170D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40937" y="4046921"/>
              <a:ext cx="629459" cy="495613"/>
            </a:xfrm>
            <a:prstGeom prst="rect">
              <a:avLst/>
            </a:prstGeom>
          </p:spPr>
        </p:pic>
      </p:grpSp>
      <p:sp>
        <p:nvSpPr>
          <p:cNvPr id="30" name="矩形 29"/>
          <p:cNvSpPr>
            <a:spLocks/>
          </p:cNvSpPr>
          <p:nvPr/>
        </p:nvSpPr>
        <p:spPr>
          <a:xfrm>
            <a:off x="803722" y="5245851"/>
            <a:ext cx="3346586" cy="954107"/>
          </a:xfrm>
          <a:prstGeom prst="rect">
            <a:avLst/>
          </a:prstGeom>
          <a:ln>
            <a:noFill/>
          </a:ln>
        </p:spPr>
        <p:txBody>
          <a:bodyPr wrap="square">
            <a:spAutoFit/>
          </a:bodyPr>
          <a:lstStyle/>
          <a:p>
            <a:pPr fontAlgn="ctr"/>
            <a:r>
              <a:rPr lang="en-US" sz="1400" dirty="0">
                <a:solidFill>
                  <a:srgbClr val="333333"/>
                </a:solidFill>
                <a:latin typeface="Huawei Sans" panose="020C0503030203020204" pitchFamily="34" charset="0"/>
              </a:rPr>
              <a:t>AP spacing with a solid wall between APs: 3 m</a:t>
            </a:r>
          </a:p>
          <a:p>
            <a:pPr fontAlgn="ctr"/>
            <a:r>
              <a:rPr lang="en-US" sz="1400" dirty="0">
                <a:solidFill>
                  <a:srgbClr val="333333"/>
                </a:solidFill>
                <a:latin typeface="Huawei Sans" panose="020C0503030203020204" pitchFamily="34" charset="0"/>
              </a:rPr>
              <a:t>AP spacing with a non-solid wall between APs: 6 m</a:t>
            </a:r>
          </a:p>
        </p:txBody>
      </p:sp>
      <p:sp>
        <p:nvSpPr>
          <p:cNvPr id="31" name="矩形 30"/>
          <p:cNvSpPr/>
          <p:nvPr/>
        </p:nvSpPr>
        <p:spPr bwMode="auto">
          <a:xfrm>
            <a:off x="4460971" y="3295654"/>
            <a:ext cx="3205598" cy="1920858"/>
          </a:xfrm>
          <a:prstGeom prst="rect">
            <a:avLst/>
          </a:prstGeom>
          <a:ln w="3175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lgn="ctr" fontAlgn="ctr">
              <a:defRPr/>
            </a:pPr>
            <a:endParaRPr lang="en-US" altLang="zh-CN" sz="18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a:xfrm>
            <a:off x="4959617" y="3963696"/>
            <a:ext cx="2208307" cy="584775"/>
          </a:xfrm>
          <a:prstGeom prst="rect">
            <a:avLst/>
          </a:prstGeom>
          <a:noFill/>
        </p:spPr>
        <p:txBody>
          <a:bodyPr wrap="square" rtlCol="0">
            <a:spAutoFit/>
          </a:bodyPr>
          <a:lstStyle/>
          <a:p>
            <a:pPr algn="ctr" fontAlgn="ctr"/>
            <a:r>
              <a:rPr lang="en-US" sz="1600" dirty="0" smtClean="0">
                <a:latin typeface="Huawei Sans" panose="020C0503030203020204" pitchFamily="34" charset="0"/>
              </a:rPr>
              <a:t>Area of a single room: 50 ㎡–100 ㎡</a:t>
            </a:r>
            <a:endParaRPr lang="en-US" altLang="zh-CN" sz="1600" dirty="0">
              <a:latin typeface="Huawei Sans" panose="020C0503030203020204" pitchFamily="34" charset="0"/>
            </a:endParaRPr>
          </a:p>
        </p:txBody>
      </p:sp>
      <p:pic>
        <p:nvPicPr>
          <p:cNvPr id="35" name="图片 34">
            <a:extLst>
              <a:ext uri="{FF2B5EF4-FFF2-40B4-BE49-F238E27FC236}">
                <a16:creationId xmlns:a16="http://schemas.microsoft.com/office/drawing/2014/main" xmlns="" id="{C98F4272-88AB-48DE-9F01-6DC333F170D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631735" y="4621569"/>
            <a:ext cx="629459" cy="495613"/>
          </a:xfrm>
          <a:prstGeom prst="rect">
            <a:avLst/>
          </a:prstGeom>
        </p:spPr>
      </p:pic>
      <p:pic>
        <p:nvPicPr>
          <p:cNvPr id="36" name="图片 35">
            <a:extLst>
              <a:ext uri="{FF2B5EF4-FFF2-40B4-BE49-F238E27FC236}">
                <a16:creationId xmlns:a16="http://schemas.microsoft.com/office/drawing/2014/main" xmlns="" id="{C98F4272-88AB-48DE-9F01-6DC333F170D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787409" y="3434910"/>
            <a:ext cx="629459" cy="495613"/>
          </a:xfrm>
          <a:prstGeom prst="rect">
            <a:avLst/>
          </a:prstGeom>
        </p:spPr>
      </p:pic>
      <p:sp>
        <p:nvSpPr>
          <p:cNvPr id="37" name="矩形 36"/>
          <p:cNvSpPr>
            <a:spLocks/>
          </p:cNvSpPr>
          <p:nvPr/>
        </p:nvSpPr>
        <p:spPr>
          <a:xfrm>
            <a:off x="4390477" y="5245851"/>
            <a:ext cx="3346586" cy="954107"/>
          </a:xfrm>
          <a:prstGeom prst="rect">
            <a:avLst/>
          </a:prstGeom>
          <a:ln>
            <a:noFill/>
          </a:ln>
        </p:spPr>
        <p:txBody>
          <a:bodyPr wrap="square">
            <a:spAutoFit/>
          </a:bodyPr>
          <a:lstStyle/>
          <a:p>
            <a:pPr fontAlgn="ctr"/>
            <a:r>
              <a:rPr lang="en-US" sz="1400" dirty="0">
                <a:solidFill>
                  <a:srgbClr val="333333"/>
                </a:solidFill>
                <a:latin typeface="Huawei Sans" panose="020C0503030203020204" pitchFamily="34" charset="0"/>
              </a:rPr>
              <a:t>AP spacing with a solid wall between APs: 3 m</a:t>
            </a:r>
          </a:p>
          <a:p>
            <a:pPr fontAlgn="ctr"/>
            <a:r>
              <a:rPr lang="en-US" sz="1400" dirty="0">
                <a:solidFill>
                  <a:srgbClr val="333333"/>
                </a:solidFill>
                <a:latin typeface="Huawei Sans" panose="020C0503030203020204" pitchFamily="34" charset="0"/>
              </a:rPr>
              <a:t>AP spacing with a non-solid wall between APs: 6 m</a:t>
            </a:r>
          </a:p>
        </p:txBody>
      </p:sp>
      <p:sp>
        <p:nvSpPr>
          <p:cNvPr id="38" name="矩形 37"/>
          <p:cNvSpPr/>
          <p:nvPr/>
        </p:nvSpPr>
        <p:spPr bwMode="auto">
          <a:xfrm>
            <a:off x="8127861" y="3028950"/>
            <a:ext cx="3522923" cy="2187562"/>
          </a:xfrm>
          <a:prstGeom prst="rect">
            <a:avLst/>
          </a:prstGeom>
          <a:ln w="3175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a:xfrm>
            <a:off x="8785169" y="3790878"/>
            <a:ext cx="2208307" cy="584775"/>
          </a:xfrm>
          <a:prstGeom prst="rect">
            <a:avLst/>
          </a:prstGeom>
          <a:noFill/>
        </p:spPr>
        <p:txBody>
          <a:bodyPr wrap="square" rtlCol="0">
            <a:spAutoFit/>
          </a:bodyPr>
          <a:lstStyle/>
          <a:p>
            <a:pPr algn="ctr" fontAlgn="ctr"/>
            <a:r>
              <a:rPr lang="en-US" sz="1600" dirty="0" smtClean="0">
                <a:latin typeface="Huawei Sans" panose="020C0503030203020204" pitchFamily="34" charset="0"/>
              </a:rPr>
              <a:t>Area of a single room: 100 ㎡–200 ㎡</a:t>
            </a:r>
            <a:endParaRPr lang="en-US" altLang="zh-CN" sz="1600" dirty="0">
              <a:latin typeface="Huawei Sans" panose="020C0503030203020204" pitchFamily="34" charset="0"/>
            </a:endParaRPr>
          </a:p>
        </p:txBody>
      </p:sp>
      <p:pic>
        <p:nvPicPr>
          <p:cNvPr id="40" name="图片 39">
            <a:extLst>
              <a:ext uri="{FF2B5EF4-FFF2-40B4-BE49-F238E27FC236}">
                <a16:creationId xmlns:a16="http://schemas.microsoft.com/office/drawing/2014/main" xmlns="" id="{C98F4272-88AB-48DE-9F01-6DC333F170D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574592" y="4642113"/>
            <a:ext cx="629459" cy="495613"/>
          </a:xfrm>
          <a:prstGeom prst="rect">
            <a:avLst/>
          </a:prstGeom>
        </p:spPr>
      </p:pic>
      <p:pic>
        <p:nvPicPr>
          <p:cNvPr id="41" name="图片 40">
            <a:extLst>
              <a:ext uri="{FF2B5EF4-FFF2-40B4-BE49-F238E27FC236}">
                <a16:creationId xmlns:a16="http://schemas.microsoft.com/office/drawing/2014/main" xmlns="" id="{C98F4272-88AB-48DE-9F01-6DC333F170D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767266" y="3112862"/>
            <a:ext cx="629459" cy="495613"/>
          </a:xfrm>
          <a:prstGeom prst="rect">
            <a:avLst/>
          </a:prstGeom>
        </p:spPr>
      </p:pic>
      <p:sp>
        <p:nvSpPr>
          <p:cNvPr id="42" name="矩形 41"/>
          <p:cNvSpPr>
            <a:spLocks/>
          </p:cNvSpPr>
          <p:nvPr/>
        </p:nvSpPr>
        <p:spPr>
          <a:xfrm>
            <a:off x="8216029" y="5245851"/>
            <a:ext cx="3346586" cy="954107"/>
          </a:xfrm>
          <a:prstGeom prst="rect">
            <a:avLst/>
          </a:prstGeom>
          <a:ln>
            <a:noFill/>
          </a:ln>
        </p:spPr>
        <p:txBody>
          <a:bodyPr wrap="square">
            <a:spAutoFit/>
          </a:bodyPr>
          <a:lstStyle/>
          <a:p>
            <a:pPr fontAlgn="ctr"/>
            <a:r>
              <a:rPr lang="en-US" sz="1400" dirty="0">
                <a:solidFill>
                  <a:srgbClr val="333333"/>
                </a:solidFill>
                <a:latin typeface="Huawei Sans" panose="020C0503030203020204" pitchFamily="34" charset="0"/>
              </a:rPr>
              <a:t>AP spacing with a solid wall between APs: 3 m</a:t>
            </a:r>
          </a:p>
          <a:p>
            <a:pPr fontAlgn="ctr"/>
            <a:r>
              <a:rPr lang="en-US" sz="1400" dirty="0">
                <a:solidFill>
                  <a:srgbClr val="333333"/>
                </a:solidFill>
                <a:latin typeface="Huawei Sans" panose="020C0503030203020204" pitchFamily="34" charset="0"/>
              </a:rPr>
              <a:t>AP spacing with a non-solid wall between APs: 6 m</a:t>
            </a:r>
          </a:p>
        </p:txBody>
      </p:sp>
      <p:pic>
        <p:nvPicPr>
          <p:cNvPr id="49" name="图片 48">
            <a:extLst>
              <a:ext uri="{FF2B5EF4-FFF2-40B4-BE49-F238E27FC236}">
                <a16:creationId xmlns:a16="http://schemas.microsoft.com/office/drawing/2014/main" xmlns="" id="{C98F4272-88AB-48DE-9F01-6DC333F170D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462608" y="3127947"/>
            <a:ext cx="629459" cy="495613"/>
          </a:xfrm>
          <a:prstGeom prst="rect">
            <a:avLst/>
          </a:prstGeom>
        </p:spPr>
      </p:pic>
      <p:grpSp>
        <p:nvGrpSpPr>
          <p:cNvPr id="32" name="组合 31"/>
          <p:cNvGrpSpPr/>
          <p:nvPr/>
        </p:nvGrpSpPr>
        <p:grpSpPr>
          <a:xfrm>
            <a:off x="6462000" y="60381"/>
            <a:ext cx="5296902" cy="324000"/>
            <a:chOff x="6633228" y="60381"/>
            <a:chExt cx="5296902" cy="324000"/>
          </a:xfrm>
        </p:grpSpPr>
        <p:sp>
          <p:nvSpPr>
            <p:cNvPr id="34" name="五边形 33"/>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a:spLocks/>
            </p:cNvSpPr>
            <p:nvPr/>
          </p:nvSpPr>
          <p:spPr bwMode="gray">
            <a:xfrm>
              <a:off x="7954862" y="60381"/>
              <a:ext cx="1332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45"/>
            <p:cNvSpPr>
              <a:spLocks/>
            </p:cNvSpPr>
            <p:nvPr/>
          </p:nvSpPr>
          <p:spPr bwMode="gray">
            <a:xfrm>
              <a:off x="9168496" y="60381"/>
              <a:ext cx="1440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rPr>
                <a:t>WLAN Deployment Design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0420615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AP Deployment Design </a:t>
            </a:r>
            <a:r>
              <a:rPr lang="en-US" altLang="zh-CN" dirty="0" smtClean="0">
                <a:latin typeface="Huawei Sans" panose="020C0503030203020204" pitchFamily="34" charset="0"/>
              </a:rPr>
              <a:t>-</a:t>
            </a:r>
            <a:r>
              <a:rPr lang="en-US" dirty="0" smtClean="0">
                <a:latin typeface="Huawei Sans" panose="020C0503030203020204" pitchFamily="34" charset="0"/>
              </a:rPr>
              <a:t> High-Density Scenario</a:t>
            </a:r>
            <a:endParaRPr lang="en-US" altLang="zh-CN" dirty="0">
              <a:latin typeface="Huawei Sans" panose="020C0503030203020204" pitchFamily="34" charset="0"/>
            </a:endParaRPr>
          </a:p>
        </p:txBody>
      </p:sp>
      <p:sp>
        <p:nvSpPr>
          <p:cNvPr id="6" name="文本占位符 5"/>
          <p:cNvSpPr>
            <a:spLocks noGrp="1"/>
          </p:cNvSpPr>
          <p:nvPr>
            <p:ph type="body" sz="quarter" idx="10"/>
          </p:nvPr>
        </p:nvSpPr>
        <p:spPr/>
        <p:txBody>
          <a:bodyPr/>
          <a:lstStyle/>
          <a:p>
            <a:pPr algn="l"/>
            <a:r>
              <a:rPr lang="en-US" sz="1800" dirty="0" smtClean="0">
                <a:latin typeface="Huawei Sans" panose="020C0503030203020204" pitchFamily="34" charset="0"/>
              </a:rPr>
              <a:t>High-density scenarios, such as stadiums, large conference rooms, and ticket halls, are densely populated in a large area. The following deployment rules are available based on the AP installation height:</a:t>
            </a:r>
            <a:endParaRPr lang="en-US" altLang="zh-CN" sz="1800" dirty="0" smtClean="0">
              <a:latin typeface="Huawei Sans" panose="020C0503030203020204" pitchFamily="34" charset="0"/>
            </a:endParaRPr>
          </a:p>
          <a:p>
            <a:pPr marL="542925" lvl="1" indent="-228600"/>
            <a:r>
              <a:rPr lang="en-US" sz="1600" dirty="0" smtClean="0">
                <a:latin typeface="Huawei Sans" panose="020C0503030203020204" pitchFamily="34" charset="0"/>
              </a:rPr>
              <a:t>4–6 m: Use triple-radio APs with omnidirectional antennas for coverage at a spacing of 10 m to 15 m.</a:t>
            </a:r>
          </a:p>
          <a:p>
            <a:pPr marL="542925" lvl="1" indent="-228600"/>
            <a:r>
              <a:rPr lang="en-US" sz="1600" dirty="0" smtClean="0">
                <a:latin typeface="Huawei Sans" panose="020C0503030203020204" pitchFamily="34" charset="0"/>
              </a:rPr>
              <a:t>6</a:t>
            </a:r>
            <a:r>
              <a:rPr lang="en-US" altLang="zh-CN" sz="1600" dirty="0"/>
              <a:t>–</a:t>
            </a:r>
            <a:r>
              <a:rPr lang="en-US" sz="1600" dirty="0" smtClean="0">
                <a:latin typeface="Huawei Sans" panose="020C0503030203020204" pitchFamily="34" charset="0"/>
              </a:rPr>
              <a:t>10 m: Use small-angle APs with built-in directional antennas (for example, 30</a:t>
            </a:r>
            <a:r>
              <a:rPr 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 x 30°) </a:t>
            </a:r>
            <a:r>
              <a:rPr lang="en-US" sz="1600" dirty="0" smtClean="0">
                <a:latin typeface="Huawei Sans" panose="020C0503030203020204" pitchFamily="34" charset="0"/>
              </a:rPr>
              <a:t>for coverage at a spacing of 12 m to 16 m based on the user capacity planning.</a:t>
            </a:r>
          </a:p>
          <a:p>
            <a:pPr marL="542925" lvl="1" indent="-228600"/>
            <a:r>
              <a:rPr lang="en-US" sz="1600" dirty="0" smtClean="0">
                <a:latin typeface="Huawei Sans" panose="020C0503030203020204" pitchFamily="34" charset="0"/>
              </a:rPr>
              <a:t>10</a:t>
            </a:r>
            <a:r>
              <a:rPr lang="en-US" altLang="zh-CN" sz="1600" dirty="0" smtClean="0"/>
              <a:t>–</a:t>
            </a:r>
            <a:r>
              <a:rPr lang="en-US" sz="1600" dirty="0" smtClean="0">
                <a:latin typeface="Huawei Sans" panose="020C0503030203020204" pitchFamily="34" charset="0"/>
              </a:rPr>
              <a:t>25 m: Use APs with external antennas and external small-angle directional antennas (for example, 18</a:t>
            </a:r>
            <a:r>
              <a:rPr lang="en-US" sz="1600" dirty="0" smtClean="0">
                <a:latin typeface="Arial Unicode MS" panose="020B0604020202020204" pitchFamily="34" charset="-122"/>
                <a:ea typeface="Arial Unicode MS" panose="020B0604020202020204" pitchFamily="34" charset="-122"/>
                <a:cs typeface="Arial Unicode MS" panose="020B0604020202020204" pitchFamily="34" charset="-122"/>
              </a:rPr>
              <a:t>° x 18°</a:t>
            </a:r>
            <a:r>
              <a:rPr lang="en-US" sz="1600" dirty="0" smtClean="0">
                <a:latin typeface="Huawei Sans" panose="020C0503030203020204" pitchFamily="34" charset="0"/>
              </a:rPr>
              <a:t>) for coverage at a spacing of 12 m to 16 m based on the user capacity planning.</a:t>
            </a:r>
            <a:endParaRPr lang="en-US" altLang="zh-CN" sz="1600" dirty="0" smtClean="0">
              <a:latin typeface="Huawei Sans" panose="020C0503030203020204" pitchFamily="34" charset="0"/>
            </a:endParaRPr>
          </a:p>
          <a:p>
            <a:pPr marL="542925" lvl="1" indent="-228600"/>
            <a:r>
              <a:rPr lang="en-US" sz="1600" dirty="0" smtClean="0">
                <a:latin typeface="Huawei Sans" panose="020C0503030203020204" pitchFamily="34" charset="0"/>
              </a:rPr>
              <a:t>&gt; 25 m: Use the AP with external antennas and external small-angle directional antennas for coverage. Calculate the proper distance between APs based on the antenna type and user capacity.</a:t>
            </a:r>
            <a:endParaRPr lang="en-US" sz="1600" dirty="0">
              <a:latin typeface="Huawei Sans" panose="020C0503030203020204" pitchFamily="34" charset="0"/>
            </a:endParaRPr>
          </a:p>
        </p:txBody>
      </p:sp>
      <p:grpSp>
        <p:nvGrpSpPr>
          <p:cNvPr id="11" name="组合 10"/>
          <p:cNvGrpSpPr/>
          <p:nvPr/>
        </p:nvGrpSpPr>
        <p:grpSpPr>
          <a:xfrm>
            <a:off x="6462000" y="60381"/>
            <a:ext cx="5296902" cy="324000"/>
            <a:chOff x="6633228" y="60381"/>
            <a:chExt cx="5296902" cy="324000"/>
          </a:xfrm>
        </p:grpSpPr>
        <p:sp>
          <p:nvSpPr>
            <p:cNvPr id="12" name="五边形 11"/>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a:spLocks/>
            </p:cNvSpPr>
            <p:nvPr/>
          </p:nvSpPr>
          <p:spPr bwMode="gray">
            <a:xfrm>
              <a:off x="7954862" y="60381"/>
              <a:ext cx="1332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a:spLocks/>
            </p:cNvSpPr>
            <p:nvPr/>
          </p:nvSpPr>
          <p:spPr bwMode="gray">
            <a:xfrm>
              <a:off x="9168496" y="60381"/>
              <a:ext cx="1440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rPr>
                <a:t>WLAN Deployment Design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20387783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AP Deployment Design </a:t>
            </a:r>
            <a:r>
              <a:rPr lang="en-US" altLang="zh-CN" dirty="0" smtClean="0">
                <a:latin typeface="Huawei Sans" panose="020C0503030203020204" pitchFamily="34" charset="0"/>
              </a:rPr>
              <a:t>-</a:t>
            </a:r>
            <a:r>
              <a:rPr lang="en-US" dirty="0" smtClean="0">
                <a:latin typeface="Huawei Sans" panose="020C0503030203020204" pitchFamily="34" charset="0"/>
              </a:rPr>
              <a:t> Outdoor Scenario</a:t>
            </a:r>
            <a:endParaRPr lang="en-US" altLang="zh-CN" dirty="0">
              <a:latin typeface="Huawei Sans" panose="020C0503030203020204" pitchFamily="34" charset="0"/>
            </a:endParaRPr>
          </a:p>
        </p:txBody>
      </p:sp>
      <p:sp>
        <p:nvSpPr>
          <p:cNvPr id="6" name="文本占位符 5"/>
          <p:cNvSpPr>
            <a:spLocks noGrp="1"/>
          </p:cNvSpPr>
          <p:nvPr>
            <p:ph type="body" sz="quarter" idx="10"/>
          </p:nvPr>
        </p:nvSpPr>
        <p:spPr>
          <a:xfrm>
            <a:off x="455612" y="1052514"/>
            <a:ext cx="11293475" cy="2328861"/>
          </a:xfrm>
        </p:spPr>
        <p:txBody>
          <a:bodyPr/>
          <a:lstStyle/>
          <a:p>
            <a:pPr algn="l"/>
            <a:r>
              <a:rPr lang="en-US" sz="1400" dirty="0"/>
              <a:t>Outdoor scenarios usually are open and have a few obstacles, such as parks, squares, and streets. They can be classified into the </a:t>
            </a:r>
            <a:r>
              <a:rPr lang="en-US" sz="1400" dirty="0" smtClean="0"/>
              <a:t>following:</a:t>
            </a:r>
            <a:endParaRPr lang="en-US" sz="1400" dirty="0" smtClean="0">
              <a:latin typeface="Huawei Sans" panose="020C0503030203020204" pitchFamily="34" charset="0"/>
            </a:endParaRPr>
          </a:p>
          <a:p>
            <a:pPr marL="542925" lvl="1" indent="-228600"/>
            <a:r>
              <a:rPr lang="en-US" sz="1200" dirty="0" smtClean="0">
                <a:latin typeface="Huawei Sans" panose="020C0503030203020204" pitchFamily="34" charset="0"/>
              </a:rPr>
              <a:t>In Figure 1, omnidirectional antennas are used to provide coverage for parks. It is recommended that APs be installed at a height of 4 m to 6 m and the distance between APs be 50 m to 60 m.</a:t>
            </a:r>
            <a:endParaRPr lang="en-US" altLang="zh-CN" sz="1200" dirty="0" smtClean="0">
              <a:latin typeface="Huawei Sans" panose="020C0503030203020204" pitchFamily="34" charset="0"/>
            </a:endParaRPr>
          </a:p>
          <a:p>
            <a:pPr marL="542925" lvl="1" indent="-228600"/>
            <a:r>
              <a:rPr lang="en-US" sz="1200" dirty="0" smtClean="0">
                <a:latin typeface="Huawei Sans" panose="020C0503030203020204" pitchFamily="34" charset="0"/>
              </a:rPr>
              <a:t>In Figure 2, large-angle directional antennas are used to provide coverage for squares. APs are installed against walls of buildings. It is recommended that APs be installed at a height of 4 m to 6 m </a:t>
            </a:r>
            <a:r>
              <a:rPr lang="en-US" sz="1200" dirty="0"/>
              <a:t>at a spacing of 30 m to 40 </a:t>
            </a:r>
            <a:r>
              <a:rPr lang="en-US" sz="1200" dirty="0" smtClean="0">
                <a:latin typeface="Huawei Sans" panose="020C0503030203020204" pitchFamily="34" charset="0"/>
              </a:rPr>
              <a:t>m.</a:t>
            </a:r>
            <a:endParaRPr lang="en-US" altLang="zh-CN" sz="1200" dirty="0" smtClean="0">
              <a:latin typeface="Huawei Sans" panose="020C0503030203020204" pitchFamily="34" charset="0"/>
            </a:endParaRPr>
          </a:p>
          <a:p>
            <a:pPr marL="542925" lvl="1" indent="-228600"/>
            <a:r>
              <a:rPr lang="en-US" sz="1200" dirty="0" smtClean="0">
                <a:latin typeface="Huawei Sans" panose="020C0503030203020204" pitchFamily="34" charset="0"/>
              </a:rPr>
              <a:t>In Figure 3, directional antennas are used for road coverage. It is recommended that APs be installed at a height of 6 m to 8 m and the distance between APs be 120 m to 150 m.</a:t>
            </a:r>
            <a:endParaRPr lang="en-US" altLang="zh-CN" sz="1400" dirty="0">
              <a:latin typeface="Huawei Sans" panose="020C0503030203020204" pitchFamily="34" charset="0"/>
            </a:endParaRPr>
          </a:p>
        </p:txBody>
      </p:sp>
      <p:pic>
        <p:nvPicPr>
          <p:cNvPr id="7" name="图片 6"/>
          <p:cNvPicPr>
            <a:picLocks/>
          </p:cNvPicPr>
          <p:nvPr/>
        </p:nvPicPr>
        <p:blipFill>
          <a:blip r:embed="rId3"/>
          <a:stretch>
            <a:fillRect/>
          </a:stretch>
        </p:blipFill>
        <p:spPr>
          <a:xfrm>
            <a:off x="890586" y="3482975"/>
            <a:ext cx="3505200" cy="2362200"/>
          </a:xfrm>
          <a:prstGeom prst="rect">
            <a:avLst/>
          </a:prstGeom>
          <a:ln>
            <a:solidFill>
              <a:schemeClr val="bg1">
                <a:lumMod val="85000"/>
              </a:schemeClr>
            </a:solidFill>
          </a:ln>
        </p:spPr>
      </p:pic>
      <p:pic>
        <p:nvPicPr>
          <p:cNvPr id="8" name="图片 7"/>
          <p:cNvPicPr>
            <a:picLocks/>
          </p:cNvPicPr>
          <p:nvPr/>
        </p:nvPicPr>
        <p:blipFill>
          <a:blip r:embed="rId4"/>
          <a:stretch>
            <a:fillRect/>
          </a:stretch>
        </p:blipFill>
        <p:spPr>
          <a:xfrm>
            <a:off x="4471193" y="3482975"/>
            <a:ext cx="3505200" cy="2362200"/>
          </a:xfrm>
          <a:prstGeom prst="rect">
            <a:avLst/>
          </a:prstGeom>
          <a:ln>
            <a:solidFill>
              <a:schemeClr val="bg1">
                <a:lumMod val="85000"/>
              </a:schemeClr>
            </a:solidFill>
          </a:ln>
        </p:spPr>
      </p:pic>
      <p:sp>
        <p:nvSpPr>
          <p:cNvPr id="3" name="文本框 2"/>
          <p:cNvSpPr txBox="1"/>
          <p:nvPr/>
        </p:nvSpPr>
        <p:spPr>
          <a:xfrm>
            <a:off x="2167736" y="5852949"/>
            <a:ext cx="950901" cy="338554"/>
          </a:xfrm>
          <a:prstGeom prst="rect">
            <a:avLst/>
          </a:prstGeom>
          <a:noFill/>
        </p:spPr>
        <p:txBody>
          <a:bodyPr wrap="none" rtlCol="0">
            <a:spAutoFit/>
          </a:bodyPr>
          <a:lstStyle/>
          <a:p>
            <a:pPr fontAlgn="ctr"/>
            <a:r>
              <a:rPr lang="en-US" sz="1600" dirty="0" smtClean="0">
                <a:latin typeface="Huawei Sans" panose="020C0503030203020204" pitchFamily="34" charset="0"/>
              </a:rPr>
              <a:t>Figure 1</a:t>
            </a:r>
            <a:endParaRPr lang="en-US" altLang="zh-CN" sz="1600" dirty="0">
              <a:latin typeface="Huawei Sans" panose="020C0503030203020204" pitchFamily="34" charset="0"/>
            </a:endParaRPr>
          </a:p>
        </p:txBody>
      </p:sp>
      <p:sp>
        <p:nvSpPr>
          <p:cNvPr id="31" name="文本框 30"/>
          <p:cNvSpPr txBox="1"/>
          <p:nvPr/>
        </p:nvSpPr>
        <p:spPr>
          <a:xfrm>
            <a:off x="9328950" y="5852949"/>
            <a:ext cx="950901" cy="338554"/>
          </a:xfrm>
          <a:prstGeom prst="rect">
            <a:avLst/>
          </a:prstGeom>
          <a:noFill/>
        </p:spPr>
        <p:txBody>
          <a:bodyPr wrap="none" rtlCol="0">
            <a:spAutoFit/>
          </a:bodyPr>
          <a:lstStyle/>
          <a:p>
            <a:pPr fontAlgn="ctr"/>
            <a:r>
              <a:rPr lang="en-US" sz="1600" dirty="0" smtClean="0">
                <a:latin typeface="Huawei Sans" panose="020C0503030203020204" pitchFamily="34" charset="0"/>
              </a:rPr>
              <a:t>Figure 3</a:t>
            </a:r>
            <a:endParaRPr lang="en-US" altLang="zh-CN" sz="1600" dirty="0">
              <a:latin typeface="Huawei Sans" panose="020C0503030203020204" pitchFamily="34" charset="0"/>
            </a:endParaRPr>
          </a:p>
        </p:txBody>
      </p:sp>
      <p:sp>
        <p:nvSpPr>
          <p:cNvPr id="32" name="文本框 31"/>
          <p:cNvSpPr txBox="1"/>
          <p:nvPr/>
        </p:nvSpPr>
        <p:spPr>
          <a:xfrm>
            <a:off x="5782475" y="5852949"/>
            <a:ext cx="950901" cy="338554"/>
          </a:xfrm>
          <a:prstGeom prst="rect">
            <a:avLst/>
          </a:prstGeom>
          <a:noFill/>
        </p:spPr>
        <p:txBody>
          <a:bodyPr wrap="none" rtlCol="0">
            <a:spAutoFit/>
          </a:bodyPr>
          <a:lstStyle/>
          <a:p>
            <a:pPr fontAlgn="ctr"/>
            <a:r>
              <a:rPr lang="en-US" sz="1600" dirty="0" smtClean="0">
                <a:latin typeface="Huawei Sans" panose="020C0503030203020204" pitchFamily="34" charset="0"/>
              </a:rPr>
              <a:t>Figure 2</a:t>
            </a:r>
            <a:endParaRPr lang="en-US" altLang="zh-CN" sz="1600" dirty="0">
              <a:latin typeface="Huawei Sans" panose="020C0503030203020204" pitchFamily="34" charset="0"/>
            </a:endParaRPr>
          </a:p>
        </p:txBody>
      </p:sp>
      <p:grpSp>
        <p:nvGrpSpPr>
          <p:cNvPr id="28" name="组合 27"/>
          <p:cNvGrpSpPr/>
          <p:nvPr/>
        </p:nvGrpSpPr>
        <p:grpSpPr>
          <a:xfrm>
            <a:off x="6462000" y="60381"/>
            <a:ext cx="5296902" cy="324000"/>
            <a:chOff x="6633228" y="60381"/>
            <a:chExt cx="5296902" cy="324000"/>
          </a:xfrm>
        </p:grpSpPr>
        <p:sp>
          <p:nvSpPr>
            <p:cNvPr id="29" name="五边形 28"/>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p:cNvSpPr>
              <a:spLocks/>
            </p:cNvSpPr>
            <p:nvPr/>
          </p:nvSpPr>
          <p:spPr bwMode="gray">
            <a:xfrm>
              <a:off x="7954862" y="60381"/>
              <a:ext cx="1332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燕尾形 34"/>
            <p:cNvSpPr>
              <a:spLocks/>
            </p:cNvSpPr>
            <p:nvPr/>
          </p:nvSpPr>
          <p:spPr bwMode="gray">
            <a:xfrm>
              <a:off x="9168496" y="60381"/>
              <a:ext cx="1440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rPr>
                <a:t>WLAN Deployment Design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 name="组合 3"/>
          <p:cNvGrpSpPr/>
          <p:nvPr/>
        </p:nvGrpSpPr>
        <p:grpSpPr>
          <a:xfrm>
            <a:off x="8051800" y="3482975"/>
            <a:ext cx="3505200" cy="2362200"/>
            <a:chOff x="8051800" y="3505200"/>
            <a:chExt cx="3505200" cy="2362200"/>
          </a:xfrm>
        </p:grpSpPr>
        <p:sp>
          <p:nvSpPr>
            <p:cNvPr id="15" name="矩形 14"/>
            <p:cNvSpPr/>
            <p:nvPr/>
          </p:nvSpPr>
          <p:spPr>
            <a:xfrm>
              <a:off x="8140700" y="4092575"/>
              <a:ext cx="3327400" cy="134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cxnSp>
          <p:nvCxnSpPr>
            <p:cNvPr id="10" name="直接连接符 9"/>
            <p:cNvCxnSpPr/>
            <p:nvPr/>
          </p:nvCxnSpPr>
          <p:spPr>
            <a:xfrm>
              <a:off x="8140700" y="4092575"/>
              <a:ext cx="3327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140700" y="5438775"/>
              <a:ext cx="3327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140700" y="4765675"/>
              <a:ext cx="3327400" cy="0"/>
            </a:xfrm>
            <a:prstGeom prst="line">
              <a:avLst/>
            </a:prstGeom>
            <a:ln w="31750">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pic>
          <p:nvPicPr>
            <p:cNvPr id="16" name="图片 15">
              <a:extLst>
                <a:ext uri="{FF2B5EF4-FFF2-40B4-BE49-F238E27FC236}">
                  <a16:creationId xmlns:a16="http://schemas.microsoft.com/office/drawing/2014/main" xmlns="" id="{C98F4272-88AB-48DE-9F01-6DC333F170D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60906" y="3670179"/>
              <a:ext cx="457223" cy="360000"/>
            </a:xfrm>
            <a:prstGeom prst="rect">
              <a:avLst/>
            </a:prstGeom>
          </p:spPr>
        </p:pic>
        <p:pic>
          <p:nvPicPr>
            <p:cNvPr id="18" name="图片 17">
              <a:extLst>
                <a:ext uri="{FF2B5EF4-FFF2-40B4-BE49-F238E27FC236}">
                  <a16:creationId xmlns:a16="http://schemas.microsoft.com/office/drawing/2014/main" xmlns="" id="{C98F4272-88AB-48DE-9F01-6DC333F170D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93900" y="3708345"/>
              <a:ext cx="457223" cy="360000"/>
            </a:xfrm>
            <a:prstGeom prst="rect">
              <a:avLst/>
            </a:prstGeom>
          </p:spPr>
        </p:pic>
        <p:pic>
          <p:nvPicPr>
            <p:cNvPr id="20" name="图片 19">
              <a:extLst>
                <a:ext uri="{FF2B5EF4-FFF2-40B4-BE49-F238E27FC236}">
                  <a16:creationId xmlns:a16="http://schemas.microsoft.com/office/drawing/2014/main" xmlns="" id="{C98F4272-88AB-48DE-9F01-6DC333F170D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27403" y="5470137"/>
              <a:ext cx="457223" cy="360000"/>
            </a:xfrm>
            <a:prstGeom prst="rect">
              <a:avLst/>
            </a:prstGeom>
          </p:spPr>
        </p:pic>
        <p:cxnSp>
          <p:nvCxnSpPr>
            <p:cNvPr id="26" name="直接连接符 25"/>
            <p:cNvCxnSpPr>
              <a:stCxn id="16" idx="3"/>
            </p:cNvCxnSpPr>
            <p:nvPr/>
          </p:nvCxnSpPr>
          <p:spPr>
            <a:xfrm flipV="1">
              <a:off x="8718129" y="3521075"/>
              <a:ext cx="959271" cy="32910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6" idx="2"/>
            </p:cNvCxnSpPr>
            <p:nvPr/>
          </p:nvCxnSpPr>
          <p:spPr>
            <a:xfrm>
              <a:off x="8489518" y="4030179"/>
              <a:ext cx="540182" cy="161995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0" idx="3"/>
            </p:cNvCxnSpPr>
            <p:nvPr/>
          </p:nvCxnSpPr>
          <p:spPr>
            <a:xfrm flipH="1">
              <a:off x="9784626" y="3888345"/>
              <a:ext cx="203436" cy="176179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endCxn id="20" idx="3"/>
            </p:cNvCxnSpPr>
            <p:nvPr/>
          </p:nvCxnSpPr>
          <p:spPr>
            <a:xfrm flipH="1">
              <a:off x="9784626" y="5200992"/>
              <a:ext cx="705504" cy="44914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18" idx="2"/>
            </p:cNvCxnSpPr>
            <p:nvPr/>
          </p:nvCxnSpPr>
          <p:spPr>
            <a:xfrm>
              <a:off x="10622512" y="4068345"/>
              <a:ext cx="516281" cy="166253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18" idx="3"/>
            </p:cNvCxnSpPr>
            <p:nvPr/>
          </p:nvCxnSpPr>
          <p:spPr>
            <a:xfrm flipV="1">
              <a:off x="10851123" y="3684115"/>
              <a:ext cx="616977" cy="20423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矩形 37"/>
            <p:cNvSpPr>
              <a:spLocks/>
            </p:cNvSpPr>
            <p:nvPr/>
          </p:nvSpPr>
          <p:spPr>
            <a:xfrm>
              <a:off x="8051800" y="3505200"/>
              <a:ext cx="3505200" cy="23622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992433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Power Supply Design</a:t>
            </a:r>
            <a:endParaRPr lang="en-US" altLang="zh-CN" dirty="0">
              <a:latin typeface="Huawei Sans" panose="020C0503030203020204" pitchFamily="34" charset="0"/>
            </a:endParaRPr>
          </a:p>
        </p:txBody>
      </p:sp>
      <p:sp>
        <p:nvSpPr>
          <p:cNvPr id="6" name="文本占位符 5"/>
          <p:cNvSpPr>
            <a:spLocks noGrp="1"/>
          </p:cNvSpPr>
          <p:nvPr>
            <p:ph type="body" sz="quarter" idx="10"/>
          </p:nvPr>
        </p:nvSpPr>
        <p:spPr/>
        <p:txBody>
          <a:bodyPr/>
          <a:lstStyle/>
          <a:p>
            <a:pPr algn="l"/>
            <a:r>
              <a:rPr lang="en-US" sz="1800" dirty="0" err="1" smtClean="0">
                <a:latin typeface="Huawei Sans" panose="020C0503030203020204" pitchFamily="34" charset="0"/>
              </a:rPr>
              <a:t>PoE</a:t>
            </a:r>
            <a:r>
              <a:rPr lang="en-US" sz="1800" dirty="0" smtClean="0">
                <a:latin typeface="Huawei Sans" panose="020C0503030203020204" pitchFamily="34" charset="0"/>
              </a:rPr>
              <a:t> power supply (recommended): </a:t>
            </a:r>
            <a:r>
              <a:rPr lang="en-US" sz="1800" dirty="0" err="1" smtClean="0">
                <a:latin typeface="Huawei Sans" panose="020C0503030203020204" pitchFamily="34" charset="0"/>
              </a:rPr>
              <a:t>PoE</a:t>
            </a:r>
            <a:r>
              <a:rPr lang="en-US" sz="1800" dirty="0" smtClean="0">
                <a:latin typeface="Huawei Sans" panose="020C0503030203020204" pitchFamily="34" charset="0"/>
              </a:rPr>
              <a:t> switches are used for data transmission and power supply of APs (through Ethernet cables or hybrid cables).</a:t>
            </a:r>
          </a:p>
          <a:p>
            <a:pPr algn="l"/>
            <a:r>
              <a:rPr lang="en-US" sz="1800" dirty="0" smtClean="0">
                <a:latin typeface="Huawei Sans" panose="020C0503030203020204" pitchFamily="34" charset="0"/>
              </a:rPr>
              <a:t>Local power supply: Non-</a:t>
            </a:r>
            <a:r>
              <a:rPr lang="en-US" sz="1800" dirty="0" err="1" smtClean="0">
                <a:latin typeface="Huawei Sans" panose="020C0503030203020204" pitchFamily="34" charset="0"/>
              </a:rPr>
              <a:t>PoE</a:t>
            </a:r>
            <a:r>
              <a:rPr lang="en-US" sz="1800" dirty="0" smtClean="0">
                <a:latin typeface="Huawei Sans" panose="020C0503030203020204" pitchFamily="34" charset="0"/>
              </a:rPr>
              <a:t> switches forward data packets sent from APs, and APs use independent power supplies. </a:t>
            </a:r>
            <a:endParaRPr lang="en-US" altLang="zh-CN" sz="1800" dirty="0" smtClean="0">
              <a:latin typeface="Huawei Sans" panose="020C0503030203020204" pitchFamily="34" charset="0"/>
            </a:endParaRPr>
          </a:p>
          <a:p>
            <a:pPr algn="l"/>
            <a:r>
              <a:rPr lang="en-US" sz="1800" dirty="0" err="1" smtClean="0">
                <a:latin typeface="Huawei Sans" panose="020C0503030203020204" pitchFamily="34" charset="0"/>
              </a:rPr>
              <a:t>PoE</a:t>
            </a:r>
            <a:r>
              <a:rPr lang="en-US" sz="1800" dirty="0" smtClean="0">
                <a:latin typeface="Huawei Sans" panose="020C0503030203020204" pitchFamily="34" charset="0"/>
              </a:rPr>
              <a:t> module for power supply: </a:t>
            </a:r>
            <a:r>
              <a:rPr lang="en-US" sz="1800" dirty="0" err="1" smtClean="0">
                <a:latin typeface="Huawei Sans" panose="020C0503030203020204" pitchFamily="34" charset="0"/>
              </a:rPr>
              <a:t>PoE</a:t>
            </a:r>
            <a:r>
              <a:rPr lang="en-US" sz="1800" dirty="0" smtClean="0">
                <a:latin typeface="Huawei Sans" panose="020C0503030203020204" pitchFamily="34" charset="0"/>
              </a:rPr>
              <a:t> injectors are used for data transmission and power supply of APs.</a:t>
            </a:r>
            <a:endParaRPr lang="en-US" altLang="zh-CN" sz="1800" dirty="0">
              <a:latin typeface="Huawei Sans" panose="020C0503030203020204" pitchFamily="34" charset="0"/>
            </a:endParaRPr>
          </a:p>
        </p:txBody>
      </p:sp>
      <p:pic>
        <p:nvPicPr>
          <p:cNvPr id="9" name="图片 8"/>
          <p:cNvPicPr>
            <a:picLocks noChangeAspect="1"/>
          </p:cNvPicPr>
          <p:nvPr/>
        </p:nvPicPr>
        <p:blipFill>
          <a:blip r:embed="rId3"/>
          <a:stretch>
            <a:fillRect/>
          </a:stretch>
        </p:blipFill>
        <p:spPr>
          <a:xfrm>
            <a:off x="9082098" y="3334024"/>
            <a:ext cx="2524125" cy="1647825"/>
          </a:xfrm>
          <a:prstGeom prst="rect">
            <a:avLst/>
          </a:prstGeom>
        </p:spPr>
      </p:pic>
      <p:sp>
        <p:nvSpPr>
          <p:cNvPr id="10" name="Text Box 8"/>
          <p:cNvSpPr txBox="1">
            <a:spLocks noChangeArrowheads="1"/>
          </p:cNvSpPr>
          <p:nvPr/>
        </p:nvSpPr>
        <p:spPr bwMode="auto">
          <a:xfrm>
            <a:off x="942419" y="5473398"/>
            <a:ext cx="1530154" cy="347374"/>
          </a:xfrm>
          <a:prstGeom prst="rect">
            <a:avLst/>
          </a:prstGeom>
          <a:noFill/>
          <a:ln>
            <a:noFill/>
          </a:ln>
          <a:extLst/>
        </p:spPr>
        <p:txBody>
          <a:bodyPr wrap="square" lIns="100174" tIns="50087" rIns="100174" bIns="50087">
            <a:spAutoFit/>
          </a:bodyPr>
          <a:lstStyle>
            <a:lvl1pPr defTabSz="962025" eaLnBrk="0" hangingPunct="0">
              <a:defRPr sz="1000">
                <a:solidFill>
                  <a:schemeClr val="tx1"/>
                </a:solidFill>
                <a:latin typeface="Arial" panose="020B0503040504020204" pitchFamily="34" charset="0"/>
                <a:ea typeface="宋体" panose="02010600030101010101" pitchFamily="2" charset="-122"/>
              </a:defRPr>
            </a:lvl1pPr>
            <a:lvl2pPr marL="742950" indent="-285750" defTabSz="962025" eaLnBrk="0" hangingPunct="0">
              <a:defRPr sz="1000">
                <a:solidFill>
                  <a:schemeClr val="tx1"/>
                </a:solidFill>
                <a:latin typeface="Arial" panose="020B0503040504020204" pitchFamily="34" charset="0"/>
                <a:ea typeface="宋体" panose="02010600030101010101" pitchFamily="2" charset="-122"/>
              </a:defRPr>
            </a:lvl2pPr>
            <a:lvl3pPr marL="1143000" indent="-228600" defTabSz="962025" eaLnBrk="0" hangingPunct="0">
              <a:defRPr sz="1000">
                <a:solidFill>
                  <a:schemeClr val="tx1"/>
                </a:solidFill>
                <a:latin typeface="Arial" panose="020B0503040504020204" pitchFamily="34" charset="0"/>
                <a:ea typeface="宋体" panose="02010600030101010101" pitchFamily="2" charset="-122"/>
              </a:defRPr>
            </a:lvl3pPr>
            <a:lvl4pPr marL="1600200" indent="-228600" defTabSz="962025" eaLnBrk="0" hangingPunct="0">
              <a:defRPr sz="1000">
                <a:solidFill>
                  <a:schemeClr val="tx1"/>
                </a:solidFill>
                <a:latin typeface="Arial" panose="020B0503040504020204" pitchFamily="34" charset="0"/>
                <a:ea typeface="宋体" panose="02010600030101010101" pitchFamily="2" charset="-122"/>
              </a:defRPr>
            </a:lvl4pPr>
            <a:lvl5pPr marL="2057400" indent="-228600" defTabSz="962025" eaLnBrk="0" hangingPunct="0">
              <a:defRPr sz="1000">
                <a:solidFill>
                  <a:schemeClr val="tx1"/>
                </a:solidFill>
                <a:latin typeface="Arial" panose="020B0503040504020204" pitchFamily="34" charset="0"/>
                <a:ea typeface="宋体" panose="02010600030101010101" pitchFamily="2" charset="-122"/>
              </a:defRPr>
            </a:lvl5pPr>
            <a:lvl6pPr marL="2514600" indent="-228600" defTabSz="962025" eaLnBrk="0" fontAlgn="t" hangingPunct="0">
              <a:spcBef>
                <a:spcPct val="0"/>
              </a:spcBef>
              <a:spcAft>
                <a:spcPct val="0"/>
              </a:spcAft>
              <a:defRPr sz="1000">
                <a:solidFill>
                  <a:schemeClr val="tx1"/>
                </a:solidFill>
                <a:latin typeface="Arial" panose="020B0503040504020204" pitchFamily="34" charset="0"/>
                <a:ea typeface="宋体" panose="02010600030101010101" pitchFamily="2" charset="-122"/>
              </a:defRPr>
            </a:lvl6pPr>
            <a:lvl7pPr marL="2971800" indent="-228600" defTabSz="962025" eaLnBrk="0" fontAlgn="t" hangingPunct="0">
              <a:spcBef>
                <a:spcPct val="0"/>
              </a:spcBef>
              <a:spcAft>
                <a:spcPct val="0"/>
              </a:spcAft>
              <a:defRPr sz="1000">
                <a:solidFill>
                  <a:schemeClr val="tx1"/>
                </a:solidFill>
                <a:latin typeface="Arial" panose="020B0503040504020204" pitchFamily="34" charset="0"/>
                <a:ea typeface="宋体" panose="02010600030101010101" pitchFamily="2" charset="-122"/>
              </a:defRPr>
            </a:lvl7pPr>
            <a:lvl8pPr marL="3429000" indent="-228600" defTabSz="962025" eaLnBrk="0" fontAlgn="t" hangingPunct="0">
              <a:spcBef>
                <a:spcPct val="0"/>
              </a:spcBef>
              <a:spcAft>
                <a:spcPct val="0"/>
              </a:spcAft>
              <a:defRPr sz="1000">
                <a:solidFill>
                  <a:schemeClr val="tx1"/>
                </a:solidFill>
                <a:latin typeface="Arial" panose="020B0503040504020204" pitchFamily="34" charset="0"/>
                <a:ea typeface="宋体" panose="02010600030101010101" pitchFamily="2" charset="-122"/>
              </a:defRPr>
            </a:lvl8pPr>
            <a:lvl9pPr marL="3886200" indent="-228600" defTabSz="962025" eaLnBrk="0" fontAlgn="t" hangingPunct="0">
              <a:spcBef>
                <a:spcPct val="0"/>
              </a:spcBef>
              <a:spcAft>
                <a:spcPct val="0"/>
              </a:spcAft>
              <a:defRPr sz="1000">
                <a:solidFill>
                  <a:schemeClr val="tx1"/>
                </a:solidFill>
                <a:latin typeface="Arial" panose="020B0503040504020204" pitchFamily="34" charset="0"/>
                <a:ea typeface="宋体" panose="02010600030101010101" pitchFamily="2" charset="-122"/>
              </a:defRPr>
            </a:lvl9pPr>
          </a:lstStyle>
          <a:p>
            <a:pPr algn="ctr" fontAlgn="ctr"/>
            <a:r>
              <a:rPr lang="en-US" sz="1600" dirty="0" err="1" smtClean="0">
                <a:solidFill>
                  <a:srgbClr val="C7000B"/>
                </a:solidFill>
                <a:latin typeface="Huawei Sans" panose="020C0503030203020204" pitchFamily="34" charset="0"/>
              </a:rPr>
              <a:t>PoE</a:t>
            </a:r>
            <a:r>
              <a:rPr lang="en-US" sz="1600" dirty="0" smtClean="0">
                <a:solidFill>
                  <a:srgbClr val="C7000B"/>
                </a:solidFill>
                <a:latin typeface="Huawei Sans" panose="020C0503030203020204" pitchFamily="34" charset="0"/>
              </a:rPr>
              <a:t> switch</a:t>
            </a:r>
            <a:endParaRPr lang="en-US" altLang="zh-CN" sz="1600" dirty="0">
              <a:solidFill>
                <a:srgbClr val="C7000B"/>
              </a:solidFill>
              <a:latin typeface="Huawei Sans" panose="020C0503030203020204" pitchFamily="34" charset="0"/>
              <a:ea typeface="方正兰亭黑简体" panose="02000000000000000000" pitchFamily="2" charset="-122"/>
              <a:cs typeface="楷体_GB2312"/>
              <a:sym typeface="Huawei Sans" panose="020C0503030203020204" pitchFamily="34" charset="0"/>
            </a:endParaRPr>
          </a:p>
        </p:txBody>
      </p:sp>
      <p:sp>
        <p:nvSpPr>
          <p:cNvPr id="11" name="Text Box 8"/>
          <p:cNvSpPr txBox="1">
            <a:spLocks noChangeArrowheads="1"/>
          </p:cNvSpPr>
          <p:nvPr/>
        </p:nvSpPr>
        <p:spPr bwMode="auto">
          <a:xfrm>
            <a:off x="6811340" y="5350288"/>
            <a:ext cx="1587814" cy="593595"/>
          </a:xfrm>
          <a:prstGeom prst="rect">
            <a:avLst/>
          </a:prstGeom>
          <a:noFill/>
          <a:ln w="9525" algn="ctr">
            <a:noFill/>
            <a:miter lim="800000"/>
            <a:headEnd/>
            <a:tailEnd/>
          </a:ln>
        </p:spPr>
        <p:txBody>
          <a:bodyPr wrap="square" lIns="100174" tIns="50087" rIns="100174" bIns="50087">
            <a:spAutoFit/>
          </a:bodyPr>
          <a:lstStyle/>
          <a:p>
            <a:pPr algn="ctr" defTabSz="962025" eaLnBrk="0" fontAlgn="ctr" hangingPunct="0"/>
            <a:r>
              <a:rPr lang="en-US" sz="1600" dirty="0" smtClean="0">
                <a:solidFill>
                  <a:srgbClr val="C7000B"/>
                </a:solidFill>
                <a:latin typeface="Huawei Sans" panose="020C0503030203020204" pitchFamily="34" charset="0"/>
              </a:rPr>
              <a:t>Local AC power supply</a:t>
            </a:r>
            <a:endParaRPr lang="en-US" altLang="zh-CN"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3"/>
          <p:cNvPicPr>
            <a:picLocks noChangeAspect="1" noChangeArrowheads="1"/>
          </p:cNvPicPr>
          <p:nvPr/>
        </p:nvPicPr>
        <p:blipFill rotWithShape="1">
          <a:blip r:embed="rId4" cstate="print"/>
          <a:srcRect r="56195"/>
          <a:stretch/>
        </p:blipFill>
        <p:spPr bwMode="auto">
          <a:xfrm>
            <a:off x="3506095" y="3525262"/>
            <a:ext cx="2621669" cy="642354"/>
          </a:xfrm>
          <a:prstGeom prst="rect">
            <a:avLst/>
          </a:prstGeom>
          <a:noFill/>
          <a:ln w="9525" algn="ctr">
            <a:noFill/>
            <a:miter lim="800000"/>
            <a:headEnd/>
            <a:tailEnd/>
          </a:ln>
        </p:spPr>
      </p:pic>
      <p:sp>
        <p:nvSpPr>
          <p:cNvPr id="15" name="TextBox 19"/>
          <p:cNvSpPr txBox="1"/>
          <p:nvPr/>
        </p:nvSpPr>
        <p:spPr>
          <a:xfrm>
            <a:off x="3826924" y="3451345"/>
            <a:ext cx="1982140" cy="276999"/>
          </a:xfrm>
          <a:prstGeom prst="rect">
            <a:avLst/>
          </a:prstGeom>
          <a:noFill/>
          <a:ln>
            <a:noFill/>
          </a:ln>
        </p:spPr>
        <p:txBody>
          <a:bodyPr wrap="square" rtlCol="0">
            <a:spAutoFit/>
          </a:bodyPr>
          <a:lstStyle/>
          <a:p>
            <a:pPr algn="ctr" defTabSz="914400" fontAlgn="ctr">
              <a:spcBef>
                <a:spcPct val="0"/>
              </a:spcBef>
              <a:spcAft>
                <a:spcPct val="0"/>
              </a:spcAft>
            </a:pPr>
            <a:r>
              <a:rPr lang="en-US" sz="1200" dirty="0" smtClean="0">
                <a:solidFill>
                  <a:srgbClr val="000000"/>
                </a:solidFill>
                <a:latin typeface="Huawei Sans" panose="020C0503030203020204" pitchFamily="34" charset="0"/>
              </a:rPr>
              <a:t>Fiber mechanical splicer</a:t>
            </a:r>
            <a:endParaRPr lang="en-US" altLang="zh-CN" sz="1200" dirty="0">
              <a:solidFill>
                <a:srgbClr val="000000"/>
              </a:solidFill>
              <a:latin typeface="Huawei Sans" panose="020C0503030203020204" pitchFamily="34" charset="0"/>
            </a:endParaRPr>
          </a:p>
        </p:txBody>
      </p:sp>
      <p:sp>
        <p:nvSpPr>
          <p:cNvPr id="16" name="TextBox 19"/>
          <p:cNvSpPr txBox="1"/>
          <p:nvPr/>
        </p:nvSpPr>
        <p:spPr>
          <a:xfrm>
            <a:off x="4226356" y="3941182"/>
            <a:ext cx="1460017" cy="276999"/>
          </a:xfrm>
          <a:prstGeom prst="rect">
            <a:avLst/>
          </a:prstGeom>
          <a:noFill/>
          <a:ln>
            <a:noFill/>
          </a:ln>
        </p:spPr>
        <p:txBody>
          <a:bodyPr wrap="square" rtlCol="0">
            <a:spAutoFit/>
          </a:bodyPr>
          <a:lstStyle/>
          <a:p>
            <a:pPr algn="ctr" defTabSz="914400" fontAlgn="ctr">
              <a:spcBef>
                <a:spcPct val="0"/>
              </a:spcBef>
              <a:spcAft>
                <a:spcPct val="0"/>
              </a:spcAft>
            </a:pPr>
            <a:r>
              <a:rPr lang="en-US" sz="1200" dirty="0" smtClean="0">
                <a:solidFill>
                  <a:srgbClr val="000000"/>
                </a:solidFill>
                <a:latin typeface="Huawei Sans" panose="020C0503030203020204" pitchFamily="34" charset="0"/>
              </a:rPr>
              <a:t>Power connector</a:t>
            </a:r>
            <a:endParaRPr lang="en-US" altLang="zh-CN" sz="1200" dirty="0">
              <a:solidFill>
                <a:srgbClr val="000000"/>
              </a:solidFill>
              <a:latin typeface="Huawei Sans" panose="020C0503030203020204" pitchFamily="34" charset="0"/>
            </a:endParaRPr>
          </a:p>
        </p:txBody>
      </p:sp>
      <p:pic>
        <p:nvPicPr>
          <p:cNvPr id="18" name="Picture 2" descr="image00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20895" y="4389089"/>
            <a:ext cx="2007218" cy="6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文本框 18"/>
          <p:cNvSpPr txBox="1"/>
          <p:nvPr/>
        </p:nvSpPr>
        <p:spPr>
          <a:xfrm>
            <a:off x="3771902" y="4956520"/>
            <a:ext cx="1952231" cy="276999"/>
          </a:xfrm>
          <a:prstGeom prst="rect">
            <a:avLst/>
          </a:prstGeom>
          <a:noFill/>
          <a:ln>
            <a:noFill/>
          </a:ln>
        </p:spPr>
        <p:txBody>
          <a:bodyPr wrap="square" rtlCol="0">
            <a:spAutoFit/>
          </a:bodyPr>
          <a:lstStyle>
            <a:defPPr>
              <a:defRPr lang="en-US"/>
            </a:defPPr>
            <a:lvl1pPr defTabSz="914400" fontAlgn="base">
              <a:spcBef>
                <a:spcPct val="0"/>
              </a:spcBef>
              <a:spcAft>
                <a:spcPct val="0"/>
              </a:spcAft>
              <a:defRPr sz="1050">
                <a:latin typeface="Arial" panose="020C0503030203020204" pitchFamily="34" charset="0"/>
                <a:ea typeface="方正兰亭黑简体" panose="02000000000000000000" pitchFamily="2" charset="-122"/>
              </a:defRPr>
            </a:lvl1pPr>
          </a:lstStyle>
          <a:p>
            <a:pPr algn="ctr" fontAlgn="ctr"/>
            <a:r>
              <a:rPr lang="en-US" sz="1200" dirty="0" smtClean="0">
                <a:latin typeface="Huawei Sans" panose="020C0503030203020204" pitchFamily="34" charset="0"/>
              </a:rPr>
              <a:t>RJ45 power connector</a:t>
            </a:r>
            <a:endParaRPr lang="en-US" altLang="zh-CN" sz="1200" dirty="0">
              <a:latin typeface="Huawei Sans" panose="020C0503030203020204" pitchFamily="34" charset="0"/>
            </a:endParaRPr>
          </a:p>
        </p:txBody>
      </p:sp>
      <p:cxnSp>
        <p:nvCxnSpPr>
          <p:cNvPr id="20" name="直接箭头连接符 19"/>
          <p:cNvCxnSpPr/>
          <p:nvPr/>
        </p:nvCxnSpPr>
        <p:spPr bwMode="auto">
          <a:xfrm flipH="1" flipV="1">
            <a:off x="5356423" y="4784870"/>
            <a:ext cx="259328" cy="169780"/>
          </a:xfrm>
          <a:prstGeom prst="straightConnector1">
            <a:avLst/>
          </a:prstGeom>
          <a:noFill/>
          <a:ln w="9525" cap="flat" cmpd="sng" algn="ctr">
            <a:solidFill>
              <a:srgbClr val="C00000"/>
            </a:solidFill>
            <a:prstDash val="solid"/>
            <a:round/>
            <a:headEnd type="none" w="med" len="med"/>
            <a:tailEnd type="triangle"/>
          </a:ln>
          <a:effectLst/>
        </p:spPr>
      </p:cxnSp>
      <p:cxnSp>
        <p:nvCxnSpPr>
          <p:cNvPr id="21" name="直接连接符 20"/>
          <p:cNvCxnSpPr>
            <a:endCxn id="23" idx="2"/>
          </p:cNvCxnSpPr>
          <p:nvPr/>
        </p:nvCxnSpPr>
        <p:spPr bwMode="auto">
          <a:xfrm flipH="1">
            <a:off x="3377852" y="4269233"/>
            <a:ext cx="165426" cy="405965"/>
          </a:xfrm>
          <a:prstGeom prst="line">
            <a:avLst/>
          </a:prstGeom>
          <a:noFill/>
          <a:ln w="9525" cap="flat" cmpd="sng" algn="ctr">
            <a:solidFill>
              <a:srgbClr val="C00000"/>
            </a:solidFill>
            <a:prstDash val="solid"/>
            <a:round/>
            <a:headEnd type="none" w="med" len="med"/>
            <a:tailEnd type="none" w="med" len="med"/>
          </a:ln>
          <a:effectLst/>
        </p:spPr>
      </p:cxnSp>
      <p:cxnSp>
        <p:nvCxnSpPr>
          <p:cNvPr id="22" name="直接连接符 21"/>
          <p:cNvCxnSpPr/>
          <p:nvPr/>
        </p:nvCxnSpPr>
        <p:spPr bwMode="auto">
          <a:xfrm>
            <a:off x="4089664" y="4218181"/>
            <a:ext cx="1125183" cy="379866"/>
          </a:xfrm>
          <a:prstGeom prst="line">
            <a:avLst/>
          </a:prstGeom>
          <a:noFill/>
          <a:ln w="9525" cap="flat" cmpd="sng" algn="ctr">
            <a:solidFill>
              <a:srgbClr val="C00000"/>
            </a:solidFill>
            <a:prstDash val="solid"/>
            <a:round/>
            <a:headEnd type="none" w="med" len="med"/>
            <a:tailEnd type="none" w="med" len="med"/>
          </a:ln>
          <a:effectLst/>
        </p:spPr>
      </p:cxnSp>
      <p:sp>
        <p:nvSpPr>
          <p:cNvPr id="23" name="椭圆 22"/>
          <p:cNvSpPr/>
          <p:nvPr/>
        </p:nvSpPr>
        <p:spPr bwMode="auto">
          <a:xfrm>
            <a:off x="3377852" y="4467492"/>
            <a:ext cx="1940326" cy="415412"/>
          </a:xfrm>
          <a:prstGeom prst="ellipse">
            <a:avLst/>
          </a:prstGeom>
          <a:noFill/>
          <a:ln w="9525" cap="flat" cmpd="sng" algn="ctr">
            <a:solidFill>
              <a:srgbClr val="C00000"/>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spAutoFit/>
          </a:bodyPr>
          <a:lstStyle/>
          <a:p>
            <a:pPr defTabSz="801688" fontAlgn="ctr">
              <a:spcBef>
                <a:spcPct val="0"/>
              </a:spcBef>
              <a:spcAft>
                <a:spcPct val="0"/>
              </a:spcAft>
            </a:pPr>
            <a:endParaRPr lang="en-US" sz="1400" dirty="0" smtClean="0">
              <a:solidFill>
                <a:schemeClr val="accen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8726" y="3497287"/>
            <a:ext cx="2639221" cy="1484562"/>
          </a:xfrm>
          <a:prstGeom prst="rect">
            <a:avLst/>
          </a:prstGeom>
        </p:spPr>
      </p:pic>
      <p:sp>
        <p:nvSpPr>
          <p:cNvPr id="25" name="矩形 24"/>
          <p:cNvSpPr/>
          <p:nvPr/>
        </p:nvSpPr>
        <p:spPr>
          <a:xfrm>
            <a:off x="9944754" y="4675197"/>
            <a:ext cx="810705" cy="306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2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a:xfrm>
            <a:off x="10579347" y="4478219"/>
            <a:ext cx="810705" cy="306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2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a:xfrm>
            <a:off x="8711282" y="3776401"/>
            <a:ext cx="810705" cy="306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2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a:xfrm>
            <a:off x="10017074" y="3235393"/>
            <a:ext cx="810705" cy="306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2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a:xfrm>
            <a:off x="8641208" y="3585576"/>
            <a:ext cx="1054575" cy="577081"/>
          </a:xfrm>
          <a:prstGeom prst="rect">
            <a:avLst/>
          </a:prstGeom>
        </p:spPr>
        <p:txBody>
          <a:bodyPr wrap="square">
            <a:spAutoFit/>
          </a:bodyPr>
          <a:lstStyle/>
          <a:p>
            <a:pPr algn="ctr" fontAlgn="ctr"/>
            <a:r>
              <a:rPr lang="en-US" sz="1050" b="1" dirty="0" smtClean="0">
                <a:latin typeface="Huawei Sans" panose="020C0503030203020204" pitchFamily="34" charset="0"/>
              </a:rPr>
              <a:t>Data port connecting to a switch</a:t>
            </a:r>
            <a:endParaRPr lang="en-US" altLang="zh-CN" sz="1050" b="1" dirty="0">
              <a:latin typeface="Huawei Sans" panose="020C0503030203020204" pitchFamily="34" charset="0"/>
            </a:endParaRPr>
          </a:p>
        </p:txBody>
      </p:sp>
      <p:sp>
        <p:nvSpPr>
          <p:cNvPr id="30" name="矩形 29"/>
          <p:cNvSpPr/>
          <p:nvPr/>
        </p:nvSpPr>
        <p:spPr>
          <a:xfrm>
            <a:off x="9547356" y="3451345"/>
            <a:ext cx="1274708" cy="253916"/>
          </a:xfrm>
          <a:prstGeom prst="rect">
            <a:avLst/>
          </a:prstGeom>
        </p:spPr>
        <p:txBody>
          <a:bodyPr wrap="none">
            <a:spAutoFit/>
          </a:bodyPr>
          <a:lstStyle/>
          <a:p>
            <a:pPr algn="ctr" fontAlgn="ctr"/>
            <a:r>
              <a:rPr lang="en-US" sz="1050" b="1" dirty="0" smtClean="0">
                <a:latin typeface="Huawei Sans" panose="020C0503030203020204" pitchFamily="34" charset="0"/>
              </a:rPr>
              <a:t>AC power supply</a:t>
            </a:r>
            <a:endParaRPr lang="en-US" altLang="zh-CN" sz="1050" b="1" dirty="0">
              <a:latin typeface="Huawei Sans" panose="020C0503030203020204" pitchFamily="34" charset="0"/>
            </a:endParaRPr>
          </a:p>
        </p:txBody>
      </p:sp>
      <p:sp>
        <p:nvSpPr>
          <p:cNvPr id="31" name="矩形 30"/>
          <p:cNvSpPr/>
          <p:nvPr/>
        </p:nvSpPr>
        <p:spPr>
          <a:xfrm>
            <a:off x="9077138" y="4835441"/>
            <a:ext cx="2082621" cy="253916"/>
          </a:xfrm>
          <a:prstGeom prst="rect">
            <a:avLst/>
          </a:prstGeom>
        </p:spPr>
        <p:txBody>
          <a:bodyPr wrap="none">
            <a:spAutoFit/>
          </a:bodyPr>
          <a:lstStyle/>
          <a:p>
            <a:pPr algn="ctr" fontAlgn="ctr"/>
            <a:r>
              <a:rPr lang="en-US" sz="1050" b="1" dirty="0" err="1" smtClean="0">
                <a:latin typeface="Huawei Sans" panose="020C0503030203020204" pitchFamily="34" charset="0"/>
              </a:rPr>
              <a:t>PoE</a:t>
            </a:r>
            <a:r>
              <a:rPr lang="en-US" sz="1050" b="1" dirty="0" smtClean="0">
                <a:latin typeface="Huawei Sans" panose="020C0503030203020204" pitchFamily="34" charset="0"/>
              </a:rPr>
              <a:t> port connecting to an AP</a:t>
            </a:r>
            <a:endParaRPr lang="en-US" altLang="zh-CN" sz="1050" b="1" dirty="0">
              <a:latin typeface="Huawei Sans" panose="020C0503030203020204" pitchFamily="34" charset="0"/>
            </a:endParaRPr>
          </a:p>
        </p:txBody>
      </p:sp>
      <p:sp>
        <p:nvSpPr>
          <p:cNvPr id="32" name="矩形 31"/>
          <p:cNvSpPr/>
          <p:nvPr/>
        </p:nvSpPr>
        <p:spPr>
          <a:xfrm>
            <a:off x="10381008" y="4504586"/>
            <a:ext cx="1207382" cy="253916"/>
          </a:xfrm>
          <a:prstGeom prst="rect">
            <a:avLst/>
          </a:prstGeom>
        </p:spPr>
        <p:txBody>
          <a:bodyPr wrap="none">
            <a:spAutoFit/>
          </a:bodyPr>
          <a:lstStyle/>
          <a:p>
            <a:pPr algn="ctr" fontAlgn="ctr"/>
            <a:r>
              <a:rPr lang="en-US" sz="1050" b="1" dirty="0" smtClean="0">
                <a:latin typeface="Huawei Sans" panose="020C0503030203020204" pitchFamily="34" charset="0"/>
              </a:rPr>
              <a:t>Power indicator</a:t>
            </a:r>
            <a:endParaRPr lang="en-US" altLang="zh-CN" sz="1050" b="1" dirty="0">
              <a:latin typeface="Huawei Sans" panose="020C0503030203020204" pitchFamily="34" charset="0"/>
            </a:endParaRPr>
          </a:p>
        </p:txBody>
      </p:sp>
      <p:sp>
        <p:nvSpPr>
          <p:cNvPr id="33" name="Text Box 8"/>
          <p:cNvSpPr txBox="1">
            <a:spLocks noChangeArrowheads="1"/>
          </p:cNvSpPr>
          <p:nvPr/>
        </p:nvSpPr>
        <p:spPr bwMode="auto">
          <a:xfrm>
            <a:off x="9244420" y="5350288"/>
            <a:ext cx="2145632" cy="593595"/>
          </a:xfrm>
          <a:prstGeom prst="rect">
            <a:avLst/>
          </a:prstGeom>
          <a:noFill/>
          <a:ln w="9525" algn="ctr">
            <a:noFill/>
            <a:miter lim="800000"/>
            <a:headEnd/>
            <a:tailEnd/>
          </a:ln>
        </p:spPr>
        <p:txBody>
          <a:bodyPr wrap="square" lIns="100174" tIns="50087" rIns="100174" bIns="50087">
            <a:spAutoFit/>
          </a:bodyPr>
          <a:lstStyle/>
          <a:p>
            <a:pPr algn="ctr" defTabSz="962025" eaLnBrk="0" fontAlgn="ctr" hangingPunct="0"/>
            <a:r>
              <a:rPr lang="en-US" sz="1600" dirty="0" err="1" smtClean="0">
                <a:solidFill>
                  <a:srgbClr val="C7000B"/>
                </a:solidFill>
                <a:latin typeface="Huawei Sans" panose="020C0503030203020204" pitchFamily="34" charset="0"/>
              </a:rPr>
              <a:t>PoE</a:t>
            </a:r>
            <a:r>
              <a:rPr lang="en-US" sz="1600" dirty="0" smtClean="0">
                <a:solidFill>
                  <a:srgbClr val="C7000B"/>
                </a:solidFill>
                <a:latin typeface="Huawei Sans" panose="020C0503030203020204" pitchFamily="34" charset="0"/>
              </a:rPr>
              <a:t> module for power supply</a:t>
            </a:r>
            <a:endParaRPr lang="en-US" altLang="zh-CN"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 Box 8"/>
          <p:cNvSpPr txBox="1">
            <a:spLocks noChangeArrowheads="1"/>
          </p:cNvSpPr>
          <p:nvPr/>
        </p:nvSpPr>
        <p:spPr bwMode="auto">
          <a:xfrm>
            <a:off x="3320204" y="5350288"/>
            <a:ext cx="2775796" cy="593595"/>
          </a:xfrm>
          <a:prstGeom prst="rect">
            <a:avLst/>
          </a:prstGeom>
          <a:noFill/>
          <a:ln w="9525" algn="ctr">
            <a:noFill/>
            <a:miter lim="800000"/>
            <a:headEnd/>
            <a:tailEnd/>
          </a:ln>
        </p:spPr>
        <p:txBody>
          <a:bodyPr wrap="square" lIns="100174" tIns="50087" rIns="100174" bIns="50087">
            <a:spAutoFit/>
          </a:bodyPr>
          <a:lstStyle/>
          <a:p>
            <a:pPr algn="ctr" defTabSz="962025" eaLnBrk="0" fontAlgn="ctr" hangingPunct="0"/>
            <a:r>
              <a:rPr lang="en-US" sz="1600" dirty="0" smtClean="0">
                <a:solidFill>
                  <a:srgbClr val="C7000B"/>
                </a:solidFill>
                <a:latin typeface="Huawei Sans" panose="020C0503030203020204" pitchFamily="34" charset="0"/>
              </a:rPr>
              <a:t>Hybrid cable for </a:t>
            </a:r>
            <a:r>
              <a:rPr lang="en-US" sz="1600" dirty="0" err="1" smtClean="0">
                <a:solidFill>
                  <a:srgbClr val="C7000B"/>
                </a:solidFill>
                <a:latin typeface="Huawei Sans" panose="020C0503030203020204" pitchFamily="34" charset="0"/>
              </a:rPr>
              <a:t>PoE</a:t>
            </a:r>
            <a:r>
              <a:rPr lang="en-US" sz="1600" dirty="0" smtClean="0">
                <a:solidFill>
                  <a:srgbClr val="C7000B"/>
                </a:solidFill>
                <a:latin typeface="Huawei Sans" panose="020C0503030203020204" pitchFamily="34" charset="0"/>
              </a:rPr>
              <a:t> power supply</a:t>
            </a:r>
            <a:endParaRPr lang="en-US" altLang="zh-CN"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22" name="Picture 2" descr="C:\Users\zwx570554\AppData\Roaming\eSpace_Desktop\UserData\zwx570554\imagefiles\ED1ADBA6-9E9D-4512-BE0E-81CB65F0921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34614" y="3497287"/>
            <a:ext cx="1711018" cy="1630908"/>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组合 38"/>
          <p:cNvGrpSpPr/>
          <p:nvPr/>
        </p:nvGrpSpPr>
        <p:grpSpPr>
          <a:xfrm>
            <a:off x="6462000" y="60381"/>
            <a:ext cx="5296902" cy="324000"/>
            <a:chOff x="6633228" y="60381"/>
            <a:chExt cx="5296902" cy="324000"/>
          </a:xfrm>
        </p:grpSpPr>
        <p:sp>
          <p:nvSpPr>
            <p:cNvPr id="40" name="五边形 39"/>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燕尾形 40"/>
            <p:cNvSpPr>
              <a:spLocks/>
            </p:cNvSpPr>
            <p:nvPr/>
          </p:nvSpPr>
          <p:spPr bwMode="gray">
            <a:xfrm>
              <a:off x="7954862" y="60381"/>
              <a:ext cx="1332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41"/>
            <p:cNvSpPr>
              <a:spLocks/>
            </p:cNvSpPr>
            <p:nvPr/>
          </p:nvSpPr>
          <p:spPr bwMode="gray">
            <a:xfrm>
              <a:off x="9168496" y="60381"/>
              <a:ext cx="1440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rPr>
                <a:t>WLAN Deployment Design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90059508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sz="quarter" idx="10"/>
          </p:nvPr>
        </p:nvSpPr>
        <p:spPr/>
        <p:txBody>
          <a:bodyPr/>
          <a:lstStyle/>
          <a:p>
            <a:endParaRPr lang="zh-CN" altLang="en-US" dirty="0"/>
          </a:p>
        </p:txBody>
      </p:sp>
    </p:spTree>
    <p:extLst>
      <p:ext uri="{BB962C8B-B14F-4D97-AF65-F5344CB8AC3E}">
        <p14:creationId xmlns:p14="http://schemas.microsoft.com/office/powerpoint/2010/main" val="12697774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Cabling Design</a:t>
            </a:r>
            <a:endParaRPr lang="en-US" altLang="zh-CN" dirty="0">
              <a:latin typeface="Huawei Sans" panose="020C0503030203020204" pitchFamily="34" charset="0"/>
            </a:endParaRPr>
          </a:p>
        </p:txBody>
      </p:sp>
      <p:sp>
        <p:nvSpPr>
          <p:cNvPr id="6" name="文本占位符 5"/>
          <p:cNvSpPr>
            <a:spLocks noGrp="1"/>
          </p:cNvSpPr>
          <p:nvPr>
            <p:ph type="body" sz="quarter" idx="10"/>
          </p:nvPr>
        </p:nvSpPr>
        <p:spPr/>
        <p:txBody>
          <a:bodyPr/>
          <a:lstStyle/>
          <a:p>
            <a:pPr algn="l"/>
            <a:r>
              <a:rPr lang="en-US" sz="2000" dirty="0" smtClean="0">
                <a:latin typeface="Huawei Sans" panose="020C0503030203020204" pitchFamily="34" charset="0"/>
              </a:rPr>
              <a:t>Cabling design rules:</a:t>
            </a:r>
            <a:endParaRPr lang="en-US" altLang="zh-CN" sz="2000" dirty="0" smtClean="0">
              <a:latin typeface="Huawei Sans" panose="020C0503030203020204" pitchFamily="34" charset="0"/>
              <a:sym typeface="Huawei Sans" panose="020C0503030203020204" pitchFamily="34" charset="0"/>
            </a:endParaRPr>
          </a:p>
          <a:p>
            <a:pPr marL="542925" lvl="1" indent="-228600"/>
            <a:r>
              <a:rPr lang="en-US" sz="1800" dirty="0" smtClean="0">
                <a:latin typeface="Huawei Sans" panose="020C0503030203020204" pitchFamily="34" charset="0"/>
              </a:rPr>
              <a:t>The length of Ethernet cables between a switch and APs does not exceed 80 m.</a:t>
            </a:r>
          </a:p>
          <a:p>
            <a:pPr marL="542925" lvl="1" indent="-228600"/>
            <a:r>
              <a:rPr lang="en-US" sz="1800" dirty="0" smtClean="0">
                <a:latin typeface="Huawei Sans" panose="020C0503030203020204" pitchFamily="34" charset="0"/>
              </a:rPr>
              <a:t>The length of hybrid cables between a switch and APs does not exceed 300 m.</a:t>
            </a:r>
          </a:p>
          <a:p>
            <a:pPr marL="542925" lvl="1" indent="-228600"/>
            <a:r>
              <a:rPr lang="en-US" sz="1800" dirty="0" smtClean="0">
                <a:latin typeface="Huawei Sans" panose="020C0503030203020204" pitchFamily="34" charset="0"/>
              </a:rPr>
              <a:t>Reserve about 5 m of an Ethernet cable or hybrid cable at the AP side for future adjustment.</a:t>
            </a:r>
          </a:p>
          <a:p>
            <a:pPr marL="542925" lvl="1" indent="-228600"/>
            <a:r>
              <a:rPr lang="en-US" sz="1800" dirty="0" smtClean="0">
                <a:latin typeface="Huawei Sans" panose="020C0503030203020204" pitchFamily="34" charset="0"/>
              </a:rPr>
              <a:t>Keep cables away from strong electromagnetic sources.</a:t>
            </a:r>
          </a:p>
          <a:p>
            <a:pPr marL="542925" lvl="1" indent="-228600"/>
            <a:r>
              <a:rPr lang="en-US" sz="1800" dirty="0" smtClean="0">
                <a:latin typeface="Huawei Sans" panose="020C0503030203020204" pitchFamily="34" charset="0"/>
              </a:rPr>
              <a:t>Confirm with customers in advance so that customers will not stop engineering for property and appearance considerations.</a:t>
            </a:r>
          </a:p>
          <a:p>
            <a:pPr algn="l"/>
            <a:endParaRPr lang="en-US" altLang="zh-CN" sz="2000" dirty="0">
              <a:latin typeface="Huawei Sans" panose="020C0503030203020204" pitchFamily="34" charset="0"/>
            </a:endParaRPr>
          </a:p>
        </p:txBody>
      </p:sp>
      <p:grpSp>
        <p:nvGrpSpPr>
          <p:cNvPr id="11" name="组合 10"/>
          <p:cNvGrpSpPr/>
          <p:nvPr/>
        </p:nvGrpSpPr>
        <p:grpSpPr>
          <a:xfrm>
            <a:off x="6462000" y="60381"/>
            <a:ext cx="5296902" cy="324000"/>
            <a:chOff x="6633228" y="60381"/>
            <a:chExt cx="5296902" cy="324000"/>
          </a:xfrm>
        </p:grpSpPr>
        <p:sp>
          <p:nvSpPr>
            <p:cNvPr id="12" name="五边形 11"/>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a:spLocks/>
            </p:cNvSpPr>
            <p:nvPr/>
          </p:nvSpPr>
          <p:spPr bwMode="gray">
            <a:xfrm>
              <a:off x="7954862" y="60381"/>
              <a:ext cx="1332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a:spLocks/>
            </p:cNvSpPr>
            <p:nvPr/>
          </p:nvSpPr>
          <p:spPr bwMode="gray">
            <a:xfrm>
              <a:off x="9168496" y="60381"/>
              <a:ext cx="1440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rPr>
                <a:t>WLAN Deployment Design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62389733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Installation Modes and Rules of Indoor Settled APs</a:t>
            </a:r>
            <a:endParaRPr lang="en-US" altLang="zh-CN" dirty="0">
              <a:latin typeface="Huawei Sans" panose="020C0503030203020204" pitchFamily="34" charset="0"/>
            </a:endParaRPr>
          </a:p>
        </p:txBody>
      </p:sp>
      <p:sp>
        <p:nvSpPr>
          <p:cNvPr id="11" name="圆角矩形 10"/>
          <p:cNvSpPr>
            <a:spLocks/>
          </p:cNvSpPr>
          <p:nvPr/>
        </p:nvSpPr>
        <p:spPr>
          <a:xfrm>
            <a:off x="6345335" y="961391"/>
            <a:ext cx="2403723" cy="377681"/>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Support mounting</a:t>
            </a:r>
            <a:endParaRPr lang="en-US" sz="1600" dirty="0">
              <a:solidFill>
                <a:srgbClr val="30B5C5"/>
              </a:solidFill>
              <a:latin typeface="Huawei Sans" panose="020C0503030203020204" pitchFamily="34" charset="0"/>
            </a:endParaRPr>
          </a:p>
        </p:txBody>
      </p:sp>
      <p:sp>
        <p:nvSpPr>
          <p:cNvPr id="12" name="Right Arrow 158"/>
          <p:cNvSpPr/>
          <p:nvPr/>
        </p:nvSpPr>
        <p:spPr>
          <a:xfrm rot="1976005" flipH="1">
            <a:off x="8084525" y="2280895"/>
            <a:ext cx="926443" cy="367294"/>
          </a:xfrm>
          <a:prstGeom prst="rightArrow">
            <a:avLst>
              <a:gd name="adj1" fmla="val 51672"/>
              <a:gd name="adj2" fmla="val 50000"/>
            </a:avLst>
          </a:prstGeom>
          <a:gradFill flip="none" rotWithShape="1">
            <a:gsLst>
              <a:gs pos="15000">
                <a:schemeClr val="accent1">
                  <a:lumMod val="5000"/>
                  <a:lumOff val="95000"/>
                  <a:alpha val="0"/>
                </a:schemeClr>
              </a:gs>
              <a:gs pos="81000">
                <a:srgbClr val="66CCFF"/>
              </a:gs>
            </a:gsLst>
            <a:lin ang="0" scaled="1"/>
            <a:tileRect/>
          </a:gradFill>
          <a:ln w="15875">
            <a:gradFill flip="none" rotWithShape="1">
              <a:gsLst>
                <a:gs pos="11000">
                  <a:schemeClr val="accent1">
                    <a:lumMod val="0"/>
                    <a:lumOff val="100000"/>
                    <a:alpha val="0"/>
                  </a:schemeClr>
                </a:gs>
                <a:gs pos="67000">
                  <a:srgbClr val="15B0E8"/>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a:xfrm>
            <a:off x="3564031" y="961391"/>
            <a:ext cx="2403723" cy="37768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Wall mounting</a:t>
            </a:r>
            <a:endParaRPr lang="en-US" sz="1600" dirty="0">
              <a:solidFill>
                <a:srgbClr val="30B5C5"/>
              </a:solidFill>
              <a:latin typeface="Huawei Sans" panose="020C0503030203020204" pitchFamily="34" charset="0"/>
            </a:endParaRPr>
          </a:p>
        </p:txBody>
      </p:sp>
      <p:sp>
        <p:nvSpPr>
          <p:cNvPr id="13" name="Right Arrow 158"/>
          <p:cNvSpPr/>
          <p:nvPr/>
        </p:nvSpPr>
        <p:spPr>
          <a:xfrm rot="1976005" flipH="1">
            <a:off x="4721996" y="3147343"/>
            <a:ext cx="834408" cy="346216"/>
          </a:xfrm>
          <a:prstGeom prst="rightArrow">
            <a:avLst>
              <a:gd name="adj1" fmla="val 51672"/>
              <a:gd name="adj2" fmla="val 50000"/>
            </a:avLst>
          </a:prstGeom>
          <a:gradFill flip="none" rotWithShape="1">
            <a:gsLst>
              <a:gs pos="15000">
                <a:schemeClr val="accent1">
                  <a:lumMod val="5000"/>
                  <a:lumOff val="95000"/>
                  <a:alpha val="0"/>
                </a:schemeClr>
              </a:gs>
              <a:gs pos="81000">
                <a:srgbClr val="66CCFF"/>
              </a:gs>
            </a:gsLst>
            <a:lin ang="0" scaled="1"/>
            <a:tileRect/>
          </a:gradFill>
          <a:ln w="15875">
            <a:gradFill flip="none" rotWithShape="1">
              <a:gsLst>
                <a:gs pos="11000">
                  <a:schemeClr val="accent1">
                    <a:lumMod val="0"/>
                    <a:lumOff val="100000"/>
                    <a:alpha val="0"/>
                  </a:schemeClr>
                </a:gs>
                <a:gs pos="67000">
                  <a:srgbClr val="15B0E8"/>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a:xfrm>
            <a:off x="743621" y="961391"/>
            <a:ext cx="2403723" cy="37768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Ceiling mounting</a:t>
            </a:r>
            <a:endParaRPr lang="en-US" sz="1600" dirty="0">
              <a:solidFill>
                <a:srgbClr val="30B5C5"/>
              </a:solidFill>
              <a:latin typeface="Huawei Sans" panose="020C0503030203020204" pitchFamily="34" charset="0"/>
            </a:endParaRPr>
          </a:p>
        </p:txBody>
      </p:sp>
      <p:sp>
        <p:nvSpPr>
          <p:cNvPr id="14" name="Right Arrow 158"/>
          <p:cNvSpPr/>
          <p:nvPr/>
        </p:nvSpPr>
        <p:spPr>
          <a:xfrm rot="1976005" flipH="1">
            <a:off x="2568967" y="2396903"/>
            <a:ext cx="834408" cy="346216"/>
          </a:xfrm>
          <a:prstGeom prst="rightArrow">
            <a:avLst>
              <a:gd name="adj1" fmla="val 51672"/>
              <a:gd name="adj2" fmla="val 50000"/>
            </a:avLst>
          </a:prstGeom>
          <a:gradFill flip="none" rotWithShape="1">
            <a:gsLst>
              <a:gs pos="15000">
                <a:schemeClr val="accent1">
                  <a:lumMod val="5000"/>
                  <a:lumOff val="95000"/>
                  <a:alpha val="0"/>
                </a:schemeClr>
              </a:gs>
              <a:gs pos="81000">
                <a:srgbClr val="66CCFF"/>
              </a:gs>
            </a:gsLst>
            <a:lin ang="0" scaled="1"/>
            <a:tileRect/>
          </a:gradFill>
          <a:ln w="15875">
            <a:gradFill flip="none" rotWithShape="1">
              <a:gsLst>
                <a:gs pos="11000">
                  <a:schemeClr val="accent1">
                    <a:lumMod val="0"/>
                    <a:lumOff val="100000"/>
                    <a:alpha val="0"/>
                  </a:schemeClr>
                </a:gs>
                <a:gs pos="67000">
                  <a:srgbClr val="15B0E8"/>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 Box 60"/>
          <p:cNvSpPr txBox="1">
            <a:spLocks noChangeArrowheads="1"/>
          </p:cNvSpPr>
          <p:nvPr/>
        </p:nvSpPr>
        <p:spPr bwMode="auto">
          <a:xfrm>
            <a:off x="442913" y="3911737"/>
            <a:ext cx="11306175" cy="2284728"/>
          </a:xfrm>
          <a:prstGeom prst="rect">
            <a:avLst/>
          </a:prstGeom>
          <a:ln>
            <a:noFill/>
          </a:ln>
        </p:spPr>
        <p:txBody>
          <a:bodyPr wrap="square">
            <a:spAutoFit/>
          </a:bodyPr>
          <a:lstStyle>
            <a:defPPr>
              <a:defRPr lang="en-US"/>
            </a:defPPr>
            <a:lvl1pPr>
              <a:defRPr sz="1600">
                <a:solidFill>
                  <a:srgbClr val="333333"/>
                </a:solidFill>
                <a:latin typeface="Arial" panose="020C0503030203020204" pitchFamily="34" charset="0"/>
                <a:ea typeface="方正兰亭黑简体" panose="02000000000000000000" pitchFamily="2" charset="-122"/>
              </a:defRPr>
            </a:lvl1pPr>
          </a:lstStyle>
          <a:p>
            <a:pPr fontAlgn="ctr">
              <a:lnSpc>
                <a:spcPct val="130000"/>
              </a:lnSpc>
            </a:pPr>
            <a:r>
              <a:rPr lang="en-US" dirty="0">
                <a:latin typeface="Huawei Sans" panose="020C0503030203020204" pitchFamily="34" charset="0"/>
              </a:rPr>
              <a:t>The installation modes are detailed as follows:</a:t>
            </a:r>
            <a:endParaRPr lang="en-US" altLang="zh-CN" dirty="0">
              <a:latin typeface="Huawei Sans" panose="020C0503030203020204" pitchFamily="34" charset="0"/>
              <a:sym typeface="Huawei Sans" panose="020C0503030203020204" pitchFamily="34" charset="0"/>
            </a:endParaRPr>
          </a:p>
          <a:p>
            <a:pPr marL="302279" indent="-302279" algn="just" defTabSz="914034" fontAlgn="ctr">
              <a:lnSpc>
                <a:spcPts val="1920"/>
              </a:lnSpc>
              <a:spcBef>
                <a:spcPts val="792"/>
              </a:spcBef>
              <a:buSzPct val="50000"/>
              <a:buFont typeface="Wingdings" panose="05000000000000000000" pitchFamily="2" charset="2"/>
              <a:buChar char="l"/>
            </a:pPr>
            <a:r>
              <a:rPr lang="en-US" dirty="0">
                <a:solidFill>
                  <a:schemeClr val="tx1"/>
                </a:solidFill>
                <a:latin typeface="Huawei Sans" panose="020C0503030203020204" pitchFamily="34" charset="0"/>
                <a:cs typeface="Huawei Sans" panose="020C0503030203020204" pitchFamily="34" charset="0"/>
              </a:rPr>
              <a:t>Ceiling mounting (recommended): If the installation height is smaller than 6 m, use APs with omnidirectional antennas. If the installation height is greater than 6 m, use APs with directional antennas.</a:t>
            </a:r>
          </a:p>
          <a:p>
            <a:pPr marL="302279" indent="-302279" algn="just" defTabSz="914034" fontAlgn="ctr">
              <a:lnSpc>
                <a:spcPts val="1920"/>
              </a:lnSpc>
              <a:spcBef>
                <a:spcPts val="792"/>
              </a:spcBef>
              <a:buSzPct val="50000"/>
              <a:buFont typeface="Wingdings" panose="05000000000000000000" pitchFamily="2" charset="2"/>
              <a:buChar char="l"/>
            </a:pPr>
            <a:r>
              <a:rPr lang="en-US" dirty="0">
                <a:solidFill>
                  <a:schemeClr val="tx1"/>
                </a:solidFill>
                <a:latin typeface="Huawei Sans" panose="020C0503030203020204" pitchFamily="34" charset="0"/>
                <a:cs typeface="Huawei Sans" panose="020C0503030203020204" pitchFamily="34" charset="0"/>
              </a:rPr>
              <a:t>Wall mounting: If APs cannot be installed against the ceiling, the wall mounting mode is recommended.</a:t>
            </a:r>
            <a:endParaRPr lang="en-US" altLang="zh-CN" dirty="0">
              <a:solidFill>
                <a:schemeClr val="tx1"/>
              </a:solidFill>
              <a:latin typeface="Huawei Sans" panose="020C0503030203020204" pitchFamily="34" charset="0"/>
              <a:cs typeface="Huawei Sans" panose="020C0503030203020204" pitchFamily="34" charset="0"/>
              <a:sym typeface="Huawei Sans" panose="020C0503030203020204" pitchFamily="34" charset="0"/>
            </a:endParaRPr>
          </a:p>
          <a:p>
            <a:pPr marL="302279" indent="-302279" algn="just" defTabSz="914034" fontAlgn="ctr">
              <a:lnSpc>
                <a:spcPts val="1920"/>
              </a:lnSpc>
              <a:spcBef>
                <a:spcPts val="792"/>
              </a:spcBef>
              <a:buSzPct val="50000"/>
              <a:buFont typeface="Wingdings" panose="05000000000000000000" pitchFamily="2" charset="2"/>
              <a:buChar char="l"/>
            </a:pPr>
            <a:r>
              <a:rPr lang="en-US" dirty="0">
                <a:solidFill>
                  <a:schemeClr val="tx1"/>
                </a:solidFill>
                <a:latin typeface="Huawei Sans" panose="020C0503030203020204" pitchFamily="34" charset="0"/>
                <a:cs typeface="Huawei Sans" panose="020C0503030203020204" pitchFamily="34" charset="0"/>
              </a:rPr>
              <a:t>Support mounting: This is a temporary installation mode when ceiling or wall mounting is not supported. This installation mode typically used in temporary exhibition scenarios.</a:t>
            </a:r>
            <a:endParaRPr lang="en-US" altLang="zh-CN" dirty="0">
              <a:solidFill>
                <a:schemeClr val="tx1"/>
              </a:solidFill>
              <a:latin typeface="Huawei Sans" panose="020C0503030203020204" pitchFamily="34" charset="0"/>
              <a:cs typeface="Huawei Sans" panose="020C0503030203020204" pitchFamily="34" charset="0"/>
              <a:sym typeface="Huawei Sans" panose="020C0503030203020204" pitchFamily="34" charset="0"/>
            </a:endParaRPr>
          </a:p>
          <a:p>
            <a:pPr marL="302279" indent="-302279" algn="just" defTabSz="914034" fontAlgn="ctr">
              <a:lnSpc>
                <a:spcPts val="1920"/>
              </a:lnSpc>
              <a:spcBef>
                <a:spcPts val="792"/>
              </a:spcBef>
              <a:buSzPct val="50000"/>
              <a:buFont typeface="Wingdings" panose="05000000000000000000" pitchFamily="2" charset="2"/>
              <a:buChar char="l"/>
            </a:pPr>
            <a:r>
              <a:rPr lang="en-US" dirty="0">
                <a:solidFill>
                  <a:schemeClr val="tx1"/>
                </a:solidFill>
                <a:latin typeface="Huawei Sans" panose="020C0503030203020204" pitchFamily="34" charset="0"/>
                <a:cs typeface="Huawei Sans" panose="020C0503030203020204" pitchFamily="34" charset="0"/>
              </a:rPr>
              <a:t>In addition to ceiling-mounted and wall-mounted installation modes, an indoor AP can also be installed on a panel.</a:t>
            </a:r>
            <a:endParaRPr lang="en-US" altLang="zh-CN" dirty="0">
              <a:solidFill>
                <a:schemeClr val="tx1"/>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22" name="圆角矩形 21"/>
          <p:cNvSpPr>
            <a:spLocks/>
          </p:cNvSpPr>
          <p:nvPr/>
        </p:nvSpPr>
        <p:spPr>
          <a:xfrm>
            <a:off x="9036372" y="961391"/>
            <a:ext cx="2403723" cy="37768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Panel mounting</a:t>
            </a:r>
            <a:endParaRPr lang="en-US" sz="1600" dirty="0">
              <a:solidFill>
                <a:srgbClr val="30B5C5"/>
              </a:solidFill>
              <a:latin typeface="Huawei Sans" panose="020C0503030203020204" pitchFamily="34" charset="0"/>
            </a:endParaRPr>
          </a:p>
        </p:txBody>
      </p:sp>
      <p:grpSp>
        <p:nvGrpSpPr>
          <p:cNvPr id="28" name="组合 27"/>
          <p:cNvGrpSpPr/>
          <p:nvPr/>
        </p:nvGrpSpPr>
        <p:grpSpPr>
          <a:xfrm>
            <a:off x="6462000" y="60381"/>
            <a:ext cx="5296902" cy="324000"/>
            <a:chOff x="6633228" y="60381"/>
            <a:chExt cx="5296902" cy="324000"/>
          </a:xfrm>
        </p:grpSpPr>
        <p:sp>
          <p:nvSpPr>
            <p:cNvPr id="29" name="五边形 28"/>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a:spLocks/>
            </p:cNvSpPr>
            <p:nvPr/>
          </p:nvSpPr>
          <p:spPr bwMode="gray">
            <a:xfrm>
              <a:off x="7954862" y="60381"/>
              <a:ext cx="1332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30"/>
            <p:cNvSpPr>
              <a:spLocks/>
            </p:cNvSpPr>
            <p:nvPr/>
          </p:nvSpPr>
          <p:spPr bwMode="gray">
            <a:xfrm>
              <a:off x="9168496" y="60381"/>
              <a:ext cx="1440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rPr>
                <a:t>WLAN Deployment Design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燕尾形 31"/>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33" name="Picture 4" descr="C:\Users\z00201597\AppData\Roaming\eSpace_Desktop\UserData\z00538066\imagefiles\originalImgfiles\8ad4558d1e3f5a632dea9184e6061757f7541fcb.jpg"/>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7146" y="1419276"/>
            <a:ext cx="2340100" cy="2483745"/>
          </a:xfrm>
          <a:prstGeom prst="rect">
            <a:avLst/>
          </a:prstGeom>
          <a:noFill/>
          <a:ln>
            <a:solidFill>
              <a:schemeClr val="bg1">
                <a:lumMod val="85000"/>
              </a:schemeClr>
            </a:solidFill>
          </a:ln>
          <a:extLst/>
        </p:spPr>
      </p:pic>
      <p:sp>
        <p:nvSpPr>
          <p:cNvPr id="34" name="Right Arrow 158"/>
          <p:cNvSpPr/>
          <p:nvPr/>
        </p:nvSpPr>
        <p:spPr>
          <a:xfrm rot="1976005" flipH="1">
            <a:off x="7634582" y="2187915"/>
            <a:ext cx="926443" cy="367294"/>
          </a:xfrm>
          <a:prstGeom prst="rightArrow">
            <a:avLst>
              <a:gd name="adj1" fmla="val 51672"/>
              <a:gd name="adj2" fmla="val 50000"/>
            </a:avLst>
          </a:prstGeom>
          <a:gradFill flip="none" rotWithShape="1">
            <a:gsLst>
              <a:gs pos="15000">
                <a:schemeClr val="accent1">
                  <a:lumMod val="5000"/>
                  <a:lumOff val="95000"/>
                  <a:alpha val="0"/>
                </a:schemeClr>
              </a:gs>
              <a:gs pos="81000">
                <a:srgbClr val="66CCFF"/>
              </a:gs>
            </a:gsLst>
            <a:lin ang="0" scaled="1"/>
            <a:tileRect/>
          </a:gradFill>
          <a:ln w="15875">
            <a:gradFill flip="none" rotWithShape="1">
              <a:gsLst>
                <a:gs pos="11000">
                  <a:schemeClr val="accent1">
                    <a:lumMod val="0"/>
                    <a:lumOff val="100000"/>
                    <a:alpha val="0"/>
                  </a:schemeClr>
                </a:gs>
                <a:gs pos="67000">
                  <a:srgbClr val="15B0E8"/>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34"/>
          <p:cNvPicPr>
            <a:picLocks/>
          </p:cNvPicPr>
          <p:nvPr/>
        </p:nvPicPr>
        <p:blipFill rotWithShape="1">
          <a:blip r:embed="rId4"/>
          <a:srcRect l="7657" r="37348"/>
          <a:stretch/>
        </p:blipFill>
        <p:spPr>
          <a:xfrm>
            <a:off x="3595842" y="1419276"/>
            <a:ext cx="2340100" cy="2483745"/>
          </a:xfrm>
          <a:prstGeom prst="rect">
            <a:avLst/>
          </a:prstGeom>
          <a:noFill/>
          <a:ln>
            <a:solidFill>
              <a:schemeClr val="bg1">
                <a:lumMod val="85000"/>
              </a:schemeClr>
            </a:solidFill>
          </a:ln>
        </p:spPr>
      </p:pic>
      <p:sp>
        <p:nvSpPr>
          <p:cNvPr id="36" name="Right Arrow 158"/>
          <p:cNvSpPr/>
          <p:nvPr/>
        </p:nvSpPr>
        <p:spPr>
          <a:xfrm rot="1976005" flipH="1">
            <a:off x="4721996" y="2952765"/>
            <a:ext cx="834408" cy="346216"/>
          </a:xfrm>
          <a:prstGeom prst="rightArrow">
            <a:avLst>
              <a:gd name="adj1" fmla="val 51672"/>
              <a:gd name="adj2" fmla="val 50000"/>
            </a:avLst>
          </a:prstGeom>
          <a:gradFill flip="none" rotWithShape="1">
            <a:gsLst>
              <a:gs pos="15000">
                <a:schemeClr val="accent1">
                  <a:lumMod val="5000"/>
                  <a:lumOff val="95000"/>
                  <a:alpha val="0"/>
                </a:schemeClr>
              </a:gs>
              <a:gs pos="81000">
                <a:srgbClr val="66CCFF"/>
              </a:gs>
            </a:gsLst>
            <a:lin ang="0" scaled="1"/>
            <a:tileRect/>
          </a:gradFill>
          <a:ln w="15875">
            <a:gradFill flip="none" rotWithShape="1">
              <a:gsLst>
                <a:gs pos="11000">
                  <a:schemeClr val="accent1">
                    <a:lumMod val="0"/>
                    <a:lumOff val="100000"/>
                    <a:alpha val="0"/>
                  </a:schemeClr>
                </a:gs>
                <a:gs pos="67000">
                  <a:srgbClr val="15B0E8"/>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36"/>
          <p:cNvPicPr>
            <a:picLocks/>
          </p:cNvPicPr>
          <p:nvPr/>
        </p:nvPicPr>
        <p:blipFill>
          <a:blip r:embed="rId5"/>
          <a:stretch>
            <a:fillRect/>
          </a:stretch>
        </p:blipFill>
        <p:spPr>
          <a:xfrm>
            <a:off x="775432" y="1419276"/>
            <a:ext cx="2340100" cy="2483745"/>
          </a:xfrm>
          <a:prstGeom prst="rect">
            <a:avLst/>
          </a:prstGeom>
          <a:noFill/>
          <a:ln>
            <a:solidFill>
              <a:schemeClr val="bg1">
                <a:lumMod val="85000"/>
              </a:schemeClr>
            </a:solidFill>
          </a:ln>
        </p:spPr>
      </p:pic>
      <p:sp>
        <p:nvSpPr>
          <p:cNvPr id="38" name="Right Arrow 158"/>
          <p:cNvSpPr/>
          <p:nvPr/>
        </p:nvSpPr>
        <p:spPr>
          <a:xfrm rot="1976005" flipH="1">
            <a:off x="2542841" y="2301018"/>
            <a:ext cx="834408" cy="346216"/>
          </a:xfrm>
          <a:prstGeom prst="rightArrow">
            <a:avLst>
              <a:gd name="adj1" fmla="val 51672"/>
              <a:gd name="adj2" fmla="val 50000"/>
            </a:avLst>
          </a:prstGeom>
          <a:gradFill flip="none" rotWithShape="1">
            <a:gsLst>
              <a:gs pos="15000">
                <a:schemeClr val="accent1">
                  <a:lumMod val="5000"/>
                  <a:lumOff val="95000"/>
                  <a:alpha val="0"/>
                </a:schemeClr>
              </a:gs>
              <a:gs pos="81000">
                <a:srgbClr val="66CCFF"/>
              </a:gs>
            </a:gsLst>
            <a:lin ang="0" scaled="1"/>
            <a:tileRect/>
          </a:gradFill>
          <a:ln w="15875">
            <a:gradFill flip="none" rotWithShape="1">
              <a:gsLst>
                <a:gs pos="11000">
                  <a:schemeClr val="accent1">
                    <a:lumMod val="0"/>
                    <a:lumOff val="100000"/>
                    <a:alpha val="0"/>
                  </a:schemeClr>
                </a:gs>
                <a:gs pos="67000">
                  <a:srgbClr val="15B0E8"/>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图片 38"/>
          <p:cNvPicPr>
            <a:picLocks/>
          </p:cNvPicPr>
          <p:nvPr/>
        </p:nvPicPr>
        <p:blipFill>
          <a:blip r:embed="rId6"/>
          <a:stretch>
            <a:fillRect/>
          </a:stretch>
        </p:blipFill>
        <p:spPr>
          <a:xfrm>
            <a:off x="9077571" y="1419276"/>
            <a:ext cx="2340100" cy="2483745"/>
          </a:xfrm>
          <a:prstGeom prst="rect">
            <a:avLst/>
          </a:prstGeom>
          <a:noFill/>
          <a:ln>
            <a:solidFill>
              <a:schemeClr val="bg1">
                <a:lumMod val="85000"/>
              </a:schemeClr>
            </a:solidFill>
          </a:ln>
        </p:spPr>
      </p:pic>
    </p:spTree>
    <p:extLst>
      <p:ext uri="{BB962C8B-B14F-4D97-AF65-F5344CB8AC3E}">
        <p14:creationId xmlns:p14="http://schemas.microsoft.com/office/powerpoint/2010/main" val="363503460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Installation Modes and Rules of Outdoor APs</a:t>
            </a:r>
            <a:endParaRPr lang="en-US" altLang="zh-CN" dirty="0"/>
          </a:p>
        </p:txBody>
      </p:sp>
      <p:grpSp>
        <p:nvGrpSpPr>
          <p:cNvPr id="8" name="组合 7">
            <a:extLst>
              <a:ext uri="{FF2B5EF4-FFF2-40B4-BE49-F238E27FC236}">
                <a16:creationId xmlns:a16="http://schemas.microsoft.com/office/drawing/2014/main" xmlns="" id="{5DE79A71-5F5D-4D1E-AA94-7A853A9C9F77}"/>
              </a:ext>
            </a:extLst>
          </p:cNvPr>
          <p:cNvGrpSpPr/>
          <p:nvPr/>
        </p:nvGrpSpPr>
        <p:grpSpPr>
          <a:xfrm>
            <a:off x="1844533" y="4368988"/>
            <a:ext cx="8582518" cy="811537"/>
            <a:chOff x="4504493" y="4043120"/>
            <a:chExt cx="6329474" cy="532895"/>
          </a:xfrm>
        </p:grpSpPr>
        <p:sp>
          <p:nvSpPr>
            <p:cNvPr id="9" name="同侧圆角矩形 7">
              <a:extLst>
                <a:ext uri="{FF2B5EF4-FFF2-40B4-BE49-F238E27FC236}">
                  <a16:creationId xmlns:a16="http://schemas.microsoft.com/office/drawing/2014/main" xmlns="" id="{54C8CA74-0FE0-4BDE-AB84-0151CA27325D}"/>
                </a:ext>
              </a:extLst>
            </p:cNvPr>
            <p:cNvSpPr/>
            <p:nvPr/>
          </p:nvSpPr>
          <p:spPr>
            <a:xfrm>
              <a:off x="4504493" y="4043120"/>
              <a:ext cx="667850" cy="532895"/>
            </a:xfrm>
            <a:prstGeom prst="round2SameRect">
              <a:avLst>
                <a:gd name="adj1" fmla="val 0"/>
                <a:gd name="adj2" fmla="val 0"/>
              </a:avLst>
            </a:prstGeom>
            <a:noFill/>
            <a:ln>
              <a:solidFill>
                <a:srgbClr val="C00000"/>
              </a:solidFill>
            </a:ln>
            <a:effectLst>
              <a:outerShdw blurRad="40000" dist="23000" dir="5400000" rotWithShape="0">
                <a:srgbClr val="000000">
                  <a:alpha val="35000"/>
                </a:srgbClr>
              </a:outerShdw>
              <a:softEdge rad="31750"/>
            </a:effectLst>
          </p:spPr>
          <p:style>
            <a:lnRef idx="1">
              <a:schemeClr val="accent1"/>
            </a:lnRef>
            <a:fillRef idx="3">
              <a:schemeClr val="accent1"/>
            </a:fillRef>
            <a:effectRef idx="2">
              <a:schemeClr val="accent1"/>
            </a:effectRef>
            <a:fontRef idx="minor">
              <a:schemeClr val="lt1"/>
            </a:fontRef>
          </p:style>
          <p:txBody>
            <a:bodyPr lIns="81607" tIns="40803" rIns="81607" bIns="40803" rtlCol="0" anchor="ctr"/>
            <a:lstStyle/>
            <a:p>
              <a:pPr algn="ctr" fontAlgn="ctr">
                <a:buSzPct val="60000"/>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同侧圆角矩形 7">
              <a:extLst>
                <a:ext uri="{FF2B5EF4-FFF2-40B4-BE49-F238E27FC236}">
                  <a16:creationId xmlns:a16="http://schemas.microsoft.com/office/drawing/2014/main" xmlns="" id="{54C8CA74-0FE0-4BDE-AB84-0151CA27325D}"/>
                </a:ext>
              </a:extLst>
            </p:cNvPr>
            <p:cNvSpPr/>
            <p:nvPr/>
          </p:nvSpPr>
          <p:spPr>
            <a:xfrm>
              <a:off x="10166117" y="4043120"/>
              <a:ext cx="667850" cy="532895"/>
            </a:xfrm>
            <a:prstGeom prst="round2SameRect">
              <a:avLst>
                <a:gd name="adj1" fmla="val 0"/>
                <a:gd name="adj2" fmla="val 0"/>
              </a:avLst>
            </a:prstGeom>
            <a:noFill/>
            <a:ln>
              <a:solidFill>
                <a:srgbClr val="C00000"/>
              </a:solidFill>
            </a:ln>
            <a:effectLst>
              <a:outerShdw blurRad="40000" dist="23000" dir="5400000" rotWithShape="0">
                <a:srgbClr val="000000">
                  <a:alpha val="35000"/>
                </a:srgbClr>
              </a:outerShdw>
              <a:softEdge rad="31750"/>
            </a:effectLst>
          </p:spPr>
          <p:style>
            <a:lnRef idx="1">
              <a:schemeClr val="accent1"/>
            </a:lnRef>
            <a:fillRef idx="3">
              <a:schemeClr val="accent1"/>
            </a:fillRef>
            <a:effectRef idx="2">
              <a:schemeClr val="accent1"/>
            </a:effectRef>
            <a:fontRef idx="minor">
              <a:schemeClr val="lt1"/>
            </a:fontRef>
          </p:style>
          <p:txBody>
            <a:bodyPr lIns="81607" tIns="40803" rIns="81607" bIns="40803" rtlCol="0" anchor="ctr"/>
            <a:lstStyle/>
            <a:p>
              <a:pPr algn="ctr" fontAlgn="ctr">
                <a:buSzPct val="60000"/>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同侧圆角矩形 7">
              <a:extLst>
                <a:ext uri="{FF2B5EF4-FFF2-40B4-BE49-F238E27FC236}">
                  <a16:creationId xmlns:a16="http://schemas.microsoft.com/office/drawing/2014/main" xmlns="" id="{54C8CA74-0FE0-4BDE-AB84-0151CA27325D}"/>
                </a:ext>
              </a:extLst>
            </p:cNvPr>
            <p:cNvSpPr/>
            <p:nvPr/>
          </p:nvSpPr>
          <p:spPr>
            <a:xfrm>
              <a:off x="7335305" y="4043120"/>
              <a:ext cx="667850" cy="532895"/>
            </a:xfrm>
            <a:prstGeom prst="round2SameRect">
              <a:avLst>
                <a:gd name="adj1" fmla="val 0"/>
                <a:gd name="adj2" fmla="val 0"/>
              </a:avLst>
            </a:prstGeom>
            <a:noFill/>
            <a:ln>
              <a:solidFill>
                <a:srgbClr val="C00000"/>
              </a:solidFill>
            </a:ln>
            <a:effectLst>
              <a:outerShdw blurRad="40000" dist="23000" dir="5400000" rotWithShape="0">
                <a:srgbClr val="000000">
                  <a:alpha val="35000"/>
                </a:srgbClr>
              </a:outerShdw>
              <a:softEdge rad="31750"/>
            </a:effectLst>
          </p:spPr>
          <p:style>
            <a:lnRef idx="1">
              <a:schemeClr val="accent1"/>
            </a:lnRef>
            <a:fillRef idx="3">
              <a:schemeClr val="accent1"/>
            </a:fillRef>
            <a:effectRef idx="2">
              <a:schemeClr val="accent1"/>
            </a:effectRef>
            <a:fontRef idx="minor">
              <a:schemeClr val="lt1"/>
            </a:fontRef>
          </p:style>
          <p:txBody>
            <a:bodyPr lIns="81607" tIns="40803" rIns="81607" bIns="40803" rtlCol="0" anchor="ctr"/>
            <a:lstStyle/>
            <a:p>
              <a:pPr algn="ctr" fontAlgn="ctr">
                <a:buSzPct val="60000"/>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 name="圆角矩形 11"/>
          <p:cNvSpPr/>
          <p:nvPr/>
        </p:nvSpPr>
        <p:spPr>
          <a:xfrm>
            <a:off x="6759099" y="1080430"/>
            <a:ext cx="3973805" cy="400674"/>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Wall mounting</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16"/>
          <p:cNvPicPr>
            <a:picLocks noChangeAspect="1"/>
          </p:cNvPicPr>
          <p:nvPr/>
        </p:nvPicPr>
        <p:blipFill>
          <a:blip r:embed="rId3"/>
          <a:stretch>
            <a:fillRect/>
          </a:stretch>
        </p:blipFill>
        <p:spPr>
          <a:xfrm>
            <a:off x="7478178" y="1835444"/>
            <a:ext cx="2711290" cy="1167137"/>
          </a:xfrm>
          <a:prstGeom prst="rect">
            <a:avLst/>
          </a:prstGeom>
        </p:spPr>
      </p:pic>
      <p:sp>
        <p:nvSpPr>
          <p:cNvPr id="20" name="同侧圆角矩形 7">
            <a:extLst>
              <a:ext uri="{FF2B5EF4-FFF2-40B4-BE49-F238E27FC236}">
                <a16:creationId xmlns:a16="http://schemas.microsoft.com/office/drawing/2014/main" xmlns="" id="{54C8CA74-0FE0-4BDE-AB84-0151CA27325D}"/>
              </a:ext>
            </a:extLst>
          </p:cNvPr>
          <p:cNvSpPr/>
          <p:nvPr/>
        </p:nvSpPr>
        <p:spPr>
          <a:xfrm>
            <a:off x="7804518" y="2825177"/>
            <a:ext cx="1947168" cy="811537"/>
          </a:xfrm>
          <a:prstGeom prst="round2SameRect">
            <a:avLst>
              <a:gd name="adj1" fmla="val 0"/>
              <a:gd name="adj2" fmla="val 0"/>
            </a:avLst>
          </a:prstGeom>
          <a:noFill/>
          <a:ln>
            <a:solidFill>
              <a:srgbClr val="C00000"/>
            </a:solidFill>
          </a:ln>
          <a:effectLst>
            <a:outerShdw blurRad="40000" dist="23000" dir="5400000" rotWithShape="0">
              <a:srgbClr val="000000">
                <a:alpha val="35000"/>
              </a:srgbClr>
            </a:outerShdw>
            <a:softEdge rad="31750"/>
          </a:effectLst>
        </p:spPr>
        <p:style>
          <a:lnRef idx="1">
            <a:schemeClr val="accent1"/>
          </a:lnRef>
          <a:fillRef idx="3">
            <a:schemeClr val="accent1"/>
          </a:fillRef>
          <a:effectRef idx="2">
            <a:schemeClr val="accent1"/>
          </a:effectRef>
          <a:fontRef idx="minor">
            <a:schemeClr val="lt1"/>
          </a:fontRef>
        </p:style>
        <p:txBody>
          <a:bodyPr lIns="81607" tIns="40803" rIns="81607" bIns="40803" rtlCol="0" anchor="ctr"/>
          <a:lstStyle/>
          <a:p>
            <a:pPr algn="ctr" fontAlgn="ctr">
              <a:buSzPct val="60000"/>
            </a:pPr>
            <a:r>
              <a:rPr lang="en-US" sz="1400" dirty="0" smtClean="0">
                <a:solidFill>
                  <a:schemeClr val="tx1"/>
                </a:solidFill>
                <a:latin typeface="Huawei Sans" panose="020C0503030203020204" pitchFamily="34" charset="0"/>
              </a:rPr>
              <a:t>Schematic diagram</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同侧圆角矩形 7">
            <a:extLst>
              <a:ext uri="{FF2B5EF4-FFF2-40B4-BE49-F238E27FC236}">
                <a16:creationId xmlns:a16="http://schemas.microsoft.com/office/drawing/2014/main" xmlns="" id="{54C8CA74-0FE0-4BDE-AB84-0151CA27325D}"/>
              </a:ext>
            </a:extLst>
          </p:cNvPr>
          <p:cNvSpPr/>
          <p:nvPr/>
        </p:nvSpPr>
        <p:spPr>
          <a:xfrm>
            <a:off x="7448946" y="5675025"/>
            <a:ext cx="2571354" cy="811537"/>
          </a:xfrm>
          <a:prstGeom prst="round2SameRect">
            <a:avLst>
              <a:gd name="adj1" fmla="val 0"/>
              <a:gd name="adj2" fmla="val 0"/>
            </a:avLst>
          </a:prstGeom>
          <a:noFill/>
          <a:ln>
            <a:solidFill>
              <a:srgbClr val="C00000"/>
            </a:solidFill>
          </a:ln>
          <a:effectLst>
            <a:outerShdw blurRad="40000" dist="23000" dir="5400000" rotWithShape="0">
              <a:srgbClr val="000000">
                <a:alpha val="35000"/>
              </a:srgbClr>
            </a:outerShdw>
            <a:softEdge rad="31750"/>
          </a:effectLst>
        </p:spPr>
        <p:style>
          <a:lnRef idx="1">
            <a:schemeClr val="accent1"/>
          </a:lnRef>
          <a:fillRef idx="3">
            <a:schemeClr val="accent1"/>
          </a:fillRef>
          <a:effectRef idx="2">
            <a:schemeClr val="accent1"/>
          </a:effectRef>
          <a:fontRef idx="minor">
            <a:schemeClr val="lt1"/>
          </a:fontRef>
        </p:style>
        <p:txBody>
          <a:bodyPr lIns="81607" tIns="40803" rIns="81607" bIns="40803" rtlCol="0" anchor="ctr"/>
          <a:lstStyle/>
          <a:p>
            <a:pPr algn="ctr" fontAlgn="ctr">
              <a:buSzPct val="60000"/>
            </a:pPr>
            <a:r>
              <a:rPr lang="en-US" sz="1400" dirty="0" smtClean="0">
                <a:solidFill>
                  <a:schemeClr val="tx1"/>
                </a:solidFill>
                <a:latin typeface="Huawei Sans" panose="020C0503030203020204" pitchFamily="34" charset="0"/>
              </a:rPr>
              <a:t>Installation diagram</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12"/>
          <p:cNvSpPr/>
          <p:nvPr/>
        </p:nvSpPr>
        <p:spPr>
          <a:xfrm>
            <a:off x="1392000" y="1080430"/>
            <a:ext cx="3973806" cy="400674"/>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Pole mounting</a:t>
            </a:r>
            <a:endParaRPr lang="en-US" sz="1600" dirty="0">
              <a:solidFill>
                <a:srgbClr val="30B5C5"/>
              </a:solidFill>
              <a:latin typeface="Huawei Sans" panose="020C0503030203020204" pitchFamily="34" charset="0"/>
            </a:endParaRPr>
          </a:p>
        </p:txBody>
      </p:sp>
      <p:pic>
        <p:nvPicPr>
          <p:cNvPr id="18" name="图片 17"/>
          <p:cNvPicPr>
            <a:picLocks noChangeAspect="1"/>
          </p:cNvPicPr>
          <p:nvPr/>
        </p:nvPicPr>
        <p:blipFill>
          <a:blip r:embed="rId4"/>
          <a:stretch>
            <a:fillRect/>
          </a:stretch>
        </p:blipFill>
        <p:spPr>
          <a:xfrm>
            <a:off x="2111054" y="1626033"/>
            <a:ext cx="2266786" cy="1830259"/>
          </a:xfrm>
          <a:prstGeom prst="rect">
            <a:avLst/>
          </a:prstGeom>
        </p:spPr>
      </p:pic>
      <p:sp>
        <p:nvSpPr>
          <p:cNvPr id="19" name="同侧圆角矩形 7">
            <a:extLst>
              <a:ext uri="{FF2B5EF4-FFF2-40B4-BE49-F238E27FC236}">
                <a16:creationId xmlns:a16="http://schemas.microsoft.com/office/drawing/2014/main" xmlns="" id="{54C8CA74-0FE0-4BDE-AB84-0151CA27325D}"/>
              </a:ext>
            </a:extLst>
          </p:cNvPr>
          <p:cNvSpPr/>
          <p:nvPr/>
        </p:nvSpPr>
        <p:spPr>
          <a:xfrm>
            <a:off x="2011399" y="2825177"/>
            <a:ext cx="1931556" cy="811537"/>
          </a:xfrm>
          <a:prstGeom prst="round2SameRect">
            <a:avLst>
              <a:gd name="adj1" fmla="val 0"/>
              <a:gd name="adj2" fmla="val 0"/>
            </a:avLst>
          </a:prstGeom>
          <a:noFill/>
          <a:ln>
            <a:solidFill>
              <a:srgbClr val="C00000"/>
            </a:solidFill>
          </a:ln>
          <a:effectLst>
            <a:outerShdw blurRad="40000" dist="23000" dir="5400000" rotWithShape="0">
              <a:srgbClr val="000000">
                <a:alpha val="35000"/>
              </a:srgbClr>
            </a:outerShdw>
            <a:softEdge rad="31750"/>
          </a:effectLst>
        </p:spPr>
        <p:style>
          <a:lnRef idx="1">
            <a:schemeClr val="accent1"/>
          </a:lnRef>
          <a:fillRef idx="3">
            <a:schemeClr val="accent1"/>
          </a:fillRef>
          <a:effectRef idx="2">
            <a:schemeClr val="accent1"/>
          </a:effectRef>
          <a:fontRef idx="minor">
            <a:schemeClr val="lt1"/>
          </a:fontRef>
        </p:style>
        <p:txBody>
          <a:bodyPr lIns="81607" tIns="40803" rIns="81607" bIns="40803" rtlCol="0" anchor="ctr"/>
          <a:lstStyle/>
          <a:p>
            <a:pPr algn="ctr" fontAlgn="ctr">
              <a:buSzPct val="60000"/>
            </a:pPr>
            <a:r>
              <a:rPr lang="en-US" sz="1400" dirty="0" smtClean="0">
                <a:solidFill>
                  <a:schemeClr val="tx1"/>
                </a:solidFill>
                <a:latin typeface="Huawei Sans" panose="020C0503030203020204" pitchFamily="34" charset="0"/>
              </a:rPr>
              <a:t>Schematic diagram</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同侧圆角矩形 7">
            <a:extLst>
              <a:ext uri="{FF2B5EF4-FFF2-40B4-BE49-F238E27FC236}">
                <a16:creationId xmlns:a16="http://schemas.microsoft.com/office/drawing/2014/main" xmlns="" id="{54C8CA74-0FE0-4BDE-AB84-0151CA27325D}"/>
              </a:ext>
            </a:extLst>
          </p:cNvPr>
          <p:cNvSpPr/>
          <p:nvPr/>
        </p:nvSpPr>
        <p:spPr>
          <a:xfrm>
            <a:off x="2038959" y="5810666"/>
            <a:ext cx="2565476" cy="540255"/>
          </a:xfrm>
          <a:prstGeom prst="round2SameRect">
            <a:avLst>
              <a:gd name="adj1" fmla="val 0"/>
              <a:gd name="adj2" fmla="val 0"/>
            </a:avLst>
          </a:prstGeom>
          <a:noFill/>
          <a:ln>
            <a:solidFill>
              <a:srgbClr val="C00000"/>
            </a:solidFill>
          </a:ln>
          <a:effectLst>
            <a:outerShdw blurRad="40000" dist="23000" dir="5400000" rotWithShape="0">
              <a:srgbClr val="000000">
                <a:alpha val="35000"/>
              </a:srgbClr>
            </a:outerShdw>
            <a:softEdge rad="31750"/>
          </a:effectLst>
        </p:spPr>
        <p:style>
          <a:lnRef idx="1">
            <a:schemeClr val="accent1"/>
          </a:lnRef>
          <a:fillRef idx="3">
            <a:schemeClr val="accent1"/>
          </a:fillRef>
          <a:effectRef idx="2">
            <a:schemeClr val="accent1"/>
          </a:effectRef>
          <a:fontRef idx="minor">
            <a:schemeClr val="lt1"/>
          </a:fontRef>
        </p:style>
        <p:txBody>
          <a:bodyPr lIns="81607" tIns="40803" rIns="81607" bIns="40803" rtlCol="0" anchor="ctr"/>
          <a:lstStyle/>
          <a:p>
            <a:pPr algn="ctr" fontAlgn="ctr">
              <a:buSzPct val="60000"/>
            </a:pPr>
            <a:r>
              <a:rPr lang="en-US" sz="1400" dirty="0" smtClean="0">
                <a:solidFill>
                  <a:schemeClr val="tx1"/>
                </a:solidFill>
                <a:latin typeface="Huawei Sans" panose="020C0503030203020204" pitchFamily="34" charset="0"/>
              </a:rPr>
              <a:t>Installation diagram</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 name="组合 27"/>
          <p:cNvGrpSpPr/>
          <p:nvPr/>
        </p:nvGrpSpPr>
        <p:grpSpPr>
          <a:xfrm>
            <a:off x="6462000" y="60381"/>
            <a:ext cx="5296902" cy="324000"/>
            <a:chOff x="6633228" y="60381"/>
            <a:chExt cx="5296902" cy="324000"/>
          </a:xfrm>
        </p:grpSpPr>
        <p:sp>
          <p:nvSpPr>
            <p:cNvPr id="29" name="五边形 28"/>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a:spLocks/>
            </p:cNvSpPr>
            <p:nvPr/>
          </p:nvSpPr>
          <p:spPr bwMode="gray">
            <a:xfrm>
              <a:off x="7954862" y="60381"/>
              <a:ext cx="1332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30"/>
            <p:cNvSpPr>
              <a:spLocks/>
            </p:cNvSpPr>
            <p:nvPr/>
          </p:nvSpPr>
          <p:spPr bwMode="gray">
            <a:xfrm>
              <a:off x="9168496" y="60381"/>
              <a:ext cx="1440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rPr>
                <a:t>WLAN Deployment Design</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燕尾形 31"/>
            <p:cNvSpPr>
              <a:spLocks/>
            </p:cNvSpPr>
            <p:nvPr/>
          </p:nvSpPr>
          <p:spPr bwMode="gray">
            <a:xfrm>
              <a:off x="10490130" y="60381"/>
              <a:ext cx="144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Planner</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7" name="Picture 2" descr="C:\Users\z00201597\AppData\Roaming\eSpace_Desktop\UserData\z00538066\imagefiles\originalImgfiles\75575E36-3BA8-4704-AC11-F1D2C050E78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4135" t="16164" r="22994" b="13393"/>
          <a:stretch/>
        </p:blipFill>
        <p:spPr bwMode="auto">
          <a:xfrm>
            <a:off x="9235410" y="3514531"/>
            <a:ext cx="1680182" cy="2323510"/>
          </a:xfrm>
          <a:prstGeom prst="rect">
            <a:avLst/>
          </a:prstGeom>
          <a:noFill/>
          <a:ln>
            <a:solidFill>
              <a:schemeClr val="bg1">
                <a:lumMod val="85000"/>
              </a:schemeClr>
            </a:solidFill>
          </a:ln>
          <a:extLst/>
        </p:spPr>
      </p:pic>
      <p:pic>
        <p:nvPicPr>
          <p:cNvPr id="33" name="Picture 4" descr="C:\Users\z00201597\AppData\Roaming\eSpace_Desktop\UserData\z00538066\imagefiles\originalImgfiles\DAF2E17F-0EA5-4BAE-9C9D-33CB953F3DEB.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5204" t="23755" r="33536" b="18991"/>
          <a:stretch/>
        </p:blipFill>
        <p:spPr bwMode="auto">
          <a:xfrm>
            <a:off x="6608203" y="3512226"/>
            <a:ext cx="1750188" cy="2353320"/>
          </a:xfrm>
          <a:prstGeom prst="rect">
            <a:avLst/>
          </a:prstGeom>
          <a:noFill/>
          <a:ln>
            <a:solidFill>
              <a:schemeClr val="bg1">
                <a:lumMod val="85000"/>
              </a:schemeClr>
            </a:solidFill>
          </a:ln>
          <a:extLst/>
        </p:spPr>
      </p:pic>
      <p:pic>
        <p:nvPicPr>
          <p:cNvPr id="34" name="Picture 10" descr="C:\Users\z00201597\AppData\Roaming\eSpace_Desktop\UserData\z00538066\imagefiles\originalImgfiles\AEFFBEE3-8DBD-483B-B229-0B5C9598CBF5.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24661" y="3527131"/>
            <a:ext cx="1706143" cy="2298311"/>
          </a:xfrm>
          <a:prstGeom prst="rect">
            <a:avLst/>
          </a:prstGeom>
          <a:noFill/>
          <a:ln>
            <a:solidFill>
              <a:schemeClr val="bg1">
                <a:lumMod val="85000"/>
              </a:schemeClr>
            </a:solidFill>
          </a:ln>
          <a:extLst/>
        </p:spPr>
      </p:pic>
      <p:pic>
        <p:nvPicPr>
          <p:cNvPr id="35" name="Picture 2" descr="C:\Users\z00201597\AppData\Roaming\eSpace_Desktop\UserData\z00538066\imagefiles\originalImgfiles\fullImage9483920a0661260d20628eb3e7b136d1b738efd3.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673824" y="3527131"/>
            <a:ext cx="1706142" cy="2298311"/>
          </a:xfrm>
          <a:prstGeom prst="rect">
            <a:avLst/>
          </a:prstGeom>
          <a:noFill/>
          <a:ln>
            <a:solidFill>
              <a:schemeClr val="bg1">
                <a:lumMod val="85000"/>
              </a:schemeClr>
            </a:solidFill>
          </a:ln>
          <a:extLst/>
        </p:spPr>
      </p:pic>
    </p:spTree>
    <p:extLst>
      <p:ext uri="{BB962C8B-B14F-4D97-AF65-F5344CB8AC3E}">
        <p14:creationId xmlns:p14="http://schemas.microsoft.com/office/powerpoint/2010/main" val="206049563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Introduction to the WLAN Planner</a:t>
            </a:r>
            <a:endParaRPr lang="en-US" altLang="zh-CN" dirty="0">
              <a:latin typeface="Huawei Sans" panose="020C0503030203020204" pitchFamily="34" charset="0"/>
            </a:endParaRPr>
          </a:p>
        </p:txBody>
      </p:sp>
      <p:sp>
        <p:nvSpPr>
          <p:cNvPr id="7" name="文本占位符 6"/>
          <p:cNvSpPr>
            <a:spLocks noGrp="1"/>
          </p:cNvSpPr>
          <p:nvPr>
            <p:ph type="body" sz="quarter" idx="10"/>
          </p:nvPr>
        </p:nvSpPr>
        <p:spPr/>
        <p:txBody>
          <a:bodyPr/>
          <a:lstStyle/>
          <a:p>
            <a:pPr algn="l"/>
            <a:r>
              <a:rPr lang="en-US" sz="1800" dirty="0" smtClean="0">
                <a:latin typeface="Huawei Sans" panose="020C0503030203020204" pitchFamily="34" charset="0"/>
              </a:rPr>
              <a:t>The WLAN Planner is a web-based WLAN planning tool that provides functions such as environment drawing, AP deployment, signal simulation, and report generation. The WLAN Planner helps engineers effectively support </a:t>
            </a:r>
            <a:r>
              <a:rPr lang="en-US" altLang="zh-CN" sz="1800" dirty="0"/>
              <a:t>WLAN </a:t>
            </a:r>
            <a:r>
              <a:rPr lang="en-US" sz="1800" dirty="0" smtClean="0">
                <a:latin typeface="Huawei Sans" panose="020C0503030203020204" pitchFamily="34" charset="0"/>
              </a:rPr>
              <a:t>planning tasks and improve network planning efficiency.</a:t>
            </a:r>
          </a:p>
          <a:p>
            <a:pPr algn="l"/>
            <a:endParaRPr lang="en-US" altLang="zh-CN" sz="1800" dirty="0">
              <a:latin typeface="Huawei Sans" panose="020C0503030203020204" pitchFamily="34" charset="0"/>
            </a:endParaRPr>
          </a:p>
        </p:txBody>
      </p:sp>
      <p:grpSp>
        <p:nvGrpSpPr>
          <p:cNvPr id="10" name="组合 9"/>
          <p:cNvGrpSpPr/>
          <p:nvPr/>
        </p:nvGrpSpPr>
        <p:grpSpPr>
          <a:xfrm>
            <a:off x="6462000" y="60381"/>
            <a:ext cx="5296902" cy="324000"/>
            <a:chOff x="6633228" y="60381"/>
            <a:chExt cx="5296902" cy="324000"/>
          </a:xfrm>
        </p:grpSpPr>
        <p:sp>
          <p:nvSpPr>
            <p:cNvPr id="11" name="五边形 10"/>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11"/>
            <p:cNvSpPr>
              <a:spLocks/>
            </p:cNvSpPr>
            <p:nvPr/>
          </p:nvSpPr>
          <p:spPr bwMode="gray">
            <a:xfrm>
              <a:off x="7954862" y="60381"/>
              <a:ext cx="1332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a:spLocks/>
            </p:cNvSpPr>
            <p:nvPr/>
          </p:nvSpPr>
          <p:spPr bwMode="gray">
            <a:xfrm>
              <a:off x="9168496" y="60381"/>
              <a:ext cx="1440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a:spLocks/>
            </p:cNvSpPr>
            <p:nvPr/>
          </p:nvSpPr>
          <p:spPr bwMode="gray">
            <a:xfrm>
              <a:off x="10490130" y="60381"/>
              <a:ext cx="1440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rPr>
                <a:t>WLAN Planner</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5" name="图片 14"/>
          <p:cNvPicPr>
            <a:picLocks noChangeAspect="1"/>
          </p:cNvPicPr>
          <p:nvPr/>
        </p:nvPicPr>
        <p:blipFill>
          <a:blip r:embed="rId3"/>
          <a:stretch>
            <a:fillRect/>
          </a:stretch>
        </p:blipFill>
        <p:spPr>
          <a:xfrm>
            <a:off x="862280" y="2609950"/>
            <a:ext cx="4789100" cy="2705140"/>
          </a:xfrm>
          <a:prstGeom prst="rect">
            <a:avLst/>
          </a:prstGeom>
          <a:noFill/>
          <a:ln>
            <a:solidFill>
              <a:schemeClr val="tx1"/>
            </a:solidFill>
          </a:ln>
        </p:spPr>
      </p:pic>
      <p:pic>
        <p:nvPicPr>
          <p:cNvPr id="16" name="图片 15"/>
          <p:cNvPicPr>
            <a:picLocks noChangeAspect="1"/>
          </p:cNvPicPr>
          <p:nvPr/>
        </p:nvPicPr>
        <p:blipFill>
          <a:blip r:embed="rId4"/>
          <a:stretch>
            <a:fillRect/>
          </a:stretch>
        </p:blipFill>
        <p:spPr>
          <a:xfrm>
            <a:off x="6410130" y="2610328"/>
            <a:ext cx="4800000" cy="2704762"/>
          </a:xfrm>
          <a:prstGeom prst="rect">
            <a:avLst/>
          </a:prstGeom>
          <a:noFill/>
          <a:ln>
            <a:solidFill>
              <a:schemeClr val="tx1"/>
            </a:solidFill>
          </a:ln>
        </p:spPr>
      </p:pic>
    </p:spTree>
    <p:extLst>
      <p:ext uri="{BB962C8B-B14F-4D97-AF65-F5344CB8AC3E}">
        <p14:creationId xmlns:p14="http://schemas.microsoft.com/office/powerpoint/2010/main" val="100242104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WLAN Planner — Six-Step Network Planning</a:t>
            </a:r>
            <a:endParaRPr lang="en-US" dirty="0">
              <a:latin typeface="Huawei Sans" panose="020C0503030203020204" pitchFamily="34" charset="0"/>
            </a:endParaRPr>
          </a:p>
        </p:txBody>
      </p:sp>
      <p:sp>
        <p:nvSpPr>
          <p:cNvPr id="25" name="TextBox 24"/>
          <p:cNvSpPr txBox="1"/>
          <p:nvPr/>
        </p:nvSpPr>
        <p:spPr>
          <a:xfrm>
            <a:off x="419580" y="1234302"/>
            <a:ext cx="3117923" cy="307777"/>
          </a:xfrm>
          <a:prstGeom prst="rect">
            <a:avLst/>
          </a:prstGeom>
          <a:noFill/>
        </p:spPr>
        <p:txBody>
          <a:bodyPr wrap="square" rtlCol="0">
            <a:spAutoFit/>
          </a:bodyPr>
          <a:lstStyle/>
          <a:p>
            <a:pPr fontAlgn="ctr">
              <a:buSzPct val="80000"/>
            </a:pPr>
            <a:r>
              <a:rPr lang="en-US" sz="1400" b="1" dirty="0" smtClean="0">
                <a:latin typeface="Huawei Sans" panose="020C0503030203020204" pitchFamily="34" charset="0"/>
              </a:rPr>
              <a:t>Step 1 Create a project.</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a:xfrm>
            <a:off x="419582" y="1480135"/>
            <a:ext cx="4064301" cy="523220"/>
          </a:xfrm>
          <a:prstGeom prst="rect">
            <a:avLst/>
          </a:prstGeom>
        </p:spPr>
        <p:txBody>
          <a:bodyPr wrap="square">
            <a:spAutoFit/>
          </a:bodyPr>
          <a:lstStyle/>
          <a:p>
            <a:pPr fontAlgn="ctr"/>
            <a:r>
              <a:rPr lang="en-US" sz="1400" dirty="0" smtClean="0">
                <a:latin typeface="Huawei Sans" panose="020C0503030203020204" pitchFamily="34" charset="0"/>
              </a:rPr>
              <a:t>Indoor or outdoor projects can be created based on drawings or </a:t>
            </a:r>
            <a:r>
              <a:rPr lang="en-US" sz="1400" dirty="0" err="1" smtClean="0">
                <a:latin typeface="Huawei Sans" panose="020C0503030203020204" pitchFamily="34" charset="0"/>
              </a:rPr>
              <a:t>AutoNavi</a:t>
            </a:r>
            <a:r>
              <a:rPr lang="en-US" sz="1400" dirty="0" smtClean="0">
                <a:latin typeface="Huawei Sans" panose="020C0503030203020204" pitchFamily="34" charset="0"/>
              </a:rPr>
              <a:t> maps.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24"/>
          <p:cNvSpPr txBox="1"/>
          <p:nvPr/>
        </p:nvSpPr>
        <p:spPr>
          <a:xfrm>
            <a:off x="419581" y="1941411"/>
            <a:ext cx="3814273" cy="307777"/>
          </a:xfrm>
          <a:prstGeom prst="rect">
            <a:avLst/>
          </a:prstGeom>
          <a:noFill/>
        </p:spPr>
        <p:txBody>
          <a:bodyPr wrap="square" rtlCol="0">
            <a:spAutoFit/>
          </a:bodyPr>
          <a:lstStyle/>
          <a:p>
            <a:pPr fontAlgn="ctr">
              <a:buSzPct val="80000"/>
            </a:pPr>
            <a:r>
              <a:rPr lang="en-US" sz="1400" b="1" dirty="0" smtClean="0">
                <a:latin typeface="Huawei Sans" panose="020C0503030203020204" pitchFamily="34" charset="0"/>
              </a:rPr>
              <a:t>Step 2 Automatically identify obstacles.</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a:xfrm>
            <a:off x="419586" y="2187244"/>
            <a:ext cx="3117921" cy="523220"/>
          </a:xfrm>
          <a:prstGeom prst="rect">
            <a:avLst/>
          </a:prstGeom>
        </p:spPr>
        <p:txBody>
          <a:bodyPr wrap="square">
            <a:spAutoFit/>
          </a:bodyPr>
          <a:lstStyle/>
          <a:p>
            <a:pPr fontAlgn="ctr"/>
            <a:r>
              <a:rPr lang="en-US" sz="1400" dirty="0" smtClean="0">
                <a:latin typeface="Huawei Sans" panose="020C0503030203020204" pitchFamily="34" charset="0"/>
              </a:rPr>
              <a:t>Obstacles can be manually drawn or automatically identified.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Box 24"/>
          <p:cNvSpPr txBox="1"/>
          <p:nvPr/>
        </p:nvSpPr>
        <p:spPr>
          <a:xfrm>
            <a:off x="419585" y="2648520"/>
            <a:ext cx="3117925" cy="307777"/>
          </a:xfrm>
          <a:prstGeom prst="rect">
            <a:avLst/>
          </a:prstGeom>
          <a:noFill/>
        </p:spPr>
        <p:txBody>
          <a:bodyPr wrap="square" rtlCol="0">
            <a:spAutoFit/>
          </a:bodyPr>
          <a:lstStyle/>
          <a:p>
            <a:pPr fontAlgn="ctr">
              <a:buSzPct val="80000"/>
            </a:pPr>
            <a:r>
              <a:rPr lang="en-US" sz="1400" b="1" dirty="0" smtClean="0">
                <a:latin typeface="Huawei Sans" panose="020C0503030203020204" pitchFamily="34" charset="0"/>
              </a:rPr>
              <a:t>Step 3 Configure areas.</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a:xfrm>
            <a:off x="419588" y="2894353"/>
            <a:ext cx="3928564" cy="523220"/>
          </a:xfrm>
          <a:prstGeom prst="rect">
            <a:avLst/>
          </a:prstGeom>
        </p:spPr>
        <p:txBody>
          <a:bodyPr wrap="square">
            <a:spAutoFit/>
          </a:bodyPr>
          <a:lstStyle/>
          <a:p>
            <a:pPr fontAlgn="ctr"/>
            <a:r>
              <a:rPr lang="en-US" sz="1400" dirty="0" smtClean="0">
                <a:latin typeface="Huawei Sans" panose="020C0503030203020204" pitchFamily="34" charset="0"/>
              </a:rPr>
              <a:t>Coverage areas can be drawn with different field strengths and capacity requirements.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TextBox 24"/>
          <p:cNvSpPr txBox="1"/>
          <p:nvPr/>
        </p:nvSpPr>
        <p:spPr>
          <a:xfrm>
            <a:off x="419588" y="3355629"/>
            <a:ext cx="3117925" cy="523220"/>
          </a:xfrm>
          <a:prstGeom prst="rect">
            <a:avLst/>
          </a:prstGeom>
          <a:noFill/>
        </p:spPr>
        <p:txBody>
          <a:bodyPr wrap="square" rtlCol="0">
            <a:spAutoFit/>
          </a:bodyPr>
          <a:lstStyle/>
          <a:p>
            <a:pPr fontAlgn="ctr">
              <a:buSzPct val="80000"/>
            </a:pPr>
            <a:r>
              <a:rPr lang="en-US" sz="1400" b="1" dirty="0" smtClean="0">
                <a:latin typeface="Huawei Sans" panose="020C0503030203020204" pitchFamily="34" charset="0"/>
              </a:rPr>
              <a:t>Step 4 Automatically deploy APs in one-click mode.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a:xfrm>
            <a:off x="419591" y="3816905"/>
            <a:ext cx="3928562" cy="738664"/>
          </a:xfrm>
          <a:prstGeom prst="rect">
            <a:avLst/>
          </a:prstGeom>
        </p:spPr>
        <p:txBody>
          <a:bodyPr wrap="square">
            <a:spAutoFit/>
          </a:bodyPr>
          <a:lstStyle/>
          <a:p>
            <a:pPr fontAlgn="ctr"/>
            <a:r>
              <a:rPr lang="en-US" sz="1400" dirty="0" smtClean="0">
                <a:latin typeface="Huawei Sans" panose="020C0503030203020204" pitchFamily="34" charset="0"/>
              </a:rPr>
              <a:t>APs can be automatically deployed in one-click mode and channels can be automatically calculated based on the drawn area.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TextBox 24"/>
          <p:cNvSpPr txBox="1"/>
          <p:nvPr/>
        </p:nvSpPr>
        <p:spPr>
          <a:xfrm>
            <a:off x="419578" y="4493625"/>
            <a:ext cx="3528526" cy="307777"/>
          </a:xfrm>
          <a:prstGeom prst="rect">
            <a:avLst/>
          </a:prstGeom>
          <a:noFill/>
        </p:spPr>
        <p:txBody>
          <a:bodyPr wrap="square" rtlCol="0">
            <a:spAutoFit/>
          </a:bodyPr>
          <a:lstStyle/>
          <a:p>
            <a:pPr fontAlgn="ctr">
              <a:buSzPct val="80000"/>
            </a:pPr>
            <a:r>
              <a:rPr lang="en-US" sz="1400" b="1" dirty="0" smtClean="0">
                <a:latin typeface="Huawei Sans" panose="020C0503030203020204" pitchFamily="34" charset="0"/>
              </a:rPr>
              <a:t>Step 5 Check the simulation effect.</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a:xfrm>
            <a:off x="419581" y="4739458"/>
            <a:ext cx="3928571" cy="523220"/>
          </a:xfrm>
          <a:prstGeom prst="rect">
            <a:avLst/>
          </a:prstGeom>
        </p:spPr>
        <p:txBody>
          <a:bodyPr wrap="square">
            <a:spAutoFit/>
          </a:bodyPr>
          <a:lstStyle/>
          <a:p>
            <a:pPr fontAlgn="ctr"/>
            <a:r>
              <a:rPr lang="en-US" sz="1400" dirty="0" smtClean="0">
                <a:latin typeface="Huawei Sans" panose="020C0503030203020204" pitchFamily="34" charset="0"/>
              </a:rPr>
              <a:t>Field strength and signal-to-noise ratio (SNR) simulation drawings can be viewed.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24"/>
          <p:cNvSpPr txBox="1"/>
          <p:nvPr/>
        </p:nvSpPr>
        <p:spPr>
          <a:xfrm>
            <a:off x="419593" y="5200734"/>
            <a:ext cx="3117925" cy="307777"/>
          </a:xfrm>
          <a:prstGeom prst="rect">
            <a:avLst/>
          </a:prstGeom>
          <a:noFill/>
        </p:spPr>
        <p:txBody>
          <a:bodyPr wrap="square" rtlCol="0">
            <a:spAutoFit/>
          </a:bodyPr>
          <a:lstStyle/>
          <a:p>
            <a:pPr fontAlgn="ctr">
              <a:buSzPct val="80000"/>
            </a:pPr>
            <a:r>
              <a:rPr lang="en-US" sz="1400" b="1" dirty="0" smtClean="0">
                <a:latin typeface="Huawei Sans" panose="020C0503030203020204" pitchFamily="34" charset="0"/>
              </a:rPr>
              <a:t>Step 6 Export reports.</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a:xfrm>
            <a:off x="419596" y="5446568"/>
            <a:ext cx="4075295" cy="523220"/>
          </a:xfrm>
          <a:prstGeom prst="rect">
            <a:avLst/>
          </a:prstGeom>
        </p:spPr>
        <p:txBody>
          <a:bodyPr wrap="square">
            <a:spAutoFit/>
          </a:bodyPr>
          <a:lstStyle/>
          <a:p>
            <a:pPr fontAlgn="ctr"/>
            <a:r>
              <a:rPr lang="en-US" sz="1400" dirty="0" smtClean="0">
                <a:latin typeface="Huawei Sans" panose="020C0503030203020204" pitchFamily="34" charset="0"/>
              </a:rPr>
              <a:t>Reports in Word format and a bill of materials (BOM) in Excel format can be exported.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 name="组合 27"/>
          <p:cNvGrpSpPr/>
          <p:nvPr/>
        </p:nvGrpSpPr>
        <p:grpSpPr>
          <a:xfrm>
            <a:off x="6462000" y="60381"/>
            <a:ext cx="5296902" cy="324000"/>
            <a:chOff x="6633228" y="60381"/>
            <a:chExt cx="5296902" cy="324000"/>
          </a:xfrm>
        </p:grpSpPr>
        <p:sp>
          <p:nvSpPr>
            <p:cNvPr id="29" name="五边形 28"/>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a:spLocks/>
            </p:cNvSpPr>
            <p:nvPr/>
          </p:nvSpPr>
          <p:spPr bwMode="gray">
            <a:xfrm>
              <a:off x="7954862" y="60381"/>
              <a:ext cx="1332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30"/>
            <p:cNvSpPr>
              <a:spLocks/>
            </p:cNvSpPr>
            <p:nvPr/>
          </p:nvSpPr>
          <p:spPr bwMode="gray">
            <a:xfrm>
              <a:off x="9168496" y="60381"/>
              <a:ext cx="1440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燕尾形 31"/>
            <p:cNvSpPr>
              <a:spLocks/>
            </p:cNvSpPr>
            <p:nvPr/>
          </p:nvSpPr>
          <p:spPr bwMode="gray">
            <a:xfrm>
              <a:off x="10490130" y="60381"/>
              <a:ext cx="1440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rPr>
                <a:t>WLAN Planner</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33" name="图片 32"/>
          <p:cNvPicPr>
            <a:picLocks noChangeAspect="1"/>
          </p:cNvPicPr>
          <p:nvPr/>
        </p:nvPicPr>
        <p:blipFill>
          <a:blip r:embed="rId3"/>
          <a:stretch>
            <a:fillRect/>
          </a:stretch>
        </p:blipFill>
        <p:spPr>
          <a:xfrm>
            <a:off x="5017414" y="2056382"/>
            <a:ext cx="6310966" cy="3221222"/>
          </a:xfrm>
          <a:prstGeom prst="rect">
            <a:avLst/>
          </a:prstGeom>
          <a:ln>
            <a:solidFill>
              <a:schemeClr val="bg1">
                <a:lumMod val="50000"/>
              </a:schemeClr>
            </a:solidFill>
          </a:ln>
        </p:spPr>
      </p:pic>
    </p:spTree>
    <p:extLst>
      <p:ext uri="{BB962C8B-B14F-4D97-AF65-F5344CB8AC3E}">
        <p14:creationId xmlns:p14="http://schemas.microsoft.com/office/powerpoint/2010/main" val="36293989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latin typeface="Huawei Sans" panose="020C0503030203020204" pitchFamily="34" charset="0"/>
              </a:rPr>
              <a:t>Upon completion of this course, you will be able to: </a:t>
            </a:r>
            <a:endParaRPr lang="en-US" altLang="zh-CN" dirty="0" smtClean="0">
              <a:latin typeface="Huawei Sans" panose="020C0503030203020204" pitchFamily="34" charset="0"/>
            </a:endParaRPr>
          </a:p>
          <a:p>
            <a:pPr marL="654050" lvl="1" indent="-339725"/>
            <a:r>
              <a:rPr lang="en-US" dirty="0" smtClean="0">
                <a:latin typeface="Huawei Sans" panose="020C0503030203020204" pitchFamily="34" charset="0"/>
              </a:rPr>
              <a:t>Describe the WLAN planning and delivery process.</a:t>
            </a:r>
          </a:p>
          <a:p>
            <a:pPr marL="654050" lvl="1" indent="-339725"/>
            <a:r>
              <a:rPr lang="en-US" dirty="0" smtClean="0">
                <a:latin typeface="Huawei Sans" panose="020C0503030203020204" pitchFamily="34" charset="0"/>
              </a:rPr>
              <a:t>Collect WLAN requirements and perform a site survey.</a:t>
            </a:r>
          </a:p>
          <a:p>
            <a:pPr marL="654050" lvl="1" indent="-339725"/>
            <a:r>
              <a:rPr lang="en-US" dirty="0" smtClean="0">
                <a:latin typeface="Huawei Sans" panose="020C0503030203020204" pitchFamily="34" charset="0"/>
              </a:rPr>
              <a:t>Describe the capacity, frequency, and coverage planning, and AP model selection.</a:t>
            </a:r>
          </a:p>
          <a:p>
            <a:pPr marL="654050" lvl="1" indent="-339725"/>
            <a:r>
              <a:rPr lang="en-US" dirty="0" smtClean="0">
                <a:latin typeface="Huawei Sans" panose="020C0503030203020204" pitchFamily="34" charset="0"/>
              </a:rPr>
              <a:t>Describe the WLAN channel planning, AP deployment design, power supply and cabling design, and AP installation mode design.</a:t>
            </a:r>
          </a:p>
          <a:p>
            <a:pPr marL="654050" lvl="1" indent="-339725"/>
            <a:r>
              <a:rPr lang="en-US" dirty="0" smtClean="0">
                <a:latin typeface="Huawei Sans" panose="020C0503030203020204" pitchFamily="34" charset="0"/>
              </a:rPr>
              <a:t>Describe WLAN project acceptance methods.</a:t>
            </a:r>
          </a:p>
          <a:p>
            <a:pPr lvl="1"/>
            <a:endParaRPr lang="en-US" altLang="zh-CN" dirty="0" smtClean="0">
              <a:latin typeface="Huawei Sans" panose="020C0503030203020204" pitchFamily="34" charset="0"/>
            </a:endParaRPr>
          </a:p>
          <a:p>
            <a:pPr lvl="1"/>
            <a:endParaRPr lang="en-US" altLang="zh-CN" dirty="0">
              <a:latin typeface="Huawei Sans" panose="020C0503030203020204" pitchFamily="34" charset="0"/>
            </a:endParaRPr>
          </a:p>
        </p:txBody>
      </p:sp>
    </p:spTree>
    <p:extLst>
      <p:ext uri="{BB962C8B-B14F-4D97-AF65-F5344CB8AC3E}">
        <p14:creationId xmlns:p14="http://schemas.microsoft.com/office/powerpoint/2010/main" val="144123947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a:stretch>
            <a:fillRect/>
          </a:stretch>
        </p:blipFill>
        <p:spPr>
          <a:xfrm>
            <a:off x="495300" y="1476495"/>
            <a:ext cx="8988308" cy="4384540"/>
          </a:xfrm>
          <a:prstGeom prst="rect">
            <a:avLst/>
          </a:prstGeom>
          <a:ln>
            <a:solidFill>
              <a:schemeClr val="bg1">
                <a:lumMod val="50000"/>
              </a:schemeClr>
            </a:solidFill>
          </a:ln>
        </p:spPr>
      </p:pic>
      <p:pic>
        <p:nvPicPr>
          <p:cNvPr id="21" name="图片 20"/>
          <p:cNvPicPr>
            <a:picLocks noChangeAspect="1"/>
          </p:cNvPicPr>
          <p:nvPr/>
        </p:nvPicPr>
        <p:blipFill>
          <a:blip r:embed="rId4"/>
          <a:stretch>
            <a:fillRect/>
          </a:stretch>
        </p:blipFill>
        <p:spPr>
          <a:xfrm>
            <a:off x="4510840" y="2179350"/>
            <a:ext cx="5151360" cy="2978830"/>
          </a:xfrm>
          <a:prstGeom prst="rect">
            <a:avLst/>
          </a:prstGeom>
          <a:ln>
            <a:solidFill>
              <a:schemeClr val="bg1">
                <a:lumMod val="50000"/>
              </a:schemeClr>
            </a:solidFill>
          </a:ln>
        </p:spPr>
      </p:pic>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Six-Step Network Planning 1: Create a Project</a:t>
            </a:r>
            <a:endParaRPr lang="en-US" dirty="0">
              <a:latin typeface="Huawei Sans" panose="020C0503030203020204" pitchFamily="34" charset="0"/>
            </a:endParaRPr>
          </a:p>
        </p:txBody>
      </p:sp>
      <p:sp>
        <p:nvSpPr>
          <p:cNvPr id="8" name="TextBox 7"/>
          <p:cNvSpPr txBox="1"/>
          <p:nvPr/>
        </p:nvSpPr>
        <p:spPr>
          <a:xfrm>
            <a:off x="385274" y="1041252"/>
            <a:ext cx="11256962" cy="338554"/>
          </a:xfrm>
          <a:prstGeom prst="rect">
            <a:avLst/>
          </a:prstGeom>
          <a:noFill/>
        </p:spPr>
        <p:txBody>
          <a:bodyPr wrap="square" rtlCol="0">
            <a:spAutoFit/>
          </a:bodyPr>
          <a:lstStyle/>
          <a:p>
            <a:pPr fontAlgn="ctr"/>
            <a:r>
              <a:rPr lang="en-US" sz="1600" dirty="0" smtClean="0">
                <a:latin typeface="Huawei Sans" panose="020C0503030203020204" pitchFamily="34" charset="0"/>
              </a:rPr>
              <a:t>Enter the project name, select the region and representative office, and then select the country/region.</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bwMode="auto">
          <a:xfrm>
            <a:off x="1849444" y="2659722"/>
            <a:ext cx="662872" cy="296200"/>
          </a:xfrm>
          <a:prstGeom prst="rect">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bodyPr>
          <a:lstStyle/>
          <a:p>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a:xfrm>
            <a:off x="10058967" y="2943225"/>
            <a:ext cx="1661546" cy="1759330"/>
          </a:xfrm>
          <a:prstGeom prst="rect">
            <a:avLst/>
          </a:prstGeom>
          <a:solidFill>
            <a:srgbClr val="FDE397"/>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Huawei Sans" panose="020C0503030203020204" pitchFamily="34" charset="0"/>
                <a:ea typeface="方正兰亭黑简体" panose="02000000000000000000" pitchFamily="2" charset="-122"/>
              </a:rPr>
              <a:t>Note: The country/region corresponds to the country code. The available channels are restricted based on the country code and EIRP requirements.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箭头连接符 12"/>
          <p:cNvCxnSpPr/>
          <p:nvPr/>
        </p:nvCxnSpPr>
        <p:spPr bwMode="auto">
          <a:xfrm flipH="1">
            <a:off x="9662200" y="3594747"/>
            <a:ext cx="396767" cy="0"/>
          </a:xfrm>
          <a:prstGeom prst="straightConnector1">
            <a:avLst/>
          </a:prstGeom>
          <a:noFill/>
          <a:ln w="28575" cap="flat" cmpd="sng" algn="ctr">
            <a:solidFill>
              <a:srgbClr val="FFD17D"/>
            </a:solidFill>
            <a:prstDash val="solid"/>
            <a:miter lim="800000"/>
            <a:tailEnd type="triangle"/>
          </a:ln>
          <a:effectLst/>
        </p:spPr>
      </p:cxnSp>
      <p:cxnSp>
        <p:nvCxnSpPr>
          <p:cNvPr id="14" name="直接箭头连接符 13"/>
          <p:cNvCxnSpPr>
            <a:stCxn id="10" idx="3"/>
          </p:cNvCxnSpPr>
          <p:nvPr/>
        </p:nvCxnSpPr>
        <p:spPr bwMode="auto">
          <a:xfrm>
            <a:off x="2512316" y="2807822"/>
            <a:ext cx="2300316" cy="0"/>
          </a:xfrm>
          <a:prstGeom prst="straightConnector1">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6462000" y="60381"/>
            <a:ext cx="5296902" cy="324000"/>
            <a:chOff x="6633228" y="60381"/>
            <a:chExt cx="5296902" cy="324000"/>
          </a:xfrm>
        </p:grpSpPr>
        <p:sp>
          <p:nvSpPr>
            <p:cNvPr id="16" name="五边形 15"/>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16"/>
            <p:cNvSpPr>
              <a:spLocks/>
            </p:cNvSpPr>
            <p:nvPr/>
          </p:nvSpPr>
          <p:spPr bwMode="gray">
            <a:xfrm>
              <a:off x="7954862" y="60381"/>
              <a:ext cx="1332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a:spLocks/>
            </p:cNvSpPr>
            <p:nvPr/>
          </p:nvSpPr>
          <p:spPr bwMode="gray">
            <a:xfrm>
              <a:off x="9168496" y="60381"/>
              <a:ext cx="1440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a:spLocks/>
            </p:cNvSpPr>
            <p:nvPr/>
          </p:nvSpPr>
          <p:spPr bwMode="gray">
            <a:xfrm>
              <a:off x="10490130" y="60381"/>
              <a:ext cx="1440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rPr>
                <a:t>WLAN Planner</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03235074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974520" y="1668573"/>
            <a:ext cx="9413703" cy="4342426"/>
            <a:chOff x="697794" y="1847256"/>
            <a:chExt cx="9413703" cy="4342426"/>
          </a:xfrm>
        </p:grpSpPr>
        <p:pic>
          <p:nvPicPr>
            <p:cNvPr id="27" name="图片 26"/>
            <p:cNvPicPr>
              <a:picLocks noChangeAspect="1"/>
            </p:cNvPicPr>
            <p:nvPr/>
          </p:nvPicPr>
          <p:blipFill rotWithShape="1">
            <a:blip r:embed="rId3"/>
            <a:srcRect l="190"/>
            <a:stretch/>
          </p:blipFill>
          <p:spPr>
            <a:xfrm>
              <a:off x="697794" y="1847256"/>
              <a:ext cx="8920634" cy="4342426"/>
            </a:xfrm>
            <a:prstGeom prst="rect">
              <a:avLst/>
            </a:prstGeom>
            <a:ln>
              <a:solidFill>
                <a:schemeClr val="bg1">
                  <a:lumMod val="50000"/>
                </a:schemeClr>
              </a:solidFill>
            </a:ln>
          </p:spPr>
        </p:pic>
        <p:pic>
          <p:nvPicPr>
            <p:cNvPr id="28" name="图片 27"/>
            <p:cNvPicPr>
              <a:picLocks noChangeAspect="1"/>
            </p:cNvPicPr>
            <p:nvPr/>
          </p:nvPicPr>
          <p:blipFill>
            <a:blip r:embed="rId4"/>
            <a:stretch>
              <a:fillRect/>
            </a:stretch>
          </p:blipFill>
          <p:spPr>
            <a:xfrm>
              <a:off x="2510944" y="2922776"/>
              <a:ext cx="2319248" cy="2646968"/>
            </a:xfrm>
            <a:prstGeom prst="rect">
              <a:avLst/>
            </a:prstGeom>
            <a:ln>
              <a:solidFill>
                <a:schemeClr val="bg1">
                  <a:lumMod val="50000"/>
                </a:schemeClr>
              </a:solidFill>
            </a:ln>
          </p:spPr>
        </p:pic>
        <p:pic>
          <p:nvPicPr>
            <p:cNvPr id="29" name="图片 28"/>
            <p:cNvPicPr>
              <a:picLocks noChangeAspect="1"/>
            </p:cNvPicPr>
            <p:nvPr/>
          </p:nvPicPr>
          <p:blipFill>
            <a:blip r:embed="rId5"/>
            <a:stretch>
              <a:fillRect/>
            </a:stretch>
          </p:blipFill>
          <p:spPr>
            <a:xfrm>
              <a:off x="7872307" y="3214856"/>
              <a:ext cx="2239190" cy="2447287"/>
            </a:xfrm>
            <a:prstGeom prst="rect">
              <a:avLst/>
            </a:prstGeom>
            <a:ln>
              <a:solidFill>
                <a:schemeClr val="bg1">
                  <a:lumMod val="50000"/>
                </a:schemeClr>
              </a:solidFill>
            </a:ln>
          </p:spPr>
        </p:pic>
      </p:grpSp>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Six-Step Network Planning 2.1: Create Buildings and Floors</a:t>
            </a:r>
            <a:endParaRPr lang="en-US" dirty="0">
              <a:latin typeface="Huawei Sans" panose="020C0503030203020204" pitchFamily="34" charset="0"/>
            </a:endParaRPr>
          </a:p>
        </p:txBody>
      </p:sp>
      <p:sp>
        <p:nvSpPr>
          <p:cNvPr id="8" name="TextBox 7"/>
          <p:cNvSpPr txBox="1"/>
          <p:nvPr/>
        </p:nvSpPr>
        <p:spPr>
          <a:xfrm>
            <a:off x="436563" y="994456"/>
            <a:ext cx="11312524" cy="584775"/>
          </a:xfrm>
          <a:prstGeom prst="rect">
            <a:avLst/>
          </a:prstGeom>
          <a:noFill/>
        </p:spPr>
        <p:txBody>
          <a:bodyPr wrap="square" rtlCol="0">
            <a:spAutoFit/>
          </a:bodyPr>
          <a:lstStyle/>
          <a:p>
            <a:pPr fontAlgn="ctr"/>
            <a:r>
              <a:rPr lang="en-US" sz="1600" dirty="0" smtClean="0">
                <a:latin typeface="Huawei Sans" panose="020C0503030203020204" pitchFamily="34" charset="0"/>
              </a:rPr>
              <a:t>After entering the project, create a floor based on the created building and import the drawing. The following uses an indoor scenario as an example.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a:xfrm>
            <a:off x="2685366" y="5539257"/>
            <a:ext cx="2382188" cy="369332"/>
          </a:xfrm>
          <a:prstGeom prst="rect">
            <a:avLst/>
          </a:prstGeom>
        </p:spPr>
        <p:txBody>
          <a:bodyPr wrap="square">
            <a:spAutoFit/>
          </a:bodyPr>
          <a:lstStyle/>
          <a:p>
            <a:pPr algn="ctr" fontAlgn="ctr"/>
            <a:r>
              <a:rPr lang="en-US" sz="900" dirty="0" smtClean="0">
                <a:latin typeface="Huawei Sans" panose="020C0503030203020204" pitchFamily="34" charset="0"/>
              </a:rPr>
              <a:t>Add a building, enter the name, and select the corresponding scenario.</a:t>
            </a:r>
            <a:endParaRPr lang="en-US" sz="900" dirty="0">
              <a:latin typeface="Huawei Sans" panose="020C0503030203020204" pitchFamily="34" charset="0"/>
            </a:endParaRPr>
          </a:p>
        </p:txBody>
      </p:sp>
      <p:sp>
        <p:nvSpPr>
          <p:cNvPr id="11" name="矩形 10"/>
          <p:cNvSpPr/>
          <p:nvPr/>
        </p:nvSpPr>
        <p:spPr bwMode="auto">
          <a:xfrm>
            <a:off x="1765292" y="1977903"/>
            <a:ext cx="164900" cy="294066"/>
          </a:xfrm>
          <a:prstGeom prst="rect">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bodyPr>
          <a:lstStyle/>
          <a:p>
            <a:pP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箭头连接符 76"/>
          <p:cNvCxnSpPr>
            <a:stCxn id="11" idx="2"/>
          </p:cNvCxnSpPr>
          <p:nvPr/>
        </p:nvCxnSpPr>
        <p:spPr bwMode="auto">
          <a:xfrm rot="16200000" flipH="1">
            <a:off x="1293117" y="2826594"/>
            <a:ext cx="2034680" cy="925430"/>
          </a:xfrm>
          <a:prstGeom prst="bentConnector2">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cxnSp>
      <p:sp>
        <p:nvSpPr>
          <p:cNvPr id="15" name="矩形 14"/>
          <p:cNvSpPr/>
          <p:nvPr/>
        </p:nvSpPr>
        <p:spPr bwMode="auto">
          <a:xfrm>
            <a:off x="2102784" y="1969605"/>
            <a:ext cx="146823" cy="294066"/>
          </a:xfrm>
          <a:prstGeom prst="rect">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bodyPr>
          <a:lstStyle/>
          <a:p>
            <a:pP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箭头连接符 76"/>
          <p:cNvCxnSpPr>
            <a:stCxn id="15" idx="3"/>
          </p:cNvCxnSpPr>
          <p:nvPr/>
        </p:nvCxnSpPr>
        <p:spPr bwMode="auto">
          <a:xfrm>
            <a:off x="2249607" y="2116638"/>
            <a:ext cx="7066106" cy="827001"/>
          </a:xfrm>
          <a:prstGeom prst="bentConnector2">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8149648" y="5539257"/>
            <a:ext cx="2362348" cy="369332"/>
          </a:xfrm>
          <a:prstGeom prst="rect">
            <a:avLst/>
          </a:prstGeom>
        </p:spPr>
        <p:txBody>
          <a:bodyPr wrap="square">
            <a:spAutoFit/>
          </a:bodyPr>
          <a:lstStyle/>
          <a:p>
            <a:pPr algn="ctr" fontAlgn="ctr"/>
            <a:r>
              <a:rPr lang="en-US" sz="900" dirty="0" smtClean="0">
                <a:latin typeface="Huawei Sans" panose="020C0503030203020204" pitchFamily="34" charset="0"/>
              </a:rPr>
              <a:t>Add a floor, select a scenario, and import the drawing (CAD is supported).</a:t>
            </a:r>
            <a:endParaRPr lang="en-US" sz="900" dirty="0">
              <a:latin typeface="Huawei Sans" panose="020C0503030203020204" pitchFamily="34" charset="0"/>
            </a:endParaRPr>
          </a:p>
        </p:txBody>
      </p:sp>
      <p:cxnSp>
        <p:nvCxnSpPr>
          <p:cNvPr id="19" name="直接箭头连接符 18"/>
          <p:cNvCxnSpPr/>
          <p:nvPr/>
        </p:nvCxnSpPr>
        <p:spPr bwMode="auto">
          <a:xfrm flipH="1">
            <a:off x="2102785" y="2571197"/>
            <a:ext cx="3338753" cy="1"/>
          </a:xfrm>
          <a:prstGeom prst="straightConnector1">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879239" y="4346754"/>
            <a:ext cx="1652952" cy="818140"/>
          </a:xfrm>
          <a:prstGeom prst="rect">
            <a:avLst/>
          </a:prstGeom>
          <a:solidFill>
            <a:srgbClr val="FDE397"/>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chemeClr val="tx1"/>
                </a:solidFill>
                <a:latin typeface="Huawei Sans" panose="020C0503030203020204" pitchFamily="34" charset="0"/>
              </a:rPr>
              <a:t>Note: You can also right-click a building name to perform related operations.</a:t>
            </a:r>
            <a:endParaRPr lang="en-US" sz="1200" dirty="0">
              <a:solidFill>
                <a:schemeClr val="tx1"/>
              </a:solidFill>
              <a:latin typeface="Huawei Sans" panose="020C0503030203020204" pitchFamily="34" charset="0"/>
            </a:endParaRPr>
          </a:p>
        </p:txBody>
      </p:sp>
      <p:grpSp>
        <p:nvGrpSpPr>
          <p:cNvPr id="21" name="组合 20"/>
          <p:cNvGrpSpPr/>
          <p:nvPr/>
        </p:nvGrpSpPr>
        <p:grpSpPr>
          <a:xfrm>
            <a:off x="6462000" y="60381"/>
            <a:ext cx="5296902" cy="324000"/>
            <a:chOff x="6633228" y="60381"/>
            <a:chExt cx="5296902" cy="324000"/>
          </a:xfrm>
        </p:grpSpPr>
        <p:sp>
          <p:nvSpPr>
            <p:cNvPr id="22" name="五边形 21"/>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a:spLocks/>
            </p:cNvSpPr>
            <p:nvPr/>
          </p:nvSpPr>
          <p:spPr bwMode="gray">
            <a:xfrm>
              <a:off x="7954862" y="60381"/>
              <a:ext cx="1332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燕尾形 23"/>
            <p:cNvSpPr>
              <a:spLocks/>
            </p:cNvSpPr>
            <p:nvPr/>
          </p:nvSpPr>
          <p:spPr bwMode="gray">
            <a:xfrm>
              <a:off x="9168496" y="60381"/>
              <a:ext cx="1440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a:spLocks/>
            </p:cNvSpPr>
            <p:nvPr/>
          </p:nvSpPr>
          <p:spPr bwMode="gray">
            <a:xfrm>
              <a:off x="10490130" y="60381"/>
              <a:ext cx="1440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rPr>
                <a:t>WLAN Planner</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30" name="图片 29"/>
          <p:cNvPicPr>
            <a:picLocks noChangeAspect="1"/>
          </p:cNvPicPr>
          <p:nvPr/>
        </p:nvPicPr>
        <p:blipFill>
          <a:blip r:embed="rId6"/>
          <a:stretch>
            <a:fillRect/>
          </a:stretch>
        </p:blipFill>
        <p:spPr>
          <a:xfrm>
            <a:off x="5460654" y="2393825"/>
            <a:ext cx="1959306" cy="1893448"/>
          </a:xfrm>
          <a:prstGeom prst="rect">
            <a:avLst/>
          </a:prstGeom>
        </p:spPr>
      </p:pic>
    </p:spTree>
    <p:extLst>
      <p:ext uri="{BB962C8B-B14F-4D97-AF65-F5344CB8AC3E}">
        <p14:creationId xmlns:p14="http://schemas.microsoft.com/office/powerpoint/2010/main" val="102079163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0551" y="1820438"/>
            <a:ext cx="10477500" cy="4140856"/>
            <a:chOff x="495300" y="1790712"/>
            <a:chExt cx="11096948" cy="4491720"/>
          </a:xfrm>
        </p:grpSpPr>
        <p:pic>
          <p:nvPicPr>
            <p:cNvPr id="37" name="图片 36"/>
            <p:cNvPicPr>
              <a:picLocks noChangeAspect="1"/>
            </p:cNvPicPr>
            <p:nvPr/>
          </p:nvPicPr>
          <p:blipFill>
            <a:blip r:embed="rId3"/>
            <a:stretch>
              <a:fillRect/>
            </a:stretch>
          </p:blipFill>
          <p:spPr>
            <a:xfrm>
              <a:off x="495300" y="1790712"/>
              <a:ext cx="9177676" cy="4491720"/>
            </a:xfrm>
            <a:prstGeom prst="rect">
              <a:avLst/>
            </a:prstGeom>
            <a:ln>
              <a:solidFill>
                <a:schemeClr val="bg1">
                  <a:lumMod val="50000"/>
                </a:schemeClr>
              </a:solidFill>
            </a:ln>
          </p:spPr>
        </p:pic>
        <p:pic>
          <p:nvPicPr>
            <p:cNvPr id="38" name="图片 37"/>
            <p:cNvPicPr>
              <a:picLocks noChangeAspect="1"/>
            </p:cNvPicPr>
            <p:nvPr/>
          </p:nvPicPr>
          <p:blipFill rotWithShape="1">
            <a:blip r:embed="rId4"/>
            <a:srcRect r="39421"/>
            <a:stretch/>
          </p:blipFill>
          <p:spPr>
            <a:xfrm>
              <a:off x="7089858" y="3887900"/>
              <a:ext cx="2217665" cy="1687604"/>
            </a:xfrm>
            <a:prstGeom prst="rect">
              <a:avLst/>
            </a:prstGeom>
            <a:ln>
              <a:noFill/>
            </a:ln>
            <a:effectLst>
              <a:outerShdw blurRad="190500" algn="tl" rotWithShape="0">
                <a:srgbClr val="000000">
                  <a:alpha val="70000"/>
                </a:srgbClr>
              </a:outerShdw>
            </a:effectLst>
          </p:spPr>
        </p:pic>
        <p:pic>
          <p:nvPicPr>
            <p:cNvPr id="39" name="图片 38"/>
            <p:cNvPicPr>
              <a:picLocks noChangeAspect="1"/>
            </p:cNvPicPr>
            <p:nvPr/>
          </p:nvPicPr>
          <p:blipFill>
            <a:blip r:embed="rId5"/>
            <a:stretch>
              <a:fillRect/>
            </a:stretch>
          </p:blipFill>
          <p:spPr>
            <a:xfrm>
              <a:off x="9227746" y="3687816"/>
              <a:ext cx="2364502" cy="1649144"/>
            </a:xfrm>
            <a:prstGeom prst="rect">
              <a:avLst/>
            </a:prstGeom>
            <a:ln>
              <a:noFill/>
            </a:ln>
            <a:effectLst>
              <a:outerShdw blurRad="190500" algn="tl" rotWithShape="0">
                <a:srgbClr val="000000">
                  <a:alpha val="70000"/>
                </a:srgbClr>
              </a:outerShdw>
            </a:effectLst>
          </p:spPr>
        </p:pic>
      </p:grpSp>
      <p:sp>
        <p:nvSpPr>
          <p:cNvPr id="10" name="标题 9"/>
          <p:cNvSpPr>
            <a:spLocks noGrp="1"/>
          </p:cNvSpPr>
          <p:nvPr>
            <p:ph type="title"/>
          </p:nvPr>
        </p:nvSpPr>
        <p:spPr/>
        <p:txBody>
          <a:bodyPr>
            <a:normAutofit/>
          </a:bodyPr>
          <a:lstStyle/>
          <a:p>
            <a:pPr fontAlgn="ctr"/>
            <a:r>
              <a:rPr lang="en-US" dirty="0" smtClean="0">
                <a:latin typeface="Huawei Sans" panose="020C0503030203020204" pitchFamily="34" charset="0"/>
              </a:rPr>
              <a:t>Six-Step Network Planning 2.2: Import Drawings and Draw Obstacles (1)</a:t>
            </a:r>
            <a:endParaRPr lang="en-US" altLang="zh-CN" dirty="0">
              <a:latin typeface="Huawei Sans" panose="020C0503030203020204" pitchFamily="34" charset="0"/>
            </a:endParaRPr>
          </a:p>
        </p:txBody>
      </p:sp>
      <p:sp>
        <p:nvSpPr>
          <p:cNvPr id="11" name="TextBox 7"/>
          <p:cNvSpPr txBox="1"/>
          <p:nvPr/>
        </p:nvSpPr>
        <p:spPr>
          <a:xfrm>
            <a:off x="398463" y="1480884"/>
            <a:ext cx="8030931" cy="338554"/>
          </a:xfrm>
          <a:prstGeom prst="rect">
            <a:avLst/>
          </a:prstGeom>
          <a:noFill/>
        </p:spPr>
        <p:txBody>
          <a:bodyPr wrap="square" rtlCol="0">
            <a:spAutoFit/>
          </a:bodyPr>
          <a:lstStyle/>
          <a:p>
            <a:pPr fontAlgn="ctr"/>
            <a:r>
              <a:rPr lang="en-US" sz="1600" dirty="0" smtClean="0">
                <a:latin typeface="Huawei Sans" panose="020C0503030203020204" pitchFamily="34" charset="0"/>
              </a:rPr>
              <a:t>Draw obstacles (CAD drawing) based on the drawing and onsite environment.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bwMode="auto">
          <a:xfrm>
            <a:off x="8073228" y="2817101"/>
            <a:ext cx="276001" cy="159648"/>
          </a:xfrm>
          <a:prstGeom prst="rect">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bodyPr>
          <a:lstStyle/>
          <a:p>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箭头连接符 14"/>
          <p:cNvCxnSpPr>
            <a:stCxn id="14" idx="1"/>
          </p:cNvCxnSpPr>
          <p:nvPr/>
        </p:nvCxnSpPr>
        <p:spPr bwMode="auto">
          <a:xfrm flipH="1">
            <a:off x="7578687" y="2896924"/>
            <a:ext cx="494542" cy="0"/>
          </a:xfrm>
          <a:prstGeom prst="straightConnector1">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bwMode="auto">
          <a:xfrm>
            <a:off x="5179827" y="2766248"/>
            <a:ext cx="2568479" cy="369332"/>
          </a:xfrm>
          <a:prstGeom prst="rect">
            <a:avLst/>
          </a:prstGeom>
        </p:spPr>
        <p:txBody>
          <a:bodyPr wrap="square">
            <a:spAutoFit/>
          </a:bodyPr>
          <a:lstStyle>
            <a:defPPr>
              <a:defRPr lang="en-US"/>
            </a:defPPr>
            <a:lvl1pPr>
              <a:defRPr sz="1400">
                <a:solidFill>
                  <a:srgbClr val="C00000"/>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900" dirty="0" smtClean="0">
                <a:solidFill>
                  <a:schemeClr val="tx1"/>
                </a:solidFill>
                <a:latin typeface="Huawei Sans" panose="020C0503030203020204" pitchFamily="34" charset="0"/>
              </a:rPr>
              <a:t>Click the check box to set the obstacle type.</a:t>
            </a:r>
            <a:endParaRPr lang="en-US" altLang="zh-CN" sz="9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900" dirty="0" smtClean="0">
                <a:solidFill>
                  <a:schemeClr val="tx1"/>
                </a:solidFill>
                <a:latin typeface="Huawei Sans" panose="020C0503030203020204" pitchFamily="34" charset="0"/>
              </a:rPr>
              <a:t>Click the bulb to hide or display the layer.</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auto">
          <a:xfrm>
            <a:off x="917349" y="3055738"/>
            <a:ext cx="1974841" cy="784830"/>
          </a:xfrm>
          <a:prstGeom prst="rect">
            <a:avLst/>
          </a:prstGeom>
        </p:spPr>
        <p:txBody>
          <a:bodyPr wrap="square">
            <a:spAutoFit/>
          </a:bodyPr>
          <a:lstStyle>
            <a:defPPr>
              <a:defRPr lang="en-US"/>
            </a:defPPr>
            <a:lvl1pPr>
              <a:defRPr sz="1400">
                <a:solidFill>
                  <a:srgbClr val="C00000"/>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900" dirty="0" smtClean="0">
                <a:solidFill>
                  <a:schemeClr val="tx1"/>
                </a:solidFill>
                <a:latin typeface="Huawei Sans" panose="020C0503030203020204" pitchFamily="34" charset="0"/>
              </a:rPr>
              <a:t>Select one or more target areas. If no target area is selected, the complete drawing is submitted.</a:t>
            </a:r>
            <a:endParaRPr lang="en-US" altLang="zh-CN" sz="9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900" dirty="0" smtClean="0">
                <a:solidFill>
                  <a:schemeClr val="tx1"/>
                </a:solidFill>
                <a:latin typeface="Huawei Sans" panose="020C0503030203020204" pitchFamily="34" charset="0"/>
              </a:rPr>
              <a:t>You can right-click the selected area to delete it.</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 name="直接箭头连接符 17"/>
          <p:cNvCxnSpPr/>
          <p:nvPr/>
        </p:nvCxnSpPr>
        <p:spPr bwMode="auto">
          <a:xfrm>
            <a:off x="1283044" y="2757565"/>
            <a:ext cx="0" cy="345456"/>
          </a:xfrm>
          <a:prstGeom prst="straightConnector1">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bwMode="auto">
          <a:xfrm>
            <a:off x="3293346" y="2757565"/>
            <a:ext cx="0" cy="1208270"/>
          </a:xfrm>
          <a:prstGeom prst="straightConnector1">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29" idx="2"/>
          </p:cNvCxnSpPr>
          <p:nvPr/>
        </p:nvCxnSpPr>
        <p:spPr bwMode="auto">
          <a:xfrm>
            <a:off x="3728403" y="2757565"/>
            <a:ext cx="46082" cy="1960628"/>
          </a:xfrm>
          <a:prstGeom prst="straightConnector1">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cxnSp>
      <p:sp>
        <p:nvSpPr>
          <p:cNvPr id="22" name="Rectangle 5"/>
          <p:cNvSpPr/>
          <p:nvPr/>
        </p:nvSpPr>
        <p:spPr>
          <a:xfrm>
            <a:off x="1924054" y="3977677"/>
            <a:ext cx="1850431" cy="507831"/>
          </a:xfrm>
          <a:prstGeom prst="rect">
            <a:avLst/>
          </a:prstGeom>
        </p:spPr>
        <p:txBody>
          <a:bodyPr wrap="square">
            <a:spAutoFit/>
          </a:bodyPr>
          <a:lstStyle/>
          <a:p>
            <a:pPr fontAlgn="ctr"/>
            <a:r>
              <a:rPr lang="en-US" sz="900" dirty="0" smtClean="0">
                <a:latin typeface="Huawei Sans" panose="020C0503030203020204" pitchFamily="34" charset="0"/>
              </a:rPr>
              <a:t>One-click identification of obstacles with keywords, such as walls, doors, and windows</a:t>
            </a:r>
            <a:endParaRPr lang="en-US" sz="900" dirty="0">
              <a:latin typeface="Huawei Sans" panose="020C0503030203020204" pitchFamily="34" charset="0"/>
            </a:endParaRPr>
          </a:p>
        </p:txBody>
      </p:sp>
      <p:sp>
        <p:nvSpPr>
          <p:cNvPr id="23" name="Rectangle 5"/>
          <p:cNvSpPr/>
          <p:nvPr/>
        </p:nvSpPr>
        <p:spPr>
          <a:xfrm>
            <a:off x="2799634" y="4710519"/>
            <a:ext cx="1939420" cy="507831"/>
          </a:xfrm>
          <a:prstGeom prst="rect">
            <a:avLst/>
          </a:prstGeom>
        </p:spPr>
        <p:txBody>
          <a:bodyPr wrap="square">
            <a:spAutoFit/>
          </a:bodyPr>
          <a:lstStyle/>
          <a:p>
            <a:pPr fontAlgn="ctr"/>
            <a:r>
              <a:rPr lang="en-US" sz="900" dirty="0" smtClean="0">
                <a:latin typeface="Huawei Sans" panose="020C0503030203020204" pitchFamily="34" charset="0"/>
              </a:rPr>
              <a:t>Adjust the definition parsed from the CAD drawing. A larger value indicates a higher definition.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auto">
          <a:xfrm>
            <a:off x="5829301" y="5423081"/>
            <a:ext cx="5704026" cy="733487"/>
          </a:xfrm>
          <a:prstGeom prst="rect">
            <a:avLst/>
          </a:prstGeom>
          <a:solidFill>
            <a:srgbClr val="FDE397"/>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defRPr sz="1400">
                <a:solidFill>
                  <a:schemeClr val="tx1"/>
                </a:solidFill>
                <a:latin typeface="Arial" panose="020C0503030203020204" pitchFamily="34" charset="0"/>
                <a:ea typeface="方正兰亭黑简体" panose="02000000000000000000" pitchFamily="2" charset="-122"/>
              </a:defRPr>
            </a:lvl1pPr>
          </a:lstStyle>
          <a:p>
            <a:pPr fontAlgn="ctr"/>
            <a:r>
              <a:rPr lang="en-US" sz="900" dirty="0" smtClean="0">
                <a:latin typeface="Huawei Sans" panose="020C0503030203020204" pitchFamily="34" charset="0"/>
              </a:rPr>
              <a:t>Note:</a:t>
            </a:r>
          </a:p>
          <a:p>
            <a:pPr marL="180975" indent="-180975" fontAlgn="ctr">
              <a:buFont typeface="+mj-lt"/>
              <a:buAutoNum type="arabicPeriod"/>
            </a:pPr>
            <a:r>
              <a:rPr lang="en-US" sz="900" dirty="0" smtClean="0">
                <a:latin typeface="Huawei Sans" panose="020C0503030203020204" pitchFamily="34" charset="0"/>
              </a:rPr>
              <a:t>Obstacles must be automatically drawn on the CAD drawing page. After the drawing is submitted, the obstacles can only be manually drawn.</a:t>
            </a:r>
          </a:p>
          <a:p>
            <a:pPr marL="180975" indent="-180975" fontAlgn="ctr">
              <a:buFont typeface="+mj-lt"/>
              <a:buAutoNum type="arabicPeriod"/>
            </a:pPr>
            <a:r>
              <a:rPr lang="en-US" sz="900" dirty="0" smtClean="0">
                <a:latin typeface="Huawei Sans" panose="020C0503030203020204" pitchFamily="34" charset="0"/>
              </a:rPr>
              <a:t>The tool automatically obtains the scale of the CAD drawing. The scale can be modified after the drawing is submitted.</a:t>
            </a:r>
            <a:endParaRPr lang="en-US" sz="900" dirty="0">
              <a:latin typeface="Huawei Sans" panose="020C0503030203020204" pitchFamily="34" charset="0"/>
            </a:endParaRPr>
          </a:p>
        </p:txBody>
      </p:sp>
      <p:cxnSp>
        <p:nvCxnSpPr>
          <p:cNvPr id="25" name="直接箭头连接符 24"/>
          <p:cNvCxnSpPr/>
          <p:nvPr/>
        </p:nvCxnSpPr>
        <p:spPr bwMode="auto">
          <a:xfrm flipH="1">
            <a:off x="8847074" y="2601355"/>
            <a:ext cx="611121" cy="0"/>
          </a:xfrm>
          <a:prstGeom prst="straightConnector1">
            <a:avLst/>
          </a:prstGeom>
          <a:noFill/>
          <a:ln w="28575" cap="flat" cmpd="sng" algn="ctr">
            <a:solidFill>
              <a:srgbClr val="FFD17D"/>
            </a:solidFill>
            <a:prstDash val="solid"/>
            <a:miter lim="800000"/>
            <a:tailEnd type="triangle"/>
          </a:ln>
          <a:effectLst/>
        </p:spPr>
      </p:cxnSp>
      <p:sp>
        <p:nvSpPr>
          <p:cNvPr id="26" name="矩形 25"/>
          <p:cNvSpPr/>
          <p:nvPr/>
        </p:nvSpPr>
        <p:spPr bwMode="auto">
          <a:xfrm>
            <a:off x="1083284" y="2442685"/>
            <a:ext cx="334044" cy="314880"/>
          </a:xfrm>
          <a:prstGeom prst="rect">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bodyPr>
          <a:lstStyle/>
          <a:p>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bwMode="auto">
          <a:xfrm>
            <a:off x="3096986" y="2390284"/>
            <a:ext cx="403986" cy="363184"/>
          </a:xfrm>
          <a:prstGeom prst="rect">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bodyPr>
          <a:lstStyle/>
          <a:p>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auto">
          <a:xfrm>
            <a:off x="9382362" y="2414210"/>
            <a:ext cx="1687153" cy="325662"/>
          </a:xfrm>
          <a:prstGeom prst="rect">
            <a:avLst/>
          </a:prstGeom>
          <a:solidFill>
            <a:srgbClr val="FDE397"/>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defRPr sz="1400">
                <a:solidFill>
                  <a:schemeClr val="tx1"/>
                </a:solidFill>
                <a:latin typeface="Arial" panose="020C0503030203020204" pitchFamily="34" charset="0"/>
                <a:ea typeface="方正兰亭黑简体" panose="02000000000000000000" pitchFamily="2" charset="-122"/>
              </a:defRPr>
            </a:lvl1pPr>
          </a:lstStyle>
          <a:p>
            <a:pPr fontAlgn="ctr"/>
            <a:r>
              <a:rPr lang="en-US" sz="900" dirty="0" smtClean="0">
                <a:latin typeface="Huawei Sans" panose="020C0503030203020204" pitchFamily="34" charset="0"/>
              </a:rPr>
              <a:t>Note: This is a very important operation prompt.</a:t>
            </a:r>
            <a:endParaRPr lang="en-US" sz="900" dirty="0">
              <a:latin typeface="Huawei Sans" panose="020C0503030203020204" pitchFamily="34" charset="0"/>
            </a:endParaRPr>
          </a:p>
        </p:txBody>
      </p:sp>
      <p:sp>
        <p:nvSpPr>
          <p:cNvPr id="29" name="矩形 28"/>
          <p:cNvSpPr/>
          <p:nvPr/>
        </p:nvSpPr>
        <p:spPr bwMode="auto">
          <a:xfrm>
            <a:off x="3559857" y="2390284"/>
            <a:ext cx="337090" cy="367281"/>
          </a:xfrm>
          <a:prstGeom prst="rect">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bodyPr>
          <a:lstStyle/>
          <a:p>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auto">
          <a:xfrm>
            <a:off x="6265159" y="3203665"/>
            <a:ext cx="2164235" cy="454799"/>
          </a:xfrm>
          <a:prstGeom prst="rect">
            <a:avLst/>
          </a:prstGeom>
          <a:solidFill>
            <a:srgbClr val="FDE397"/>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defRPr sz="1400">
                <a:solidFill>
                  <a:schemeClr val="tx1"/>
                </a:solidFill>
                <a:latin typeface="Arial" panose="020C0503030203020204" pitchFamily="34" charset="0"/>
                <a:ea typeface="方正兰亭黑简体" panose="02000000000000000000" pitchFamily="2" charset="-122"/>
              </a:defRPr>
            </a:lvl1pPr>
          </a:lstStyle>
          <a:p>
            <a:pPr fontAlgn="ctr"/>
            <a:r>
              <a:rPr lang="en-US" sz="900" dirty="0" smtClean="0">
                <a:latin typeface="Huawei Sans" panose="020C0503030203020204" pitchFamily="34" charset="0"/>
              </a:rPr>
              <a:t>Note: You are advised to zoom in on the layer. Right-click the layer to set the obstacle.</a:t>
            </a:r>
            <a:endParaRPr lang="en-US" sz="900" dirty="0">
              <a:latin typeface="Huawei Sans" panose="020C0503030203020204" pitchFamily="34" charset="0"/>
            </a:endParaRPr>
          </a:p>
        </p:txBody>
      </p:sp>
      <p:cxnSp>
        <p:nvCxnSpPr>
          <p:cNvPr id="31" name="直接箭头连接符 30"/>
          <p:cNvCxnSpPr/>
          <p:nvPr/>
        </p:nvCxnSpPr>
        <p:spPr bwMode="auto">
          <a:xfrm>
            <a:off x="7857864" y="3654233"/>
            <a:ext cx="1" cy="311602"/>
          </a:xfrm>
          <a:prstGeom prst="straightConnector1">
            <a:avLst/>
          </a:prstGeom>
          <a:ln w="38100">
            <a:solidFill>
              <a:srgbClr val="C00000"/>
            </a:solidFill>
            <a:tailEnd type="triangle" w="med" len="lg"/>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6462000" y="60381"/>
            <a:ext cx="5296902" cy="324000"/>
            <a:chOff x="6633228" y="60381"/>
            <a:chExt cx="5296902" cy="324000"/>
          </a:xfrm>
        </p:grpSpPr>
        <p:sp>
          <p:nvSpPr>
            <p:cNvPr id="33" name="五边形 32"/>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a:spLocks/>
            </p:cNvSpPr>
            <p:nvPr/>
          </p:nvSpPr>
          <p:spPr bwMode="gray">
            <a:xfrm>
              <a:off x="7954862" y="60381"/>
              <a:ext cx="1332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燕尾形 34"/>
            <p:cNvSpPr>
              <a:spLocks/>
            </p:cNvSpPr>
            <p:nvPr/>
          </p:nvSpPr>
          <p:spPr bwMode="gray">
            <a:xfrm>
              <a:off x="9168496" y="60381"/>
              <a:ext cx="1440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p:cNvSpPr>
              <a:spLocks/>
            </p:cNvSpPr>
            <p:nvPr/>
          </p:nvSpPr>
          <p:spPr bwMode="gray">
            <a:xfrm>
              <a:off x="10490130" y="60381"/>
              <a:ext cx="1440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rPr>
                <a:t>WLAN Planner</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82858384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p:cNvPicPr>
          <p:nvPr/>
        </p:nvPicPr>
        <p:blipFill>
          <a:blip r:embed="rId3"/>
          <a:stretch>
            <a:fillRect/>
          </a:stretch>
        </p:blipFill>
        <p:spPr>
          <a:xfrm>
            <a:off x="609108" y="1825281"/>
            <a:ext cx="9455190" cy="4227488"/>
          </a:xfrm>
          <a:prstGeom prst="rect">
            <a:avLst/>
          </a:prstGeom>
          <a:ln>
            <a:solidFill>
              <a:schemeClr val="bg1">
                <a:lumMod val="50000"/>
              </a:schemeClr>
            </a:solidFill>
          </a:ln>
        </p:spPr>
      </p:pic>
      <p:sp>
        <p:nvSpPr>
          <p:cNvPr id="10" name="标题 9"/>
          <p:cNvSpPr>
            <a:spLocks noGrp="1"/>
          </p:cNvSpPr>
          <p:nvPr>
            <p:ph type="title"/>
          </p:nvPr>
        </p:nvSpPr>
        <p:spPr/>
        <p:txBody>
          <a:bodyPr>
            <a:normAutofit/>
          </a:bodyPr>
          <a:lstStyle/>
          <a:p>
            <a:pPr fontAlgn="ctr"/>
            <a:r>
              <a:rPr lang="en-US" dirty="0" smtClean="0">
                <a:latin typeface="Huawei Sans" panose="020C0503030203020204" pitchFamily="34" charset="0"/>
              </a:rPr>
              <a:t>Six-Step Network Planning 2.2: Import Drawings and Draw Obstacles (2)</a:t>
            </a:r>
            <a:endParaRPr lang="en-US" altLang="zh-CN" dirty="0">
              <a:latin typeface="Huawei Sans" panose="020C0503030203020204" pitchFamily="34" charset="0"/>
            </a:endParaRPr>
          </a:p>
        </p:txBody>
      </p:sp>
      <p:sp>
        <p:nvSpPr>
          <p:cNvPr id="11" name="TextBox 7"/>
          <p:cNvSpPr txBox="1"/>
          <p:nvPr/>
        </p:nvSpPr>
        <p:spPr>
          <a:xfrm>
            <a:off x="385688" y="1359240"/>
            <a:ext cx="8030931" cy="338554"/>
          </a:xfrm>
          <a:prstGeom prst="rect">
            <a:avLst/>
          </a:prstGeom>
          <a:noFill/>
        </p:spPr>
        <p:txBody>
          <a:bodyPr wrap="square" rtlCol="0">
            <a:spAutoFit/>
          </a:bodyPr>
          <a:lstStyle/>
          <a:p>
            <a:pPr fontAlgn="ctr"/>
            <a:r>
              <a:rPr lang="en-US" sz="1600" dirty="0" smtClean="0">
                <a:latin typeface="Huawei Sans" panose="020C0503030203020204" pitchFamily="34" charset="0"/>
              </a:rPr>
              <a:t>Draw obstacles (in other formats) based on the drawing and onsite environment.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auto">
          <a:xfrm>
            <a:off x="6926676" y="5252896"/>
            <a:ext cx="4659388" cy="799873"/>
          </a:xfrm>
          <a:prstGeom prst="rect">
            <a:avLst/>
          </a:prstGeom>
          <a:solidFill>
            <a:srgbClr val="FDE397"/>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defRPr sz="1400">
                <a:solidFill>
                  <a:schemeClr val="tx1"/>
                </a:solidFill>
                <a:latin typeface="Arial" panose="020C0503030203020204" pitchFamily="34" charset="0"/>
                <a:ea typeface="方正兰亭黑简体" panose="02000000000000000000" pitchFamily="2" charset="-122"/>
              </a:defRPr>
            </a:lvl1pPr>
          </a:lstStyle>
          <a:p>
            <a:pPr fontAlgn="ctr"/>
            <a:r>
              <a:rPr lang="en-US" sz="1000" dirty="0" smtClean="0">
                <a:latin typeface="Huawei Sans" panose="020C0503030203020204" pitchFamily="34" charset="0"/>
              </a:rPr>
              <a:t>Tips:</a:t>
            </a:r>
          </a:p>
          <a:p>
            <a:pPr marL="180975" indent="-180975" fontAlgn="ctr">
              <a:buFont typeface="+mj-lt"/>
              <a:buAutoNum type="arabicPeriod"/>
            </a:pPr>
            <a:r>
              <a:rPr lang="en-US" sz="1000" dirty="0" smtClean="0">
                <a:latin typeface="Huawei Sans" panose="020C0503030203020204" pitchFamily="34" charset="0"/>
              </a:rPr>
              <a:t>Scroll the mouse wheel to zoom in or zoom out the drawing.</a:t>
            </a:r>
            <a:endParaRPr lang="en-US" altLang="zh-CN" sz="1000" dirty="0" smtClean="0">
              <a:latin typeface="Huawei Sans" panose="020C0503030203020204" pitchFamily="34" charset="0"/>
              <a:sym typeface="Huawei Sans" panose="020C0503030203020204" pitchFamily="34" charset="0"/>
            </a:endParaRPr>
          </a:p>
          <a:p>
            <a:pPr marL="180975" indent="-180975" fontAlgn="ctr">
              <a:buFont typeface="+mj-lt"/>
              <a:buAutoNum type="arabicPeriod"/>
            </a:pPr>
            <a:r>
              <a:rPr lang="en-US" sz="1000" dirty="0" smtClean="0">
                <a:latin typeface="Huawei Sans" panose="020C0503030203020204" pitchFamily="34" charset="0"/>
              </a:rPr>
              <a:t>Press and hold the space bar and move the mouse to move the drawing.</a:t>
            </a:r>
            <a:endParaRPr lang="en-US" altLang="zh-CN" sz="1000" dirty="0" smtClean="0">
              <a:latin typeface="Huawei Sans" panose="020C0503030203020204" pitchFamily="34" charset="0"/>
              <a:sym typeface="Huawei Sans" panose="020C0503030203020204" pitchFamily="34" charset="0"/>
            </a:endParaRPr>
          </a:p>
          <a:p>
            <a:pPr marL="180975" indent="-180975" fontAlgn="ctr">
              <a:buFont typeface="+mj-lt"/>
              <a:buAutoNum type="arabicPeriod"/>
            </a:pPr>
            <a:r>
              <a:rPr lang="en-US" sz="1000" dirty="0" smtClean="0">
                <a:latin typeface="Huawei Sans" panose="020C0503030203020204" pitchFamily="34" charset="0"/>
              </a:rPr>
              <a:t>During obstacle drawing, hold down </a:t>
            </a:r>
            <a:r>
              <a:rPr lang="en-US" sz="1000" b="1" dirty="0" smtClean="0">
                <a:latin typeface="Huawei Sans" panose="020C0503030203020204" pitchFamily="34" charset="0"/>
              </a:rPr>
              <a:t>Shift</a:t>
            </a:r>
            <a:r>
              <a:rPr lang="en-US" sz="1000" dirty="0" smtClean="0">
                <a:latin typeface="Huawei Sans" panose="020C0503030203020204" pitchFamily="34" charset="0"/>
              </a:rPr>
              <a:t> to draw a straight line.</a:t>
            </a:r>
            <a:endParaRPr lang="en-US" altLang="zh-CN" sz="1000" dirty="0" smtClean="0">
              <a:latin typeface="Huawei Sans" panose="020C0503030203020204" pitchFamily="34" charset="0"/>
              <a:sym typeface="Huawei Sans" panose="020C0503030203020204" pitchFamily="34" charset="0"/>
            </a:endParaRPr>
          </a:p>
          <a:p>
            <a:pPr marL="180975" indent="-180975" fontAlgn="ctr">
              <a:buFont typeface="+mj-lt"/>
              <a:buAutoNum type="arabicPeriod"/>
            </a:pPr>
            <a:r>
              <a:rPr lang="en-US" sz="1000" dirty="0" smtClean="0">
                <a:latin typeface="Huawei Sans" panose="020C0503030203020204" pitchFamily="34" charset="0"/>
              </a:rPr>
              <a:t>You can press </a:t>
            </a:r>
            <a:r>
              <a:rPr lang="en-US" sz="1000" b="1" dirty="0" err="1" smtClean="0">
                <a:latin typeface="Huawei Sans" panose="020C0503030203020204" pitchFamily="34" charset="0"/>
              </a:rPr>
              <a:t>Ctrl+Z</a:t>
            </a:r>
            <a:r>
              <a:rPr lang="en-US" sz="1000" dirty="0" smtClean="0">
                <a:latin typeface="Huawei Sans" panose="020C0503030203020204" pitchFamily="34" charset="0"/>
              </a:rPr>
              <a:t> to roll back the operation.</a:t>
            </a:r>
            <a:endParaRPr lang="en-US" sz="1000" dirty="0">
              <a:latin typeface="Huawei Sans" panose="020C0503030203020204" pitchFamily="34" charset="0"/>
            </a:endParaRPr>
          </a:p>
        </p:txBody>
      </p:sp>
      <p:sp>
        <p:nvSpPr>
          <p:cNvPr id="14" name="文本框 13"/>
          <p:cNvSpPr txBox="1"/>
          <p:nvPr/>
        </p:nvSpPr>
        <p:spPr bwMode="auto">
          <a:xfrm>
            <a:off x="6933767" y="2270654"/>
            <a:ext cx="1438891" cy="246221"/>
          </a:xfrm>
          <a:prstGeom prst="rect">
            <a:avLst/>
          </a:prstGeom>
        </p:spPr>
        <p:txBody>
          <a:bodyPr wrap="square">
            <a:spAutoFit/>
          </a:bodyPr>
          <a:lstStyle>
            <a:defPPr>
              <a:defRPr lang="en-US"/>
            </a:defPPr>
            <a:lvl1pPr>
              <a:defRPr sz="1400">
                <a:solidFill>
                  <a:srgbClr val="C00000"/>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000" dirty="0" smtClean="0">
                <a:solidFill>
                  <a:schemeClr val="tx1"/>
                </a:solidFill>
                <a:latin typeface="Huawei Sans" panose="020C0503030203020204" pitchFamily="34" charset="0"/>
              </a:rPr>
              <a:t>Set the scale.</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箭头连接符 14"/>
          <p:cNvCxnSpPr/>
          <p:nvPr/>
        </p:nvCxnSpPr>
        <p:spPr bwMode="auto">
          <a:xfrm flipH="1">
            <a:off x="5186332" y="2414000"/>
            <a:ext cx="1464692" cy="1315789"/>
          </a:xfrm>
          <a:prstGeom prst="straightConnector1">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bwMode="auto">
          <a:xfrm>
            <a:off x="10373703" y="2551503"/>
            <a:ext cx="1440961" cy="400110"/>
          </a:xfrm>
          <a:prstGeom prst="rect">
            <a:avLst/>
          </a:prstGeom>
        </p:spPr>
        <p:txBody>
          <a:bodyPr wrap="square">
            <a:spAutoFit/>
          </a:bodyPr>
          <a:lstStyle>
            <a:defPPr>
              <a:defRPr lang="en-US"/>
            </a:defPPr>
            <a:lvl1pPr>
              <a:defRPr sz="1400">
                <a:solidFill>
                  <a:srgbClr val="C00000"/>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000" dirty="0" smtClean="0">
                <a:solidFill>
                  <a:schemeClr val="tx1"/>
                </a:solidFill>
                <a:latin typeface="Huawei Sans" panose="020C0503030203020204" pitchFamily="34" charset="0"/>
              </a:rPr>
              <a:t>Select the wall shape</a:t>
            </a:r>
            <a:endParaRPr lang="en-US" altLang="zh-CN"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000" dirty="0" smtClean="0">
                <a:solidFill>
                  <a:schemeClr val="tx1"/>
                </a:solidFill>
                <a:latin typeface="Huawei Sans" panose="020C0503030203020204" pitchFamily="34" charset="0"/>
              </a:rPr>
              <a:t>and type.</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箭头连接符 16"/>
          <p:cNvCxnSpPr/>
          <p:nvPr/>
        </p:nvCxnSpPr>
        <p:spPr bwMode="auto">
          <a:xfrm flipH="1">
            <a:off x="9479816" y="2736010"/>
            <a:ext cx="632018" cy="0"/>
          </a:xfrm>
          <a:prstGeom prst="straightConnector1">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bwMode="auto">
          <a:xfrm>
            <a:off x="9586368" y="4389082"/>
            <a:ext cx="1809195" cy="553998"/>
          </a:xfrm>
          <a:prstGeom prst="rect">
            <a:avLst/>
          </a:prstGeom>
        </p:spPr>
        <p:txBody>
          <a:bodyPr wrap="square">
            <a:spAutoFit/>
          </a:bodyPr>
          <a:lstStyle>
            <a:defPPr>
              <a:defRPr lang="en-US"/>
            </a:defPPr>
            <a:lvl1pPr>
              <a:defRPr sz="1400">
                <a:solidFill>
                  <a:srgbClr val="C00000"/>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000" dirty="0" smtClean="0">
                <a:solidFill>
                  <a:schemeClr val="tx1"/>
                </a:solidFill>
                <a:latin typeface="Huawei Sans" panose="020C0503030203020204" pitchFamily="34" charset="0"/>
              </a:rPr>
              <a:t>Draw an obstacle. Click to start drawing and right-click to end drawing.</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箭头连接符 18"/>
          <p:cNvCxnSpPr/>
          <p:nvPr/>
        </p:nvCxnSpPr>
        <p:spPr bwMode="auto">
          <a:xfrm flipH="1">
            <a:off x="6705588" y="4663164"/>
            <a:ext cx="2576321" cy="0"/>
          </a:xfrm>
          <a:prstGeom prst="straightConnector1">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cxnSp>
      <p:sp>
        <p:nvSpPr>
          <p:cNvPr id="20" name="椭圆 19"/>
          <p:cNvSpPr>
            <a:spLocks noChangeAspect="1"/>
          </p:cNvSpPr>
          <p:nvPr/>
        </p:nvSpPr>
        <p:spPr>
          <a:xfrm>
            <a:off x="6708098" y="2288250"/>
            <a:ext cx="232480" cy="232480"/>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1</a:t>
            </a:r>
            <a:endParaRPr lang="en-US" altLang="zh-CN" sz="1400" b="1" kern="0" dirty="0">
              <a:solidFill>
                <a:prstClr val="white"/>
              </a:solidFill>
              <a:latin typeface="Huawei Sans"/>
              <a:ea typeface="方正兰亭黑简体"/>
              <a:sym typeface="Huawei Sans" panose="020C0503030203020204" pitchFamily="34" charset="0"/>
            </a:endParaRPr>
          </a:p>
        </p:txBody>
      </p:sp>
      <p:sp>
        <p:nvSpPr>
          <p:cNvPr id="21" name="椭圆 20"/>
          <p:cNvSpPr>
            <a:spLocks noChangeAspect="1"/>
          </p:cNvSpPr>
          <p:nvPr/>
        </p:nvSpPr>
        <p:spPr>
          <a:xfrm>
            <a:off x="10167433" y="2610260"/>
            <a:ext cx="232480" cy="232480"/>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2</a:t>
            </a:r>
            <a:endParaRPr lang="en-US" altLang="zh-CN" sz="1400" b="1" kern="0" dirty="0">
              <a:solidFill>
                <a:prstClr val="white"/>
              </a:solidFill>
              <a:latin typeface="Huawei Sans"/>
              <a:ea typeface="方正兰亭黑简体"/>
              <a:sym typeface="Huawei Sans" panose="020C0503030203020204" pitchFamily="34" charset="0"/>
            </a:endParaRPr>
          </a:p>
        </p:txBody>
      </p:sp>
      <p:sp>
        <p:nvSpPr>
          <p:cNvPr id="22" name="椭圆 21"/>
          <p:cNvSpPr>
            <a:spLocks noChangeAspect="1"/>
          </p:cNvSpPr>
          <p:nvPr/>
        </p:nvSpPr>
        <p:spPr>
          <a:xfrm>
            <a:off x="9344326" y="4537414"/>
            <a:ext cx="232480" cy="232480"/>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3</a:t>
            </a:r>
            <a:endParaRPr lang="en-US" altLang="zh-CN" sz="1400" b="1" kern="0" dirty="0">
              <a:solidFill>
                <a:prstClr val="white"/>
              </a:solidFill>
              <a:latin typeface="Huawei Sans"/>
              <a:ea typeface="方正兰亭黑简体"/>
              <a:sym typeface="Huawei Sans" panose="020C0503030203020204" pitchFamily="34" charset="0"/>
            </a:endParaRPr>
          </a:p>
        </p:txBody>
      </p:sp>
      <p:grpSp>
        <p:nvGrpSpPr>
          <p:cNvPr id="23" name="组合 22"/>
          <p:cNvGrpSpPr/>
          <p:nvPr/>
        </p:nvGrpSpPr>
        <p:grpSpPr>
          <a:xfrm>
            <a:off x="6462000" y="60381"/>
            <a:ext cx="5296902" cy="324000"/>
            <a:chOff x="6633228" y="60381"/>
            <a:chExt cx="5296902" cy="324000"/>
          </a:xfrm>
        </p:grpSpPr>
        <p:sp>
          <p:nvSpPr>
            <p:cNvPr id="24" name="五边形 23"/>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a:spLocks/>
            </p:cNvSpPr>
            <p:nvPr/>
          </p:nvSpPr>
          <p:spPr bwMode="gray">
            <a:xfrm>
              <a:off x="7954862" y="60381"/>
              <a:ext cx="1332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燕尾形 25"/>
            <p:cNvSpPr>
              <a:spLocks/>
            </p:cNvSpPr>
            <p:nvPr/>
          </p:nvSpPr>
          <p:spPr bwMode="gray">
            <a:xfrm>
              <a:off x="9168496" y="60381"/>
              <a:ext cx="1440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燕尾形 26"/>
            <p:cNvSpPr>
              <a:spLocks/>
            </p:cNvSpPr>
            <p:nvPr/>
          </p:nvSpPr>
          <p:spPr bwMode="gray">
            <a:xfrm>
              <a:off x="10490130" y="60381"/>
              <a:ext cx="1440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rPr>
                <a:t>WLAN Planner</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87895694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666919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a:srcRect l="74" r="1"/>
          <a:stretch/>
        </p:blipFill>
        <p:spPr>
          <a:xfrm>
            <a:off x="695876" y="1669501"/>
            <a:ext cx="9346583" cy="4181475"/>
          </a:xfrm>
          <a:prstGeom prst="rect">
            <a:avLst/>
          </a:prstGeom>
          <a:ln>
            <a:solidFill>
              <a:schemeClr val="bg1">
                <a:lumMod val="50000"/>
              </a:schemeClr>
            </a:solidFill>
          </a:ln>
        </p:spPr>
      </p:pic>
      <p:sp>
        <p:nvSpPr>
          <p:cNvPr id="10" name="标题 9"/>
          <p:cNvSpPr>
            <a:spLocks noGrp="1"/>
          </p:cNvSpPr>
          <p:nvPr>
            <p:ph type="title"/>
          </p:nvPr>
        </p:nvSpPr>
        <p:spPr/>
        <p:txBody>
          <a:bodyPr>
            <a:normAutofit/>
          </a:bodyPr>
          <a:lstStyle/>
          <a:p>
            <a:pPr fontAlgn="ctr"/>
            <a:r>
              <a:rPr lang="en-US" dirty="0" smtClean="0">
                <a:latin typeface="Huawei Sans" panose="020C0503030203020204" pitchFamily="34" charset="0"/>
              </a:rPr>
              <a:t>Six-Step Network Planning 3: Configure Areas</a:t>
            </a:r>
            <a:endParaRPr lang="en-US" dirty="0">
              <a:latin typeface="Huawei Sans" panose="020C0503030203020204" pitchFamily="34" charset="0"/>
            </a:endParaRPr>
          </a:p>
        </p:txBody>
      </p:sp>
      <p:sp>
        <p:nvSpPr>
          <p:cNvPr id="11" name="TextBox 7"/>
          <p:cNvSpPr txBox="1"/>
          <p:nvPr/>
        </p:nvSpPr>
        <p:spPr>
          <a:xfrm>
            <a:off x="383729" y="965052"/>
            <a:ext cx="11190650" cy="584775"/>
          </a:xfrm>
          <a:prstGeom prst="rect">
            <a:avLst/>
          </a:prstGeom>
          <a:noFill/>
        </p:spPr>
        <p:txBody>
          <a:bodyPr wrap="square" rtlCol="0">
            <a:spAutoFit/>
          </a:bodyPr>
          <a:lstStyle/>
          <a:p>
            <a:pPr fontAlgn="ctr"/>
            <a:r>
              <a:rPr lang="en-US" sz="1600" dirty="0" smtClean="0">
                <a:latin typeface="Huawei Sans" panose="020C0503030203020204" pitchFamily="34" charset="0"/>
              </a:rPr>
              <a:t>Before using the WLAN Planner to automatically deploy APs, you need to set parameters for the target area. Skip this step if APs are manually deployed.</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auto">
          <a:xfrm>
            <a:off x="5827739" y="2007205"/>
            <a:ext cx="1351913" cy="415498"/>
          </a:xfrm>
          <a:prstGeom prst="rect">
            <a:avLst/>
          </a:prstGeom>
        </p:spPr>
        <p:txBody>
          <a:bodyPr wrap="square">
            <a:spAutoFit/>
          </a:bodyPr>
          <a:lstStyle>
            <a:defPPr>
              <a:defRPr lang="en-US"/>
            </a:defPPr>
            <a:lvl1pPr>
              <a:defRPr sz="1400">
                <a:solidFill>
                  <a:srgbClr val="C00000"/>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050" dirty="0" smtClean="0">
                <a:solidFill>
                  <a:schemeClr val="tx1"/>
                </a:solidFill>
                <a:latin typeface="Huawei Sans" panose="020C0503030203020204" pitchFamily="34" charset="0"/>
              </a:rPr>
              <a:t>Select the area shape or type.</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箭头连接符 13"/>
          <p:cNvCxnSpPr/>
          <p:nvPr/>
        </p:nvCxnSpPr>
        <p:spPr bwMode="auto">
          <a:xfrm flipV="1">
            <a:off x="7510017" y="2224180"/>
            <a:ext cx="1043310" cy="1"/>
          </a:xfrm>
          <a:prstGeom prst="straightConnector1">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bwMode="auto">
          <a:xfrm>
            <a:off x="6191883" y="4462464"/>
            <a:ext cx="1440311" cy="415498"/>
          </a:xfrm>
          <a:prstGeom prst="rect">
            <a:avLst/>
          </a:prstGeom>
        </p:spPr>
        <p:txBody>
          <a:bodyPr wrap="square">
            <a:spAutoFit/>
          </a:bodyPr>
          <a:lstStyle>
            <a:defPPr>
              <a:defRPr lang="en-US"/>
            </a:defPPr>
            <a:lvl1pPr>
              <a:defRPr sz="1400">
                <a:solidFill>
                  <a:srgbClr val="C00000"/>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050" dirty="0" smtClean="0">
                <a:solidFill>
                  <a:schemeClr val="tx1"/>
                </a:solidFill>
                <a:latin typeface="Huawei Sans" panose="020C0503030203020204" pitchFamily="34" charset="0"/>
              </a:rPr>
              <a:t>Design the coverage or capacity.</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箭头连接符 15"/>
          <p:cNvCxnSpPr/>
          <p:nvPr/>
        </p:nvCxnSpPr>
        <p:spPr bwMode="auto">
          <a:xfrm flipV="1">
            <a:off x="7491045" y="4711016"/>
            <a:ext cx="1043310" cy="1"/>
          </a:xfrm>
          <a:prstGeom prst="straightConnector1">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cxnSp>
      <p:sp>
        <p:nvSpPr>
          <p:cNvPr id="17" name="椭圆 16"/>
          <p:cNvSpPr>
            <a:spLocks noChangeAspect="1"/>
          </p:cNvSpPr>
          <p:nvPr/>
        </p:nvSpPr>
        <p:spPr>
          <a:xfrm>
            <a:off x="5573888" y="2122155"/>
            <a:ext cx="232480" cy="232480"/>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1</a:t>
            </a:r>
            <a:endParaRPr lang="en-US" altLang="zh-CN" sz="1400" b="1" kern="0" dirty="0">
              <a:solidFill>
                <a:prstClr val="white"/>
              </a:solidFill>
              <a:latin typeface="Huawei Sans"/>
              <a:ea typeface="方正兰亭黑简体"/>
              <a:sym typeface="Huawei Sans" panose="020C0503030203020204" pitchFamily="34" charset="0"/>
            </a:endParaRPr>
          </a:p>
        </p:txBody>
      </p:sp>
      <p:sp>
        <p:nvSpPr>
          <p:cNvPr id="18" name="椭圆 17"/>
          <p:cNvSpPr>
            <a:spLocks noChangeAspect="1"/>
          </p:cNvSpPr>
          <p:nvPr/>
        </p:nvSpPr>
        <p:spPr>
          <a:xfrm>
            <a:off x="6015081" y="3655814"/>
            <a:ext cx="232480" cy="232480"/>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2</a:t>
            </a:r>
            <a:endParaRPr lang="en-US" altLang="zh-CN" sz="1400" b="1" kern="0" dirty="0">
              <a:solidFill>
                <a:prstClr val="white"/>
              </a:solidFill>
              <a:latin typeface="Huawei Sans"/>
              <a:ea typeface="方正兰亭黑简体"/>
              <a:sym typeface="Huawei Sans" panose="020C0503030203020204" pitchFamily="34" charset="0"/>
            </a:endParaRPr>
          </a:p>
        </p:txBody>
      </p:sp>
      <p:sp>
        <p:nvSpPr>
          <p:cNvPr id="19" name="文本框 18"/>
          <p:cNvSpPr txBox="1"/>
          <p:nvPr/>
        </p:nvSpPr>
        <p:spPr bwMode="auto">
          <a:xfrm>
            <a:off x="6212746" y="3565414"/>
            <a:ext cx="1351913" cy="415498"/>
          </a:xfrm>
          <a:prstGeom prst="rect">
            <a:avLst/>
          </a:prstGeom>
        </p:spPr>
        <p:txBody>
          <a:bodyPr wrap="square">
            <a:spAutoFit/>
          </a:bodyPr>
          <a:lstStyle>
            <a:defPPr>
              <a:defRPr lang="en-US"/>
            </a:defPPr>
            <a:lvl1pPr>
              <a:defRPr sz="1400">
                <a:solidFill>
                  <a:srgbClr val="C00000"/>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050" dirty="0" smtClean="0">
                <a:solidFill>
                  <a:schemeClr val="tx1"/>
                </a:solidFill>
                <a:latin typeface="Huawei Sans" panose="020C0503030203020204" pitchFamily="34" charset="0"/>
              </a:rPr>
              <a:t>Configure the coverage type.</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箭头连接符 19"/>
          <p:cNvCxnSpPr/>
          <p:nvPr/>
        </p:nvCxnSpPr>
        <p:spPr bwMode="auto">
          <a:xfrm flipV="1">
            <a:off x="7511908" y="3787588"/>
            <a:ext cx="1043310" cy="1"/>
          </a:xfrm>
          <a:prstGeom prst="straightConnector1">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cxnSp>
      <p:sp>
        <p:nvSpPr>
          <p:cNvPr id="21" name="椭圆 20"/>
          <p:cNvSpPr>
            <a:spLocks noChangeAspect="1"/>
          </p:cNvSpPr>
          <p:nvPr/>
        </p:nvSpPr>
        <p:spPr>
          <a:xfrm>
            <a:off x="5994218" y="4579242"/>
            <a:ext cx="232480" cy="232480"/>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3</a:t>
            </a:r>
            <a:endParaRPr lang="en-US" altLang="zh-CN" sz="1400" b="1" kern="0" dirty="0">
              <a:solidFill>
                <a:prstClr val="white"/>
              </a:solidFill>
              <a:latin typeface="Huawei Sans"/>
              <a:ea typeface="方正兰亭黑简体"/>
              <a:sym typeface="Huawei Sans" panose="020C0503030203020204" pitchFamily="34" charset="0"/>
            </a:endParaRPr>
          </a:p>
        </p:txBody>
      </p:sp>
      <p:grpSp>
        <p:nvGrpSpPr>
          <p:cNvPr id="22" name="组合 21"/>
          <p:cNvGrpSpPr/>
          <p:nvPr/>
        </p:nvGrpSpPr>
        <p:grpSpPr>
          <a:xfrm>
            <a:off x="6462000" y="60381"/>
            <a:ext cx="5296902" cy="324000"/>
            <a:chOff x="6633228" y="60381"/>
            <a:chExt cx="5296902" cy="324000"/>
          </a:xfrm>
        </p:grpSpPr>
        <p:sp>
          <p:nvSpPr>
            <p:cNvPr id="23" name="五边形 22"/>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燕尾形 23"/>
            <p:cNvSpPr>
              <a:spLocks/>
            </p:cNvSpPr>
            <p:nvPr/>
          </p:nvSpPr>
          <p:spPr bwMode="gray">
            <a:xfrm>
              <a:off x="7954862" y="60381"/>
              <a:ext cx="1332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a:spLocks/>
            </p:cNvSpPr>
            <p:nvPr/>
          </p:nvSpPr>
          <p:spPr bwMode="gray">
            <a:xfrm>
              <a:off x="9168496" y="60381"/>
              <a:ext cx="1440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燕尾形 25"/>
            <p:cNvSpPr>
              <a:spLocks/>
            </p:cNvSpPr>
            <p:nvPr/>
          </p:nvSpPr>
          <p:spPr bwMode="gray">
            <a:xfrm>
              <a:off x="10490130" y="60381"/>
              <a:ext cx="1440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rPr>
                <a:t>WLAN Planner</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24744743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1744394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p:cNvPicPr>
          <p:nvPr/>
        </p:nvPicPr>
        <p:blipFill rotWithShape="1">
          <a:blip r:embed="rId3"/>
          <a:srcRect l="152"/>
          <a:stretch/>
        </p:blipFill>
        <p:spPr>
          <a:xfrm>
            <a:off x="601026" y="1609940"/>
            <a:ext cx="9876578" cy="4213662"/>
          </a:xfrm>
          <a:prstGeom prst="rect">
            <a:avLst/>
          </a:prstGeom>
          <a:ln>
            <a:solidFill>
              <a:schemeClr val="bg1">
                <a:lumMod val="50000"/>
              </a:schemeClr>
            </a:solidFill>
          </a:ln>
        </p:spPr>
      </p:pic>
      <p:sp>
        <p:nvSpPr>
          <p:cNvPr id="10" name="标题 9"/>
          <p:cNvSpPr>
            <a:spLocks noGrp="1"/>
          </p:cNvSpPr>
          <p:nvPr>
            <p:ph type="title"/>
          </p:nvPr>
        </p:nvSpPr>
        <p:spPr/>
        <p:txBody>
          <a:bodyPr>
            <a:normAutofit/>
          </a:bodyPr>
          <a:lstStyle/>
          <a:p>
            <a:pPr fontAlgn="ctr"/>
            <a:r>
              <a:rPr lang="en-US" dirty="0" smtClean="0">
                <a:latin typeface="Huawei Sans" panose="020C0503030203020204" pitchFamily="34" charset="0"/>
              </a:rPr>
              <a:t>Six-Step Network Planning 4: Automatically Deploy APs (1)</a:t>
            </a:r>
            <a:endParaRPr lang="en-US" altLang="zh-CN" dirty="0">
              <a:latin typeface="Huawei Sans" panose="020C0503030203020204" pitchFamily="34" charset="0"/>
            </a:endParaRPr>
          </a:p>
        </p:txBody>
      </p:sp>
      <p:sp>
        <p:nvSpPr>
          <p:cNvPr id="8" name="TextBox 7"/>
          <p:cNvSpPr txBox="1"/>
          <p:nvPr/>
        </p:nvSpPr>
        <p:spPr>
          <a:xfrm>
            <a:off x="402860" y="1028552"/>
            <a:ext cx="8030931" cy="338554"/>
          </a:xfrm>
          <a:prstGeom prst="rect">
            <a:avLst/>
          </a:prstGeom>
          <a:noFill/>
        </p:spPr>
        <p:txBody>
          <a:bodyPr wrap="square" rtlCol="0">
            <a:spAutoFit/>
          </a:bodyPr>
          <a:lstStyle/>
          <a:p>
            <a:pPr fontAlgn="ctr"/>
            <a:r>
              <a:rPr lang="en-US" sz="1600" dirty="0" smtClean="0">
                <a:latin typeface="Huawei Sans" panose="020C0503030203020204" pitchFamily="34" charset="0"/>
              </a:rPr>
              <a:t>Automatically deploy APs in one-click mode.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auto">
          <a:xfrm>
            <a:off x="9003792" y="2085929"/>
            <a:ext cx="475070" cy="334880"/>
          </a:xfrm>
          <a:prstGeom prst="rect">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箭头连接符 11"/>
          <p:cNvCxnSpPr>
            <a:stCxn id="11" idx="1"/>
            <a:endCxn id="14" idx="3"/>
          </p:cNvCxnSpPr>
          <p:nvPr/>
        </p:nvCxnSpPr>
        <p:spPr bwMode="auto">
          <a:xfrm flipH="1">
            <a:off x="8619410" y="2253369"/>
            <a:ext cx="384382" cy="338555"/>
          </a:xfrm>
          <a:prstGeom prst="straightConnector1">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bwMode="auto">
          <a:xfrm>
            <a:off x="6471415" y="1991759"/>
            <a:ext cx="2147995" cy="1200329"/>
          </a:xfrm>
          <a:prstGeom prst="rect">
            <a:avLst/>
          </a:prstGeom>
        </p:spPr>
        <p:txBody>
          <a:bodyPr wrap="square">
            <a:spAutoFit/>
          </a:bodyPr>
          <a:lstStyle>
            <a:defPPr>
              <a:defRPr lang="en-US"/>
            </a:defPPr>
            <a:lvl1pPr>
              <a:defRPr sz="1400">
                <a:solidFill>
                  <a:srgbClr val="C00000"/>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200" dirty="0" smtClean="0">
                <a:solidFill>
                  <a:schemeClr val="tx1"/>
                </a:solidFill>
                <a:latin typeface="Huawei Sans" panose="020C0503030203020204" pitchFamily="34" charset="0"/>
              </a:rPr>
              <a:t>Select the automatic deployment function and perform operations according to the automatic deployment configuration procedure.</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auto">
          <a:xfrm>
            <a:off x="6632079" y="4827446"/>
            <a:ext cx="3766176" cy="531835"/>
          </a:xfrm>
          <a:prstGeom prst="rect">
            <a:avLst/>
          </a:prstGeom>
          <a:solidFill>
            <a:srgbClr val="FDE397"/>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defRPr sz="1400">
                <a:solidFill>
                  <a:schemeClr val="tx1"/>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It is strongly recommended that the automatic deployment result be reviewed and adjusted.</a:t>
            </a:r>
            <a:endParaRPr lang="en-US" altLang="zh-CN" sz="1200" dirty="0">
              <a:latin typeface="Huawei Sans" panose="020C0503030203020204" pitchFamily="34" charset="0"/>
              <a:sym typeface="Huawei Sans" panose="020C0503030203020204" pitchFamily="34" charset="0"/>
            </a:endParaRPr>
          </a:p>
        </p:txBody>
      </p:sp>
      <p:grpSp>
        <p:nvGrpSpPr>
          <p:cNvPr id="16" name="组合 15"/>
          <p:cNvGrpSpPr/>
          <p:nvPr/>
        </p:nvGrpSpPr>
        <p:grpSpPr>
          <a:xfrm>
            <a:off x="6462000" y="60381"/>
            <a:ext cx="5296902" cy="324000"/>
            <a:chOff x="6633228" y="60381"/>
            <a:chExt cx="5296902" cy="324000"/>
          </a:xfrm>
        </p:grpSpPr>
        <p:sp>
          <p:nvSpPr>
            <p:cNvPr id="17" name="五边形 16"/>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a:spLocks/>
            </p:cNvSpPr>
            <p:nvPr/>
          </p:nvSpPr>
          <p:spPr bwMode="gray">
            <a:xfrm>
              <a:off x="7954862" y="60381"/>
              <a:ext cx="1332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a:spLocks/>
            </p:cNvSpPr>
            <p:nvPr/>
          </p:nvSpPr>
          <p:spPr bwMode="gray">
            <a:xfrm>
              <a:off x="9168496" y="60381"/>
              <a:ext cx="1440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a:spLocks/>
            </p:cNvSpPr>
            <p:nvPr/>
          </p:nvSpPr>
          <p:spPr bwMode="gray">
            <a:xfrm>
              <a:off x="10490130" y="60381"/>
              <a:ext cx="1440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rPr>
                <a:t>WLAN Planner</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01644675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6227" y="1406203"/>
            <a:ext cx="3521174" cy="2716334"/>
          </a:xfrm>
          <a:prstGeom prst="rect">
            <a:avLst/>
          </a:prstGeom>
          <a:ln>
            <a:solidFill>
              <a:schemeClr val="bg1">
                <a:lumMod val="85000"/>
              </a:schemeClr>
            </a:solidFill>
          </a:ln>
        </p:spPr>
      </p:pic>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5897" y="1406203"/>
            <a:ext cx="4354293" cy="3108481"/>
          </a:xfrm>
          <a:prstGeom prst="rect">
            <a:avLst/>
          </a:prstGeom>
          <a:ln>
            <a:solidFill>
              <a:schemeClr val="bg1">
                <a:lumMod val="85000"/>
              </a:schemeClr>
            </a:solidFill>
          </a:ln>
        </p:spPr>
      </p:pic>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07732" y="3166637"/>
            <a:ext cx="3993934" cy="3081035"/>
          </a:xfrm>
          <a:prstGeom prst="rect">
            <a:avLst/>
          </a:prstGeom>
          <a:ln>
            <a:solidFill>
              <a:schemeClr val="bg1">
                <a:lumMod val="85000"/>
              </a:schemeClr>
            </a:solidFill>
          </a:ln>
        </p:spPr>
      </p:pic>
      <p:pic>
        <p:nvPicPr>
          <p:cNvPr id="30" name="图片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49863" y="3146219"/>
            <a:ext cx="4182617" cy="3226590"/>
          </a:xfrm>
          <a:prstGeom prst="rect">
            <a:avLst/>
          </a:prstGeom>
          <a:ln>
            <a:solidFill>
              <a:schemeClr val="bg1">
                <a:lumMod val="85000"/>
              </a:schemeClr>
            </a:solidFill>
          </a:ln>
        </p:spPr>
      </p:pic>
      <p:sp>
        <p:nvSpPr>
          <p:cNvPr id="10" name="标题 9"/>
          <p:cNvSpPr>
            <a:spLocks noGrp="1"/>
          </p:cNvSpPr>
          <p:nvPr>
            <p:ph type="title"/>
          </p:nvPr>
        </p:nvSpPr>
        <p:spPr/>
        <p:txBody>
          <a:bodyPr>
            <a:normAutofit/>
          </a:bodyPr>
          <a:lstStyle/>
          <a:p>
            <a:pPr fontAlgn="ctr"/>
            <a:r>
              <a:rPr lang="en-US" dirty="0" smtClean="0">
                <a:latin typeface="Huawei Sans" panose="020C0503030203020204" pitchFamily="34" charset="0"/>
              </a:rPr>
              <a:t>Six-Step Network Planning 4: Automatically Deploy APs (2)</a:t>
            </a:r>
            <a:endParaRPr lang="en-US" altLang="zh-CN" dirty="0">
              <a:latin typeface="Huawei Sans" panose="020C0503030203020204" pitchFamily="34" charset="0"/>
            </a:endParaRPr>
          </a:p>
        </p:txBody>
      </p:sp>
      <p:sp>
        <p:nvSpPr>
          <p:cNvPr id="13" name="文本框 12"/>
          <p:cNvSpPr txBox="1"/>
          <p:nvPr/>
        </p:nvSpPr>
        <p:spPr bwMode="auto">
          <a:xfrm>
            <a:off x="2577970" y="1683218"/>
            <a:ext cx="1694027" cy="830997"/>
          </a:xfrm>
          <a:prstGeom prst="rect">
            <a:avLst/>
          </a:prstGeom>
        </p:spPr>
        <p:txBody>
          <a:bodyPr wrap="square">
            <a:spAutoFit/>
          </a:bodyPr>
          <a:lstStyle>
            <a:defPPr>
              <a:defRPr lang="en-US"/>
            </a:defPPr>
            <a:lvl1pPr>
              <a:defRPr sz="1400">
                <a:solidFill>
                  <a:srgbClr val="C00000"/>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200" dirty="0" smtClean="0">
                <a:solidFill>
                  <a:schemeClr val="tx1"/>
                </a:solidFill>
                <a:latin typeface="Huawei Sans" panose="020C0503030203020204" pitchFamily="34" charset="0"/>
              </a:rPr>
              <a:t>The CAD uses multi-layer drawing, and the common drawing is single-layer.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椭圆 13"/>
          <p:cNvSpPr>
            <a:spLocks noChangeAspect="1"/>
          </p:cNvSpPr>
          <p:nvPr/>
        </p:nvSpPr>
        <p:spPr>
          <a:xfrm>
            <a:off x="2337586" y="1760901"/>
            <a:ext cx="232480" cy="232480"/>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1</a:t>
            </a:r>
            <a:endParaRPr lang="en-US" altLang="zh-CN" sz="1400" b="1" kern="0" dirty="0">
              <a:solidFill>
                <a:prstClr val="white"/>
              </a:solidFill>
              <a:latin typeface="Huawei Sans"/>
              <a:ea typeface="方正兰亭黑简体"/>
              <a:sym typeface="Huawei Sans" panose="020C0503030203020204" pitchFamily="34" charset="0"/>
            </a:endParaRPr>
          </a:p>
        </p:txBody>
      </p:sp>
      <p:sp>
        <p:nvSpPr>
          <p:cNvPr id="15" name="椭圆 14"/>
          <p:cNvSpPr>
            <a:spLocks noChangeAspect="1"/>
          </p:cNvSpPr>
          <p:nvPr/>
        </p:nvSpPr>
        <p:spPr>
          <a:xfrm>
            <a:off x="9089921" y="1810450"/>
            <a:ext cx="232480" cy="232480"/>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2</a:t>
            </a:r>
            <a:endParaRPr lang="en-US" altLang="zh-CN" sz="1400" b="1" kern="0" dirty="0">
              <a:solidFill>
                <a:prstClr val="white"/>
              </a:solidFill>
              <a:latin typeface="Huawei Sans"/>
              <a:ea typeface="方正兰亭黑简体"/>
              <a:sym typeface="Huawei Sans" panose="020C0503030203020204" pitchFamily="34" charset="0"/>
            </a:endParaRPr>
          </a:p>
        </p:txBody>
      </p:sp>
      <p:sp>
        <p:nvSpPr>
          <p:cNvPr id="16" name="文本框 15"/>
          <p:cNvSpPr txBox="1"/>
          <p:nvPr/>
        </p:nvSpPr>
        <p:spPr bwMode="auto">
          <a:xfrm>
            <a:off x="9261753" y="1744241"/>
            <a:ext cx="987147" cy="461665"/>
          </a:xfrm>
          <a:prstGeom prst="rect">
            <a:avLst/>
          </a:prstGeom>
        </p:spPr>
        <p:txBody>
          <a:bodyPr wrap="square">
            <a:spAutoFit/>
          </a:bodyPr>
          <a:lstStyle>
            <a:defPPr>
              <a:defRPr lang="en-US"/>
            </a:defPPr>
            <a:lvl1pPr>
              <a:defRPr sz="1400">
                <a:solidFill>
                  <a:srgbClr val="C00000"/>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200" dirty="0" smtClean="0">
                <a:solidFill>
                  <a:schemeClr val="tx1"/>
                </a:solidFill>
                <a:latin typeface="Huawei Sans" panose="020C0503030203020204" pitchFamily="34" charset="0"/>
              </a:rPr>
              <a:t>Select an AP model.</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椭圆 16"/>
          <p:cNvSpPr>
            <a:spLocks noChangeAspect="1"/>
          </p:cNvSpPr>
          <p:nvPr/>
        </p:nvSpPr>
        <p:spPr>
          <a:xfrm>
            <a:off x="4025885" y="4712888"/>
            <a:ext cx="232480" cy="232480"/>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3</a:t>
            </a:r>
            <a:endParaRPr lang="en-US" altLang="zh-CN" sz="1400" b="1" kern="0" dirty="0">
              <a:solidFill>
                <a:prstClr val="white"/>
              </a:solidFill>
              <a:latin typeface="Huawei Sans"/>
              <a:ea typeface="方正兰亭黑简体"/>
              <a:sym typeface="Huawei Sans" panose="020C0503030203020204" pitchFamily="34" charset="0"/>
            </a:endParaRPr>
          </a:p>
        </p:txBody>
      </p:sp>
      <p:sp>
        <p:nvSpPr>
          <p:cNvPr id="18" name="椭圆 17"/>
          <p:cNvSpPr>
            <a:spLocks noChangeAspect="1"/>
          </p:cNvSpPr>
          <p:nvPr/>
        </p:nvSpPr>
        <p:spPr>
          <a:xfrm>
            <a:off x="9015236" y="4756544"/>
            <a:ext cx="232480" cy="232480"/>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4</a:t>
            </a:r>
            <a:endParaRPr lang="en-US" altLang="zh-CN" sz="1400" b="1" kern="0" dirty="0">
              <a:solidFill>
                <a:prstClr val="white"/>
              </a:solidFill>
              <a:latin typeface="Huawei Sans"/>
              <a:ea typeface="方正兰亭黑简体"/>
              <a:sym typeface="Huawei Sans" panose="020C0503030203020204" pitchFamily="34" charset="0"/>
            </a:endParaRPr>
          </a:p>
        </p:txBody>
      </p:sp>
      <p:sp>
        <p:nvSpPr>
          <p:cNvPr id="19" name="文本框 18"/>
          <p:cNvSpPr txBox="1"/>
          <p:nvPr/>
        </p:nvSpPr>
        <p:spPr bwMode="auto">
          <a:xfrm>
            <a:off x="4218480" y="4683758"/>
            <a:ext cx="2157573" cy="276999"/>
          </a:xfrm>
          <a:prstGeom prst="rect">
            <a:avLst/>
          </a:prstGeom>
        </p:spPr>
        <p:txBody>
          <a:bodyPr wrap="square">
            <a:spAutoFit/>
          </a:bodyPr>
          <a:lstStyle>
            <a:defPPr>
              <a:defRPr lang="en-US"/>
            </a:defPPr>
            <a:lvl1pPr>
              <a:defRPr sz="1400">
                <a:solidFill>
                  <a:srgbClr val="C00000"/>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200" dirty="0" smtClean="0">
                <a:solidFill>
                  <a:schemeClr val="tx1"/>
                </a:solidFill>
                <a:latin typeface="Huawei Sans" panose="020C0503030203020204" pitchFamily="34" charset="0"/>
              </a:rPr>
              <a:t>Retain default settings.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auto">
          <a:xfrm>
            <a:off x="9238192" y="4674233"/>
            <a:ext cx="1934618" cy="1015663"/>
          </a:xfrm>
          <a:prstGeom prst="rect">
            <a:avLst/>
          </a:prstGeom>
        </p:spPr>
        <p:txBody>
          <a:bodyPr wrap="square">
            <a:spAutoFit/>
          </a:bodyPr>
          <a:lstStyle>
            <a:defPPr>
              <a:defRPr lang="en-US"/>
            </a:defPPr>
            <a:lvl1pPr>
              <a:defRPr sz="1400">
                <a:solidFill>
                  <a:srgbClr val="C00000"/>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200" dirty="0">
                <a:solidFill>
                  <a:schemeClr val="tx1"/>
                </a:solidFill>
                <a:latin typeface="Huawei Sans" panose="020C0503030203020204" pitchFamily="34" charset="0"/>
              </a:rPr>
              <a:t>Enabling the “Follow EIRP” function is recommended. </a:t>
            </a:r>
          </a:p>
          <a:p>
            <a:pPr fontAlgn="ctr"/>
            <a:r>
              <a:rPr lang="en-US" sz="1200" dirty="0">
                <a:solidFill>
                  <a:schemeClr val="tx1"/>
                </a:solidFill>
                <a:latin typeface="Huawei Sans" panose="020C0503030203020204" pitchFamily="34" charset="0"/>
              </a:rPr>
              <a:t>Enable Power Tuning to optimize APs. </a:t>
            </a:r>
          </a:p>
        </p:txBody>
      </p:sp>
      <p:sp>
        <p:nvSpPr>
          <p:cNvPr id="21" name="TextBox 7"/>
          <p:cNvSpPr txBox="1"/>
          <p:nvPr/>
        </p:nvSpPr>
        <p:spPr>
          <a:xfrm>
            <a:off x="402861" y="951782"/>
            <a:ext cx="8030931" cy="338554"/>
          </a:xfrm>
          <a:prstGeom prst="rect">
            <a:avLst/>
          </a:prstGeom>
          <a:noFill/>
        </p:spPr>
        <p:txBody>
          <a:bodyPr wrap="square" rtlCol="0">
            <a:spAutoFit/>
          </a:bodyPr>
          <a:lstStyle/>
          <a:p>
            <a:pPr fontAlgn="ctr"/>
            <a:r>
              <a:rPr lang="en-US" sz="1600" dirty="0" smtClean="0">
                <a:latin typeface="Huawei Sans" panose="020C0503030203020204" pitchFamily="34" charset="0"/>
              </a:rPr>
              <a:t>Automatically deploy APs in one-click mode.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 name="组合 21"/>
          <p:cNvGrpSpPr/>
          <p:nvPr/>
        </p:nvGrpSpPr>
        <p:grpSpPr>
          <a:xfrm>
            <a:off x="6462000" y="60381"/>
            <a:ext cx="5296902" cy="324000"/>
            <a:chOff x="6633228" y="60381"/>
            <a:chExt cx="5296902" cy="324000"/>
          </a:xfrm>
        </p:grpSpPr>
        <p:sp>
          <p:nvSpPr>
            <p:cNvPr id="23" name="五边形 22"/>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燕尾形 23"/>
            <p:cNvSpPr>
              <a:spLocks/>
            </p:cNvSpPr>
            <p:nvPr/>
          </p:nvSpPr>
          <p:spPr bwMode="gray">
            <a:xfrm>
              <a:off x="7954862" y="60381"/>
              <a:ext cx="1332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a:spLocks/>
            </p:cNvSpPr>
            <p:nvPr/>
          </p:nvSpPr>
          <p:spPr bwMode="gray">
            <a:xfrm>
              <a:off x="9168496" y="60381"/>
              <a:ext cx="1440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燕尾形 25"/>
            <p:cNvSpPr>
              <a:spLocks/>
            </p:cNvSpPr>
            <p:nvPr/>
          </p:nvSpPr>
          <p:spPr bwMode="gray">
            <a:xfrm>
              <a:off x="10490130" y="60381"/>
              <a:ext cx="1440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rPr>
                <a:t>WLAN Planner</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42247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a:stretch>
            <a:fillRect/>
          </a:stretch>
        </p:blipFill>
        <p:spPr>
          <a:xfrm>
            <a:off x="874713" y="1551129"/>
            <a:ext cx="9364118" cy="4188954"/>
          </a:xfrm>
          <a:prstGeom prst="rect">
            <a:avLst/>
          </a:prstGeom>
          <a:ln>
            <a:solidFill>
              <a:schemeClr val="bg1">
                <a:lumMod val="50000"/>
              </a:schemeClr>
            </a:solidFill>
          </a:ln>
        </p:spPr>
      </p:pic>
      <p:pic>
        <p:nvPicPr>
          <p:cNvPr id="29" name="图片 28"/>
          <p:cNvPicPr>
            <a:picLocks noChangeAspect="1"/>
          </p:cNvPicPr>
          <p:nvPr/>
        </p:nvPicPr>
        <p:blipFill>
          <a:blip r:embed="rId4"/>
          <a:stretch>
            <a:fillRect/>
          </a:stretch>
        </p:blipFill>
        <p:spPr>
          <a:xfrm>
            <a:off x="1282360" y="2231014"/>
            <a:ext cx="1426298" cy="3767392"/>
          </a:xfrm>
          <a:prstGeom prst="rect">
            <a:avLst/>
          </a:prstGeom>
          <a:ln>
            <a:solidFill>
              <a:schemeClr val="bg1">
                <a:lumMod val="50000"/>
              </a:schemeClr>
            </a:solidFill>
          </a:ln>
        </p:spPr>
      </p:pic>
      <p:sp>
        <p:nvSpPr>
          <p:cNvPr id="10" name="标题 9"/>
          <p:cNvSpPr>
            <a:spLocks noGrp="1"/>
          </p:cNvSpPr>
          <p:nvPr>
            <p:ph type="title"/>
          </p:nvPr>
        </p:nvSpPr>
        <p:spPr/>
        <p:txBody>
          <a:bodyPr>
            <a:normAutofit/>
          </a:bodyPr>
          <a:lstStyle/>
          <a:p>
            <a:pPr fontAlgn="ctr"/>
            <a:r>
              <a:rPr lang="en-US" dirty="0" smtClean="0">
                <a:latin typeface="Huawei Sans" panose="020C0503030203020204" pitchFamily="34" charset="0"/>
              </a:rPr>
              <a:t>Six-Step Network Planning 4: Automatically Deploy APs (3)</a:t>
            </a:r>
            <a:endParaRPr lang="en-US" altLang="zh-CN" dirty="0">
              <a:latin typeface="Huawei Sans" panose="020C0503030203020204" pitchFamily="34" charset="0"/>
            </a:endParaRPr>
          </a:p>
        </p:txBody>
      </p:sp>
      <p:sp>
        <p:nvSpPr>
          <p:cNvPr id="9" name="TextBox 7"/>
          <p:cNvSpPr txBox="1"/>
          <p:nvPr/>
        </p:nvSpPr>
        <p:spPr>
          <a:xfrm>
            <a:off x="394069" y="1025810"/>
            <a:ext cx="8030931" cy="338554"/>
          </a:xfrm>
          <a:prstGeom prst="rect">
            <a:avLst/>
          </a:prstGeom>
          <a:noFill/>
        </p:spPr>
        <p:txBody>
          <a:bodyPr wrap="square" rtlCol="0">
            <a:spAutoFit/>
          </a:bodyPr>
          <a:lstStyle/>
          <a:p>
            <a:pPr fontAlgn="ctr"/>
            <a:r>
              <a:rPr lang="en-US" sz="1600" dirty="0" smtClean="0">
                <a:latin typeface="Huawei Sans" panose="020C0503030203020204" pitchFamily="34" charset="0"/>
              </a:rPr>
              <a:t>Manually deploy APs.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auto">
          <a:xfrm>
            <a:off x="2384399" y="4500946"/>
            <a:ext cx="3515359" cy="1148292"/>
          </a:xfrm>
          <a:prstGeom prst="rect">
            <a:avLst/>
          </a:prstGeom>
          <a:solidFill>
            <a:srgbClr val="FDE397"/>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Huawei Sans" panose="020C0503030203020204" pitchFamily="34" charset="0"/>
                <a:ea typeface="方正兰亭黑简体" panose="02000000000000000000" pitchFamily="2" charset="-122"/>
              </a:rPr>
              <a:t>Tip: Double-click an AP icon or right-click an AP icon and choose Property from the shortcut menu to open the AP property panel where you can edit AP properties, such as the model, icon color, antenna, power, and channel.</a:t>
            </a:r>
          </a:p>
        </p:txBody>
      </p:sp>
      <p:cxnSp>
        <p:nvCxnSpPr>
          <p:cNvPr id="12" name="直接箭头连接符 11"/>
          <p:cNvCxnSpPr/>
          <p:nvPr/>
        </p:nvCxnSpPr>
        <p:spPr bwMode="auto">
          <a:xfrm flipV="1">
            <a:off x="3435004" y="3432392"/>
            <a:ext cx="1" cy="1068554"/>
          </a:xfrm>
          <a:prstGeom prst="straightConnector1">
            <a:avLst/>
          </a:prstGeom>
          <a:noFill/>
          <a:ln w="28575" cap="flat" cmpd="sng" algn="ctr">
            <a:solidFill>
              <a:srgbClr val="FFD17D"/>
            </a:solidFill>
            <a:prstDash val="solid"/>
            <a:miter lim="800000"/>
            <a:tailEnd type="triangle"/>
          </a:ln>
          <a:effectLst/>
        </p:spPr>
      </p:cxnSp>
      <p:sp>
        <p:nvSpPr>
          <p:cNvPr id="13" name="矩形 12"/>
          <p:cNvSpPr/>
          <p:nvPr/>
        </p:nvSpPr>
        <p:spPr bwMode="auto">
          <a:xfrm>
            <a:off x="6809332" y="3536881"/>
            <a:ext cx="1640864" cy="461665"/>
          </a:xfrm>
          <a:prstGeom prst="rect">
            <a:avLst/>
          </a:prstGeom>
        </p:spPr>
        <p:txBody>
          <a:bodyPr wrap="square">
            <a:spAutoFit/>
          </a:bodyPr>
          <a:lstStyle/>
          <a:p>
            <a:pPr fontAlgn="ctr"/>
            <a:r>
              <a:rPr lang="en-US" sz="1200" dirty="0" smtClean="0">
                <a:latin typeface="Huawei Sans" panose="020C0503030203020204" pitchFamily="34" charset="0"/>
              </a:rPr>
              <a:t>Select the AP model to be deployed.</a:t>
            </a:r>
            <a:endParaRPr lang="en-US" sz="1200" dirty="0">
              <a:latin typeface="Huawei Sans" panose="020C0503030203020204" pitchFamily="34" charset="0"/>
            </a:endParaRPr>
          </a:p>
        </p:txBody>
      </p:sp>
      <p:cxnSp>
        <p:nvCxnSpPr>
          <p:cNvPr id="14" name="直接箭头连接符 13"/>
          <p:cNvCxnSpPr/>
          <p:nvPr/>
        </p:nvCxnSpPr>
        <p:spPr bwMode="auto">
          <a:xfrm>
            <a:off x="8614458" y="3771277"/>
            <a:ext cx="306783" cy="0"/>
          </a:xfrm>
          <a:prstGeom prst="straightConnector1">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cxnSp>
      <p:sp>
        <p:nvSpPr>
          <p:cNvPr id="16" name="椭圆 15"/>
          <p:cNvSpPr>
            <a:spLocks noChangeAspect="1"/>
          </p:cNvSpPr>
          <p:nvPr/>
        </p:nvSpPr>
        <p:spPr>
          <a:xfrm>
            <a:off x="6583900" y="3645606"/>
            <a:ext cx="232480" cy="232480"/>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1</a:t>
            </a:r>
            <a:endParaRPr lang="en-US" altLang="zh-CN" sz="1400" b="1" kern="0" dirty="0">
              <a:solidFill>
                <a:prstClr val="white"/>
              </a:solidFill>
              <a:latin typeface="Huawei Sans"/>
              <a:ea typeface="方正兰亭黑简体"/>
              <a:sym typeface="Huawei Sans" panose="020C0503030203020204" pitchFamily="34" charset="0"/>
            </a:endParaRPr>
          </a:p>
        </p:txBody>
      </p:sp>
      <p:sp>
        <p:nvSpPr>
          <p:cNvPr id="17" name="矩形 16"/>
          <p:cNvSpPr/>
          <p:nvPr/>
        </p:nvSpPr>
        <p:spPr bwMode="auto">
          <a:xfrm>
            <a:off x="7153155" y="4364586"/>
            <a:ext cx="1708173" cy="830997"/>
          </a:xfrm>
          <a:prstGeom prst="rect">
            <a:avLst/>
          </a:prstGeom>
        </p:spPr>
        <p:txBody>
          <a:bodyPr wrap="square">
            <a:spAutoFit/>
          </a:bodyPr>
          <a:lstStyle/>
          <a:p>
            <a:pPr fontAlgn="ctr"/>
            <a:r>
              <a:rPr lang="en-US" sz="1200" dirty="0" smtClean="0">
                <a:latin typeface="Huawei Sans" panose="020C0503030203020204" pitchFamily="34" charset="0"/>
              </a:rPr>
              <a:t>Click on the drawing to deploy the AP. Right-click to finish the deployment.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椭圆 17"/>
          <p:cNvSpPr>
            <a:spLocks noChangeAspect="1"/>
          </p:cNvSpPr>
          <p:nvPr/>
        </p:nvSpPr>
        <p:spPr>
          <a:xfrm>
            <a:off x="6896961" y="4617678"/>
            <a:ext cx="232480" cy="232480"/>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2</a:t>
            </a:r>
            <a:endParaRPr lang="en-US" altLang="zh-CN" sz="1400" b="1" kern="0" dirty="0">
              <a:solidFill>
                <a:prstClr val="white"/>
              </a:solidFill>
              <a:latin typeface="Huawei Sans"/>
              <a:ea typeface="方正兰亭黑简体"/>
              <a:sym typeface="Huawei Sans" panose="020C0503030203020204" pitchFamily="34" charset="0"/>
            </a:endParaRPr>
          </a:p>
        </p:txBody>
      </p:sp>
      <p:cxnSp>
        <p:nvCxnSpPr>
          <p:cNvPr id="19" name="直接箭头连接符 18"/>
          <p:cNvCxnSpPr>
            <a:stCxn id="18" idx="2"/>
          </p:cNvCxnSpPr>
          <p:nvPr/>
        </p:nvCxnSpPr>
        <p:spPr bwMode="auto">
          <a:xfrm flipH="1">
            <a:off x="6452000" y="4733918"/>
            <a:ext cx="444961" cy="0"/>
          </a:xfrm>
          <a:prstGeom prst="straightConnector1">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cxnSp>
      <p:sp>
        <p:nvSpPr>
          <p:cNvPr id="20" name="矩形 19"/>
          <p:cNvSpPr/>
          <p:nvPr/>
        </p:nvSpPr>
        <p:spPr bwMode="auto">
          <a:xfrm>
            <a:off x="6809332" y="2735226"/>
            <a:ext cx="1871801" cy="830997"/>
          </a:xfrm>
          <a:prstGeom prst="rect">
            <a:avLst/>
          </a:prstGeom>
        </p:spPr>
        <p:txBody>
          <a:bodyPr wrap="square">
            <a:spAutoFit/>
          </a:bodyPr>
          <a:lstStyle/>
          <a:p>
            <a:pPr fontAlgn="ctr"/>
            <a:r>
              <a:rPr lang="en-US" sz="1200" dirty="0" smtClean="0">
                <a:latin typeface="Huawei Sans" panose="020C0503030203020204" pitchFamily="34" charset="0"/>
              </a:rPr>
              <a:t>After APs are deployed, perform channel calculation and power calibration.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箭头连接符 20"/>
          <p:cNvCxnSpPr/>
          <p:nvPr/>
        </p:nvCxnSpPr>
        <p:spPr bwMode="auto">
          <a:xfrm flipV="1">
            <a:off x="8688886" y="2945339"/>
            <a:ext cx="381282" cy="12062"/>
          </a:xfrm>
          <a:prstGeom prst="straightConnector1">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cxnSp>
      <p:sp>
        <p:nvSpPr>
          <p:cNvPr id="22" name="椭圆 21"/>
          <p:cNvSpPr>
            <a:spLocks noChangeAspect="1"/>
          </p:cNvSpPr>
          <p:nvPr/>
        </p:nvSpPr>
        <p:spPr>
          <a:xfrm>
            <a:off x="6558240" y="2841161"/>
            <a:ext cx="232480" cy="232480"/>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3</a:t>
            </a:r>
            <a:endParaRPr lang="en-US" altLang="zh-CN" sz="1400" b="1" kern="0" dirty="0">
              <a:solidFill>
                <a:prstClr val="white"/>
              </a:solidFill>
              <a:latin typeface="Huawei Sans"/>
              <a:ea typeface="方正兰亭黑简体"/>
              <a:sym typeface="Huawei Sans" panose="020C0503030203020204" pitchFamily="34" charset="0"/>
            </a:endParaRPr>
          </a:p>
        </p:txBody>
      </p:sp>
      <p:grpSp>
        <p:nvGrpSpPr>
          <p:cNvPr id="23" name="组合 22"/>
          <p:cNvGrpSpPr/>
          <p:nvPr/>
        </p:nvGrpSpPr>
        <p:grpSpPr>
          <a:xfrm>
            <a:off x="6462000" y="60381"/>
            <a:ext cx="5296902" cy="324000"/>
            <a:chOff x="6633228" y="60381"/>
            <a:chExt cx="5296902" cy="324000"/>
          </a:xfrm>
        </p:grpSpPr>
        <p:sp>
          <p:nvSpPr>
            <p:cNvPr id="24" name="五边形 23"/>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a:spLocks/>
            </p:cNvSpPr>
            <p:nvPr/>
          </p:nvSpPr>
          <p:spPr bwMode="gray">
            <a:xfrm>
              <a:off x="7954862" y="60381"/>
              <a:ext cx="1332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燕尾形 25"/>
            <p:cNvSpPr>
              <a:spLocks/>
            </p:cNvSpPr>
            <p:nvPr/>
          </p:nvSpPr>
          <p:spPr bwMode="gray">
            <a:xfrm>
              <a:off x="9168496" y="60381"/>
              <a:ext cx="1440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燕尾形 26"/>
            <p:cNvSpPr>
              <a:spLocks/>
            </p:cNvSpPr>
            <p:nvPr/>
          </p:nvSpPr>
          <p:spPr bwMode="gray">
            <a:xfrm>
              <a:off x="10490130" y="60381"/>
              <a:ext cx="1440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rPr>
                <a:t>WLAN Planner</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3780607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prstGeom prst="rect">
            <a:avLst/>
          </a:prstGeom>
        </p:spPr>
        <p:txBody>
          <a:bodyPr/>
          <a:lstStyle/>
          <a:p>
            <a:pPr algn="l"/>
            <a:r>
              <a:rPr lang="en-US" b="1" dirty="0" smtClean="0">
                <a:latin typeface="Huawei Sans" panose="020C0503030203020204" pitchFamily="34" charset="0"/>
              </a:rPr>
              <a:t>Introduction to WLAN Planning and Design</a:t>
            </a:r>
            <a:endParaRPr lang="en-US" altLang="zh-CN" b="1" dirty="0" smtClean="0">
              <a:latin typeface="Huawei Sans" panose="020C0503030203020204" pitchFamily="34" charset="0"/>
            </a:endParaRPr>
          </a:p>
          <a:p>
            <a:pPr algn="l"/>
            <a:r>
              <a:rPr lang="en-US" dirty="0" smtClean="0">
                <a:solidFill>
                  <a:schemeClr val="bg1">
                    <a:lumMod val="50000"/>
                  </a:schemeClr>
                </a:solidFill>
                <a:latin typeface="Huawei Sans" panose="020C0503030203020204" pitchFamily="34" charset="0"/>
              </a:rPr>
              <a:t>WLAN Planning and Design Details</a:t>
            </a:r>
            <a:endParaRPr lang="en-US" altLang="zh-CN" dirty="0" smtClean="0">
              <a:solidFill>
                <a:schemeClr val="bg1">
                  <a:lumMod val="50000"/>
                </a:schemeClr>
              </a:solidFill>
              <a:latin typeface="Huawei Sans" panose="020C0503030203020204" pitchFamily="34" charset="0"/>
            </a:endParaRPr>
          </a:p>
          <a:p>
            <a:pPr algn="l"/>
            <a:r>
              <a:rPr lang="en-US" dirty="0" smtClean="0">
                <a:solidFill>
                  <a:schemeClr val="bg1">
                    <a:lumMod val="50000"/>
                  </a:schemeClr>
                </a:solidFill>
                <a:latin typeface="Huawei Sans" panose="020C0503030203020204" pitchFamily="34" charset="0"/>
              </a:rPr>
              <a:t>WLAN Planning Cases</a:t>
            </a:r>
            <a:endParaRPr lang="en-US" altLang="zh-CN" dirty="0" smtClean="0">
              <a:solidFill>
                <a:schemeClr val="bg1">
                  <a:lumMod val="50000"/>
                </a:schemeClr>
              </a:solidFill>
              <a:latin typeface="Huawei Sans" panose="020C0503030203020204" pitchFamily="34" charset="0"/>
            </a:endParaRPr>
          </a:p>
          <a:p>
            <a:pPr algn="l"/>
            <a:endParaRPr lang="en-US" altLang="zh-CN" dirty="0">
              <a:latin typeface="Huawei Sans" panose="020C0503030203020204" pitchFamily="34" charset="0"/>
            </a:endParaRPr>
          </a:p>
        </p:txBody>
      </p:sp>
    </p:spTree>
    <p:extLst>
      <p:ext uri="{BB962C8B-B14F-4D97-AF65-F5344CB8AC3E}">
        <p14:creationId xmlns:p14="http://schemas.microsoft.com/office/powerpoint/2010/main" val="336226068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p:cNvPicPr>
          <p:nvPr/>
        </p:nvPicPr>
        <p:blipFill>
          <a:blip r:embed="rId3"/>
          <a:stretch>
            <a:fillRect/>
          </a:stretch>
        </p:blipFill>
        <p:spPr>
          <a:xfrm>
            <a:off x="610018" y="1661036"/>
            <a:ext cx="9755957" cy="4184313"/>
          </a:xfrm>
          <a:prstGeom prst="rect">
            <a:avLst/>
          </a:prstGeom>
          <a:ln>
            <a:solidFill>
              <a:schemeClr val="bg1">
                <a:lumMod val="50000"/>
              </a:schemeClr>
            </a:solidFill>
          </a:ln>
        </p:spPr>
      </p:pic>
      <p:sp>
        <p:nvSpPr>
          <p:cNvPr id="10" name="标题 9"/>
          <p:cNvSpPr>
            <a:spLocks noGrp="1"/>
          </p:cNvSpPr>
          <p:nvPr>
            <p:ph type="title"/>
          </p:nvPr>
        </p:nvSpPr>
        <p:spPr/>
        <p:txBody>
          <a:bodyPr>
            <a:normAutofit/>
          </a:bodyPr>
          <a:lstStyle/>
          <a:p>
            <a:pPr fontAlgn="ctr"/>
            <a:r>
              <a:rPr lang="en-US" dirty="0" smtClean="0">
                <a:latin typeface="Huawei Sans" panose="020C0503030203020204" pitchFamily="34" charset="0"/>
              </a:rPr>
              <a:t>Six-Step Network Planning 5: Check the Simulation Effect</a:t>
            </a:r>
            <a:endParaRPr lang="en-US" dirty="0">
              <a:latin typeface="Huawei Sans" panose="020C0503030203020204" pitchFamily="34" charset="0"/>
            </a:endParaRPr>
          </a:p>
        </p:txBody>
      </p:sp>
      <p:sp>
        <p:nvSpPr>
          <p:cNvPr id="8" name="TextBox 7"/>
          <p:cNvSpPr txBox="1"/>
          <p:nvPr/>
        </p:nvSpPr>
        <p:spPr>
          <a:xfrm>
            <a:off x="411653" y="976239"/>
            <a:ext cx="8030931" cy="338554"/>
          </a:xfrm>
          <a:prstGeom prst="rect">
            <a:avLst/>
          </a:prstGeom>
          <a:noFill/>
        </p:spPr>
        <p:txBody>
          <a:bodyPr wrap="square" rtlCol="0">
            <a:spAutoFit/>
          </a:bodyPr>
          <a:lstStyle/>
          <a:p>
            <a:pPr fontAlgn="ctr"/>
            <a:r>
              <a:rPr lang="en-US" sz="1600" dirty="0" smtClean="0">
                <a:latin typeface="Huawei Sans" panose="020C0503030203020204" pitchFamily="34" charset="0"/>
              </a:rPr>
              <a:t>After the AP deployment is complete, check the simulation result.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auto">
          <a:xfrm>
            <a:off x="980541" y="2339284"/>
            <a:ext cx="1843273" cy="1158224"/>
          </a:xfrm>
          <a:prstGeom prst="rect">
            <a:avLst/>
          </a:prstGeom>
          <a:solidFill>
            <a:srgbClr val="94DAE2"/>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chemeClr val="tx1"/>
                </a:solidFill>
                <a:latin typeface="Huawei Sans" panose="020C0503030203020204" pitchFamily="34" charset="0"/>
              </a:rPr>
              <a:t>N</a:t>
            </a:r>
            <a:r>
              <a:rPr lang="en-US" altLang="zh-CN" sz="1200" dirty="0" smtClean="0">
                <a:solidFill>
                  <a:schemeClr val="tx1"/>
                </a:solidFill>
                <a:latin typeface="Huawei Sans" panose="020C0503030203020204" pitchFamily="34" charset="0"/>
              </a:rPr>
              <a:t>ote</a:t>
            </a:r>
            <a:r>
              <a:rPr lang="en-US" sz="1200" dirty="0" smtClean="0">
                <a:solidFill>
                  <a:schemeClr val="tx1"/>
                </a:solidFill>
                <a:latin typeface="Huawei Sans" panose="020C0503030203020204" pitchFamily="34" charset="0"/>
              </a:rPr>
              <a:t>: </a:t>
            </a:r>
            <a:r>
              <a:rPr lang="en-US" sz="1200" dirty="0">
                <a:solidFill>
                  <a:schemeClr val="tx1"/>
                </a:solidFill>
                <a:latin typeface="Huawei Sans" panose="020C0503030203020204" pitchFamily="34" charset="0"/>
              </a:rPr>
              <a:t>You can select one or more APs and right-click to perform partial simulation.</a:t>
            </a:r>
          </a:p>
        </p:txBody>
      </p:sp>
      <p:sp>
        <p:nvSpPr>
          <p:cNvPr id="12" name="矩形 11"/>
          <p:cNvSpPr/>
          <p:nvPr/>
        </p:nvSpPr>
        <p:spPr bwMode="auto">
          <a:xfrm>
            <a:off x="5963832" y="2737439"/>
            <a:ext cx="1305941" cy="461665"/>
          </a:xfrm>
          <a:prstGeom prst="rect">
            <a:avLst/>
          </a:prstGeom>
        </p:spPr>
        <p:txBody>
          <a:bodyPr wrap="square">
            <a:spAutoFit/>
          </a:bodyPr>
          <a:lstStyle/>
          <a:p>
            <a:pPr algn="ctr" fontAlgn="ctr"/>
            <a:r>
              <a:rPr lang="en-US" sz="1200" dirty="0" smtClean="0">
                <a:latin typeface="Huawei Sans" panose="020C0503030203020204" pitchFamily="34" charset="0"/>
              </a:rPr>
              <a:t>Check simulation data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箭头连接符 12"/>
          <p:cNvCxnSpPr>
            <a:stCxn id="11" idx="2"/>
          </p:cNvCxnSpPr>
          <p:nvPr/>
        </p:nvCxnSpPr>
        <p:spPr bwMode="auto">
          <a:xfrm>
            <a:off x="1902178" y="3497508"/>
            <a:ext cx="0" cy="255685"/>
          </a:xfrm>
          <a:prstGeom prst="straightConnector1">
            <a:avLst/>
          </a:prstGeom>
          <a:ln w="38100">
            <a:solidFill>
              <a:srgbClr val="30B5C5"/>
            </a:solidFill>
            <a:tailEnd type="triangle" w="med" len="lg"/>
          </a:ln>
        </p:spPr>
        <p:style>
          <a:lnRef idx="1">
            <a:schemeClr val="accent1"/>
          </a:lnRef>
          <a:fillRef idx="0">
            <a:schemeClr val="accent1"/>
          </a:fillRef>
          <a:effectRef idx="0">
            <a:schemeClr val="accent1"/>
          </a:effectRef>
          <a:fontRef idx="minor">
            <a:schemeClr val="tx1"/>
          </a:fontRef>
        </p:style>
      </p:cxnSp>
      <p:sp>
        <p:nvSpPr>
          <p:cNvPr id="15" name="矩形 14"/>
          <p:cNvSpPr/>
          <p:nvPr/>
        </p:nvSpPr>
        <p:spPr bwMode="auto">
          <a:xfrm>
            <a:off x="7067476" y="1852604"/>
            <a:ext cx="1399236" cy="830997"/>
          </a:xfrm>
          <a:prstGeom prst="rect">
            <a:avLst/>
          </a:prstGeom>
        </p:spPr>
        <p:txBody>
          <a:bodyPr wrap="square">
            <a:spAutoFit/>
          </a:bodyPr>
          <a:lstStyle/>
          <a:p>
            <a:pPr algn="r" fontAlgn="ctr"/>
            <a:r>
              <a:rPr lang="en-US" sz="1200" dirty="0" smtClean="0">
                <a:latin typeface="Huawei Sans" panose="020C0503030203020204" pitchFamily="34" charset="0"/>
              </a:rPr>
              <a:t>Open/Close</a:t>
            </a:r>
            <a:r>
              <a:rPr lang="en-US" sz="1200" dirty="0">
                <a:latin typeface="Huawei Sans" panose="020C0503030203020204" pitchFamily="34" charset="0"/>
              </a:rPr>
              <a:t> </a:t>
            </a:r>
            <a:r>
              <a:rPr lang="en-US" altLang="zh-CN" sz="1200" dirty="0" smtClean="0">
                <a:latin typeface="Huawei Sans" panose="020C0503030203020204" pitchFamily="34" charset="0"/>
              </a:rPr>
              <a:t>or</a:t>
            </a:r>
            <a:r>
              <a:rPr lang="en-US" sz="1200" dirty="0" smtClean="0">
                <a:latin typeface="Huawei Sans" panose="020C0503030203020204" pitchFamily="34" charset="0"/>
              </a:rPr>
              <a:t> refresh the simulation diagram</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箭头连接符 15"/>
          <p:cNvCxnSpPr/>
          <p:nvPr/>
        </p:nvCxnSpPr>
        <p:spPr bwMode="auto">
          <a:xfrm>
            <a:off x="8438012" y="2159482"/>
            <a:ext cx="430197" cy="0"/>
          </a:xfrm>
          <a:prstGeom prst="straightConnector1">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cxnSp>
      <p:sp>
        <p:nvSpPr>
          <p:cNvPr id="17" name="矩形 16"/>
          <p:cNvSpPr/>
          <p:nvPr/>
        </p:nvSpPr>
        <p:spPr bwMode="auto">
          <a:xfrm>
            <a:off x="10187113" y="3625349"/>
            <a:ext cx="1672355" cy="1015663"/>
          </a:xfrm>
          <a:prstGeom prst="rect">
            <a:avLst/>
          </a:prstGeom>
        </p:spPr>
        <p:txBody>
          <a:bodyPr wrap="square">
            <a:spAutoFit/>
          </a:bodyPr>
          <a:lstStyle/>
          <a:p>
            <a:pPr fontAlgn="ctr"/>
            <a:r>
              <a:rPr lang="en-US" sz="1200" dirty="0" smtClean="0">
                <a:latin typeface="Huawei Sans" panose="020C0503030203020204" pitchFamily="34" charset="0"/>
              </a:rPr>
              <a:t>Drag the slider to adjust the data range to be displayed in the simulation diagram.</a:t>
            </a:r>
            <a:endParaRPr lang="en-US" sz="1200" dirty="0">
              <a:latin typeface="Huawei Sans" panose="020C0503030203020204" pitchFamily="34" charset="0"/>
            </a:endParaRPr>
          </a:p>
        </p:txBody>
      </p:sp>
      <p:cxnSp>
        <p:nvCxnSpPr>
          <p:cNvPr id="18" name="直接箭头连接符 17"/>
          <p:cNvCxnSpPr/>
          <p:nvPr/>
        </p:nvCxnSpPr>
        <p:spPr bwMode="auto">
          <a:xfrm flipH="1">
            <a:off x="9979674" y="4004243"/>
            <a:ext cx="276022" cy="0"/>
          </a:xfrm>
          <a:prstGeom prst="straightConnector1">
            <a:avLst/>
          </a:prstGeom>
          <a:ln w="381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 name="矩形 18"/>
          <p:cNvSpPr/>
          <p:nvPr/>
        </p:nvSpPr>
        <p:spPr bwMode="auto">
          <a:xfrm>
            <a:off x="8838820" y="1980411"/>
            <a:ext cx="787921" cy="358872"/>
          </a:xfrm>
          <a:prstGeom prst="rect">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bodyPr>
          <a:lstStyle/>
          <a:p>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auto">
          <a:xfrm>
            <a:off x="9733546" y="1980411"/>
            <a:ext cx="453567" cy="358872"/>
          </a:xfrm>
          <a:prstGeom prst="rect">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bodyPr>
          <a:lstStyle/>
          <a:p>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箭头连接符 76"/>
          <p:cNvCxnSpPr>
            <a:stCxn id="20" idx="2"/>
          </p:cNvCxnSpPr>
          <p:nvPr/>
        </p:nvCxnSpPr>
        <p:spPr bwMode="auto">
          <a:xfrm rot="5400000">
            <a:off x="8307640" y="1379307"/>
            <a:ext cx="692714" cy="2612667"/>
          </a:xfrm>
          <a:prstGeom prst="bentConnector2">
            <a:avLst/>
          </a:prstGeom>
          <a:ln w="3810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6462000" y="60381"/>
            <a:ext cx="5296902" cy="324000"/>
            <a:chOff x="6633228" y="60381"/>
            <a:chExt cx="5296902" cy="324000"/>
          </a:xfrm>
        </p:grpSpPr>
        <p:sp>
          <p:nvSpPr>
            <p:cNvPr id="23" name="五边形 22"/>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燕尾形 23"/>
            <p:cNvSpPr>
              <a:spLocks/>
            </p:cNvSpPr>
            <p:nvPr/>
          </p:nvSpPr>
          <p:spPr bwMode="gray">
            <a:xfrm>
              <a:off x="7954862" y="60381"/>
              <a:ext cx="1332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a:spLocks/>
            </p:cNvSpPr>
            <p:nvPr/>
          </p:nvSpPr>
          <p:spPr bwMode="gray">
            <a:xfrm>
              <a:off x="9168496" y="60381"/>
              <a:ext cx="1440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燕尾形 25"/>
            <p:cNvSpPr>
              <a:spLocks/>
            </p:cNvSpPr>
            <p:nvPr/>
          </p:nvSpPr>
          <p:spPr bwMode="gray">
            <a:xfrm>
              <a:off x="10490130" y="60381"/>
              <a:ext cx="1440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rPr>
                <a:t>WLAN Planner</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8" name="图片 27"/>
          <p:cNvPicPr>
            <a:picLocks noChangeAspect="1"/>
          </p:cNvPicPr>
          <p:nvPr/>
        </p:nvPicPr>
        <p:blipFill>
          <a:blip r:embed="rId4"/>
          <a:stretch>
            <a:fillRect/>
          </a:stretch>
        </p:blipFill>
        <p:spPr>
          <a:xfrm>
            <a:off x="1015637" y="3805853"/>
            <a:ext cx="1773082" cy="1872320"/>
          </a:xfrm>
          <a:prstGeom prst="rect">
            <a:avLst/>
          </a:prstGeom>
          <a:ln>
            <a:solidFill>
              <a:schemeClr val="bg1">
                <a:lumMod val="50000"/>
              </a:schemeClr>
            </a:solidFill>
          </a:ln>
        </p:spPr>
      </p:pic>
    </p:spTree>
    <p:extLst>
      <p:ext uri="{BB962C8B-B14F-4D97-AF65-F5344CB8AC3E}">
        <p14:creationId xmlns:p14="http://schemas.microsoft.com/office/powerpoint/2010/main" val="16734450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p:cNvPicPr>
          <p:nvPr/>
        </p:nvPicPr>
        <p:blipFill rotWithShape="1">
          <a:blip r:embed="rId3"/>
          <a:srcRect l="88"/>
          <a:stretch/>
        </p:blipFill>
        <p:spPr>
          <a:xfrm>
            <a:off x="640475" y="1808933"/>
            <a:ext cx="10489774" cy="4104000"/>
          </a:xfrm>
          <a:prstGeom prst="rect">
            <a:avLst/>
          </a:prstGeom>
          <a:ln>
            <a:solidFill>
              <a:schemeClr val="bg1">
                <a:lumMod val="50000"/>
              </a:schemeClr>
            </a:solidFill>
          </a:ln>
        </p:spPr>
      </p:pic>
      <p:sp>
        <p:nvSpPr>
          <p:cNvPr id="10" name="标题 9"/>
          <p:cNvSpPr>
            <a:spLocks noGrp="1"/>
          </p:cNvSpPr>
          <p:nvPr>
            <p:ph type="title"/>
          </p:nvPr>
        </p:nvSpPr>
        <p:spPr/>
        <p:txBody>
          <a:bodyPr>
            <a:normAutofit/>
          </a:bodyPr>
          <a:lstStyle/>
          <a:p>
            <a:pPr fontAlgn="ctr"/>
            <a:r>
              <a:rPr lang="en-US" dirty="0" smtClean="0">
                <a:latin typeface="Huawei Sans" panose="020C0503030203020204" pitchFamily="34" charset="0"/>
              </a:rPr>
              <a:t>Six-Step Network Planning 6: Export Reports</a:t>
            </a:r>
            <a:endParaRPr lang="en-US" dirty="0">
              <a:latin typeface="Huawei Sans" panose="020C0503030203020204" pitchFamily="34" charset="0"/>
            </a:endParaRPr>
          </a:p>
        </p:txBody>
      </p:sp>
      <p:sp>
        <p:nvSpPr>
          <p:cNvPr id="9" name="TextBox 7"/>
          <p:cNvSpPr txBox="1"/>
          <p:nvPr/>
        </p:nvSpPr>
        <p:spPr>
          <a:xfrm>
            <a:off x="385277" y="1039322"/>
            <a:ext cx="10660062" cy="338554"/>
          </a:xfrm>
          <a:prstGeom prst="rect">
            <a:avLst/>
          </a:prstGeom>
          <a:noFill/>
        </p:spPr>
        <p:txBody>
          <a:bodyPr wrap="square" rtlCol="0">
            <a:spAutoFit/>
          </a:bodyPr>
          <a:lstStyle/>
          <a:p>
            <a:pPr fontAlgn="ctr"/>
            <a:r>
              <a:rPr lang="en-US" sz="1600" dirty="0" smtClean="0">
                <a:latin typeface="Huawei Sans" panose="020C0503030203020204" pitchFamily="34" charset="0"/>
              </a:rPr>
              <a:t>Export the network planning report, including the simulation diagram and material list.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auto">
          <a:xfrm>
            <a:off x="9614340" y="3353102"/>
            <a:ext cx="1515909" cy="1015663"/>
          </a:xfrm>
          <a:prstGeom prst="rect">
            <a:avLst/>
          </a:prstGeom>
        </p:spPr>
        <p:txBody>
          <a:bodyPr wrap="square">
            <a:spAutoFit/>
          </a:bodyPr>
          <a:lstStyle/>
          <a:p>
            <a:pPr fontAlgn="ctr"/>
            <a:r>
              <a:rPr lang="en-US" sz="1200" dirty="0" smtClean="0">
                <a:latin typeface="Huawei Sans" panose="020C0503030203020204" pitchFamily="34" charset="0"/>
              </a:rPr>
              <a:t>Export the network planning report and material list in one-click mode.</a:t>
            </a:r>
            <a:endParaRPr lang="en-US" sz="1200" dirty="0">
              <a:latin typeface="Huawei Sans" panose="020C0503030203020204" pitchFamily="34" charset="0"/>
            </a:endParaRPr>
          </a:p>
        </p:txBody>
      </p:sp>
      <p:cxnSp>
        <p:nvCxnSpPr>
          <p:cNvPr id="12" name="直接箭头连接符 11"/>
          <p:cNvCxnSpPr/>
          <p:nvPr/>
        </p:nvCxnSpPr>
        <p:spPr bwMode="auto">
          <a:xfrm>
            <a:off x="10319543" y="2513152"/>
            <a:ext cx="0" cy="863796"/>
          </a:xfrm>
          <a:prstGeom prst="straightConnector1">
            <a:avLst/>
          </a:prstGeom>
          <a:ln w="3810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矩形 12"/>
          <p:cNvSpPr/>
          <p:nvPr/>
        </p:nvSpPr>
        <p:spPr bwMode="auto">
          <a:xfrm>
            <a:off x="1078307" y="3154290"/>
            <a:ext cx="1207693" cy="830997"/>
          </a:xfrm>
          <a:prstGeom prst="rect">
            <a:avLst/>
          </a:prstGeom>
        </p:spPr>
        <p:txBody>
          <a:bodyPr wrap="square">
            <a:spAutoFit/>
          </a:bodyPr>
          <a:lstStyle/>
          <a:p>
            <a:pPr fontAlgn="ctr"/>
            <a:r>
              <a:rPr lang="en-US" sz="1200" dirty="0" smtClean="0">
                <a:latin typeface="Huawei Sans" panose="020C0503030203020204" pitchFamily="34" charset="0"/>
              </a:rPr>
              <a:t>Select a building or floor to be exported.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箭头连接符 13"/>
          <p:cNvCxnSpPr/>
          <p:nvPr/>
        </p:nvCxnSpPr>
        <p:spPr bwMode="auto">
          <a:xfrm flipH="1" flipV="1">
            <a:off x="1437204" y="2685262"/>
            <a:ext cx="1" cy="495404"/>
          </a:xfrm>
          <a:prstGeom prst="straightConnector1">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cxnSp>
      <p:sp>
        <p:nvSpPr>
          <p:cNvPr id="15" name="椭圆 14"/>
          <p:cNvSpPr>
            <a:spLocks noChangeAspect="1"/>
          </p:cNvSpPr>
          <p:nvPr/>
        </p:nvSpPr>
        <p:spPr>
          <a:xfrm>
            <a:off x="875385" y="3222622"/>
            <a:ext cx="232480" cy="232480"/>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1</a:t>
            </a:r>
            <a:endParaRPr lang="en-US" altLang="zh-CN" sz="1400" b="1" kern="0" dirty="0">
              <a:solidFill>
                <a:prstClr val="white"/>
              </a:solidFill>
              <a:latin typeface="Huawei Sans"/>
              <a:ea typeface="方正兰亭黑简体"/>
              <a:sym typeface="Huawei Sans" panose="020C0503030203020204" pitchFamily="34" charset="0"/>
            </a:endParaRPr>
          </a:p>
        </p:txBody>
      </p:sp>
      <p:sp>
        <p:nvSpPr>
          <p:cNvPr id="16" name="椭圆 15"/>
          <p:cNvSpPr>
            <a:spLocks noChangeAspect="1"/>
          </p:cNvSpPr>
          <p:nvPr/>
        </p:nvSpPr>
        <p:spPr>
          <a:xfrm>
            <a:off x="9389655" y="3449563"/>
            <a:ext cx="232480" cy="232480"/>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3</a:t>
            </a:r>
            <a:endParaRPr lang="en-US" altLang="zh-CN" sz="1400" b="1" kern="0" dirty="0">
              <a:solidFill>
                <a:prstClr val="white"/>
              </a:solidFill>
              <a:latin typeface="Huawei Sans"/>
              <a:ea typeface="方正兰亭黑简体"/>
              <a:sym typeface="Huawei Sans" panose="020C0503030203020204" pitchFamily="34" charset="0"/>
            </a:endParaRPr>
          </a:p>
        </p:txBody>
      </p:sp>
      <p:sp>
        <p:nvSpPr>
          <p:cNvPr id="17" name="矩形 16"/>
          <p:cNvSpPr/>
          <p:nvPr/>
        </p:nvSpPr>
        <p:spPr bwMode="auto">
          <a:xfrm>
            <a:off x="1078307" y="4260825"/>
            <a:ext cx="2329721" cy="830997"/>
          </a:xfrm>
          <a:prstGeom prst="rect">
            <a:avLst/>
          </a:prstGeom>
        </p:spPr>
        <p:txBody>
          <a:bodyPr wrap="square">
            <a:spAutoFit/>
          </a:bodyPr>
          <a:lstStyle/>
          <a:p>
            <a:pPr fontAlgn="ctr"/>
            <a:r>
              <a:rPr lang="en-US" sz="1200" dirty="0" smtClean="0">
                <a:latin typeface="Huawei Sans" panose="020C0503030203020204" pitchFamily="34" charset="0"/>
              </a:rPr>
              <a:t>Configure report parameters, such as the language, format, and whether HD simulation images are required.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椭圆 17"/>
          <p:cNvSpPr>
            <a:spLocks noChangeAspect="1"/>
          </p:cNvSpPr>
          <p:nvPr/>
        </p:nvSpPr>
        <p:spPr>
          <a:xfrm>
            <a:off x="875385" y="4400265"/>
            <a:ext cx="232480" cy="232480"/>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2</a:t>
            </a:r>
            <a:endParaRPr lang="en-US" altLang="zh-CN" sz="1400" b="1" kern="0" dirty="0">
              <a:solidFill>
                <a:prstClr val="white"/>
              </a:solidFill>
              <a:latin typeface="Huawei Sans"/>
              <a:ea typeface="方正兰亭黑简体"/>
              <a:sym typeface="Huawei Sans" panose="020C0503030203020204" pitchFamily="34" charset="0"/>
            </a:endParaRPr>
          </a:p>
        </p:txBody>
      </p:sp>
      <p:cxnSp>
        <p:nvCxnSpPr>
          <p:cNvPr id="19" name="直接箭头连接符 18"/>
          <p:cNvCxnSpPr/>
          <p:nvPr/>
        </p:nvCxnSpPr>
        <p:spPr bwMode="auto">
          <a:xfrm>
            <a:off x="3408028" y="4516505"/>
            <a:ext cx="575497" cy="0"/>
          </a:xfrm>
          <a:prstGeom prst="straightConnector1">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6462000" y="60381"/>
            <a:ext cx="5296902" cy="324000"/>
            <a:chOff x="6633228" y="60381"/>
            <a:chExt cx="5296902" cy="324000"/>
          </a:xfrm>
        </p:grpSpPr>
        <p:sp>
          <p:nvSpPr>
            <p:cNvPr id="21" name="五边形 20"/>
            <p:cNvSpPr>
              <a:spLocks/>
            </p:cNvSpPr>
            <p:nvPr/>
          </p:nvSpPr>
          <p:spPr bwMode="gray">
            <a:xfrm>
              <a:off x="6633228" y="60381"/>
              <a:ext cx="1440000" cy="324000"/>
            </a:xfrm>
            <a:prstGeom prst="homePlate">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Project Preparation</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a:spLocks/>
            </p:cNvSpPr>
            <p:nvPr/>
          </p:nvSpPr>
          <p:spPr bwMode="gray">
            <a:xfrm>
              <a:off x="7954862" y="60381"/>
              <a:ext cx="1332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rPr>
                <a:t>WLAN Planning and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a:spLocks/>
            </p:cNvSpPr>
            <p:nvPr/>
          </p:nvSpPr>
          <p:spPr bwMode="gray">
            <a:xfrm>
              <a:off x="9168496" y="60381"/>
              <a:ext cx="1440000" cy="324000"/>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rPr>
                <a:t>WLAN Deployment Design</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燕尾形 23"/>
            <p:cNvSpPr>
              <a:spLocks/>
            </p:cNvSpPr>
            <p:nvPr/>
          </p:nvSpPr>
          <p:spPr bwMode="gray">
            <a:xfrm>
              <a:off x="10490130" y="60381"/>
              <a:ext cx="1440000" cy="324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rPr>
                <a:t>WLAN Planner</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63583793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olidFill>
                  <a:schemeClr val="bg1">
                    <a:lumMod val="50000"/>
                  </a:schemeClr>
                </a:solidFill>
                <a:latin typeface="Huawei Sans" panose="020C0503030203020204" pitchFamily="34" charset="0"/>
              </a:rPr>
              <a:t>Introduction to WLAN Planning and Design</a:t>
            </a:r>
            <a:endParaRPr lang="en-US" altLang="zh-CN" dirty="0" smtClean="0">
              <a:solidFill>
                <a:schemeClr val="bg1">
                  <a:lumMod val="50000"/>
                </a:schemeClr>
              </a:solidFill>
              <a:latin typeface="Huawei Sans" panose="020C0503030203020204" pitchFamily="34" charset="0"/>
            </a:endParaRPr>
          </a:p>
          <a:p>
            <a:r>
              <a:rPr lang="en-US" b="1" dirty="0" smtClean="0">
                <a:latin typeface="Huawei Sans" panose="020C0503030203020204" pitchFamily="34" charset="0"/>
              </a:rPr>
              <a:t>WLAN Planning and Design Details</a:t>
            </a:r>
            <a:endParaRPr lang="en-US" altLang="zh-CN" b="1" dirty="0" smtClean="0">
              <a:latin typeface="Huawei Sans" panose="020C0503030203020204" pitchFamily="34" charset="0"/>
            </a:endParaRPr>
          </a:p>
          <a:p>
            <a:pPr marL="809625" lvl="1" indent="-361950"/>
            <a:r>
              <a:rPr lang="en-US" dirty="0" smtClean="0">
                <a:solidFill>
                  <a:schemeClr val="bg1">
                    <a:lumMod val="50000"/>
                  </a:schemeClr>
                </a:solidFill>
                <a:latin typeface="Huawei Sans" panose="020C0503030203020204" pitchFamily="34" charset="0"/>
              </a:rPr>
              <a:t>Project Preparation and Planning &amp; Design</a:t>
            </a:r>
            <a:endParaRPr lang="en-US" altLang="zh-CN" dirty="0" smtClean="0">
              <a:solidFill>
                <a:schemeClr val="bg1">
                  <a:lumMod val="50000"/>
                </a:schemeClr>
              </a:solidFill>
              <a:latin typeface="Huawei Sans" panose="020C0503030203020204" pitchFamily="34" charset="0"/>
            </a:endParaRPr>
          </a:p>
          <a:p>
            <a:pPr marL="809625" lvl="1" indent="-361950">
              <a:buSzPct val="60000"/>
              <a:buFont typeface="Wingdings" panose="05000000000000000000" pitchFamily="2" charset="2"/>
              <a:buChar char="n"/>
            </a:pPr>
            <a:r>
              <a:rPr lang="en-US" dirty="0"/>
              <a:t>Project Acceptance</a:t>
            </a:r>
            <a:endParaRPr lang="en-US" altLang="zh-CN" dirty="0"/>
          </a:p>
          <a:p>
            <a:r>
              <a:rPr lang="en-US" dirty="0" smtClean="0">
                <a:solidFill>
                  <a:schemeClr val="bg1">
                    <a:lumMod val="50000"/>
                  </a:schemeClr>
                </a:solidFill>
                <a:latin typeface="Huawei Sans" panose="020C0503030203020204" pitchFamily="34" charset="0"/>
              </a:rPr>
              <a:t>WLAN Planning Cases</a:t>
            </a:r>
            <a:endParaRPr lang="en-US" altLang="zh-CN" dirty="0" smtClean="0">
              <a:solidFill>
                <a:schemeClr val="bg1">
                  <a:lumMod val="50000"/>
                </a:schemeClr>
              </a:solidFill>
              <a:latin typeface="Huawei Sans" panose="020C0503030203020204" pitchFamily="34" charset="0"/>
            </a:endParaRP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313367262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Project Acceptance (1)</a:t>
            </a:r>
            <a:endParaRPr lang="en-US" altLang="zh-CN" dirty="0">
              <a:latin typeface="Huawei Sans" panose="020C0503030203020204" pitchFamily="34" charset="0"/>
            </a:endParaRPr>
          </a:p>
        </p:txBody>
      </p:sp>
      <p:sp>
        <p:nvSpPr>
          <p:cNvPr id="24" name="TextBox 7"/>
          <p:cNvSpPr txBox="1"/>
          <p:nvPr/>
        </p:nvSpPr>
        <p:spPr>
          <a:xfrm>
            <a:off x="376482" y="1039322"/>
            <a:ext cx="8030931" cy="338554"/>
          </a:xfrm>
          <a:prstGeom prst="rect">
            <a:avLst/>
          </a:prstGeom>
          <a:noFill/>
        </p:spPr>
        <p:txBody>
          <a:bodyPr wrap="square" rtlCol="0">
            <a:spAutoFit/>
          </a:bodyPr>
          <a:lstStyle/>
          <a:p>
            <a:pPr fontAlgn="ctr"/>
            <a:r>
              <a:rPr lang="en-US" sz="1600" dirty="0" smtClean="0">
                <a:latin typeface="Huawei Sans" panose="020C0503030203020204" pitchFamily="34" charset="0"/>
              </a:rPr>
              <a:t>Performing dotting through the </a:t>
            </a:r>
            <a:r>
              <a:rPr lang="en-US" sz="1600" dirty="0" err="1" smtClean="0">
                <a:latin typeface="Huawei Sans" panose="020C0503030203020204" pitchFamily="34" charset="0"/>
              </a:rPr>
              <a:t>CloudCampus</a:t>
            </a:r>
            <a:r>
              <a:rPr lang="en-US" sz="1600" dirty="0" smtClean="0">
                <a:latin typeface="Huawei Sans" panose="020C0503030203020204" pitchFamily="34" charset="0"/>
              </a:rPr>
              <a:t> App for project acceptance.</a:t>
            </a:r>
            <a:endParaRPr lang="en-US" altLang="zh-CN" sz="1600" dirty="0">
              <a:latin typeface="Huawei Sans" panose="020C0503030203020204" pitchFamily="34" charset="0"/>
            </a:endParaRPr>
          </a:p>
        </p:txBody>
      </p:sp>
      <p:pic>
        <p:nvPicPr>
          <p:cNvPr id="35" name="图片 34"/>
          <p:cNvPicPr>
            <a:picLocks noChangeAspect="1"/>
          </p:cNvPicPr>
          <p:nvPr/>
        </p:nvPicPr>
        <p:blipFill rotWithShape="1">
          <a:blip r:embed="rId3" cstate="print">
            <a:extLst>
              <a:ext uri="{28A0092B-C50C-407E-A947-70E740481C1C}">
                <a14:useLocalDpi xmlns:a14="http://schemas.microsoft.com/office/drawing/2010/main" val="0"/>
              </a:ext>
            </a:extLst>
          </a:blip>
          <a:srcRect t="4199" b="7091"/>
          <a:stretch/>
        </p:blipFill>
        <p:spPr>
          <a:xfrm>
            <a:off x="442913" y="1614874"/>
            <a:ext cx="2664000" cy="4201491"/>
          </a:xfrm>
          <a:prstGeom prst="rect">
            <a:avLst/>
          </a:prstGeom>
          <a:ln>
            <a:solidFill>
              <a:schemeClr val="bg1">
                <a:lumMod val="50000"/>
              </a:schemeClr>
            </a:solidFill>
          </a:ln>
        </p:spPr>
      </p:pic>
      <p:pic>
        <p:nvPicPr>
          <p:cNvPr id="36" name="图片 35"/>
          <p:cNvPicPr>
            <a:picLocks noChangeAspect="1"/>
          </p:cNvPicPr>
          <p:nvPr/>
        </p:nvPicPr>
        <p:blipFill rotWithShape="1">
          <a:blip r:embed="rId4" cstate="print">
            <a:extLst>
              <a:ext uri="{28A0092B-C50C-407E-A947-70E740481C1C}">
                <a14:useLocalDpi xmlns:a14="http://schemas.microsoft.com/office/drawing/2010/main" val="0"/>
              </a:ext>
            </a:extLst>
          </a:blip>
          <a:srcRect t="4199" b="7087"/>
          <a:stretch/>
        </p:blipFill>
        <p:spPr>
          <a:xfrm>
            <a:off x="3321413" y="1614874"/>
            <a:ext cx="2664000" cy="4201491"/>
          </a:xfrm>
          <a:prstGeom prst="rect">
            <a:avLst/>
          </a:prstGeom>
          <a:ln>
            <a:solidFill>
              <a:schemeClr val="bg1">
                <a:lumMod val="50000"/>
              </a:schemeClr>
            </a:solidFill>
          </a:ln>
        </p:spPr>
      </p:pic>
      <p:pic>
        <p:nvPicPr>
          <p:cNvPr id="37" name="图片 36"/>
          <p:cNvPicPr>
            <a:picLocks noChangeAspect="1"/>
          </p:cNvPicPr>
          <p:nvPr/>
        </p:nvPicPr>
        <p:blipFill rotWithShape="1">
          <a:blip r:embed="rId5" cstate="print">
            <a:extLst>
              <a:ext uri="{28A0092B-C50C-407E-A947-70E740481C1C}">
                <a14:useLocalDpi xmlns:a14="http://schemas.microsoft.com/office/drawing/2010/main" val="0"/>
              </a:ext>
            </a:extLst>
          </a:blip>
          <a:srcRect t="4199" b="7087"/>
          <a:stretch/>
        </p:blipFill>
        <p:spPr>
          <a:xfrm>
            <a:off x="9078412" y="1614874"/>
            <a:ext cx="2664000" cy="4202928"/>
          </a:xfrm>
          <a:prstGeom prst="rect">
            <a:avLst/>
          </a:prstGeom>
          <a:ln>
            <a:solidFill>
              <a:schemeClr val="bg1">
                <a:lumMod val="50000"/>
              </a:schemeClr>
            </a:solidFill>
          </a:ln>
        </p:spPr>
      </p:pic>
      <p:pic>
        <p:nvPicPr>
          <p:cNvPr id="38" name="图片 37"/>
          <p:cNvPicPr>
            <a:picLocks noChangeAspect="1"/>
          </p:cNvPicPr>
          <p:nvPr/>
        </p:nvPicPr>
        <p:blipFill rotWithShape="1">
          <a:blip r:embed="rId6" cstate="print">
            <a:extLst>
              <a:ext uri="{28A0092B-C50C-407E-A947-70E740481C1C}">
                <a14:useLocalDpi xmlns:a14="http://schemas.microsoft.com/office/drawing/2010/main" val="0"/>
              </a:ext>
            </a:extLst>
          </a:blip>
          <a:srcRect t="4199" b="7087"/>
          <a:stretch/>
        </p:blipFill>
        <p:spPr>
          <a:xfrm>
            <a:off x="6199913" y="1614874"/>
            <a:ext cx="2664000" cy="4201491"/>
          </a:xfrm>
          <a:prstGeom prst="rect">
            <a:avLst/>
          </a:prstGeom>
          <a:ln>
            <a:solidFill>
              <a:schemeClr val="bg1">
                <a:lumMod val="50000"/>
              </a:schemeClr>
            </a:solidFill>
          </a:ln>
        </p:spPr>
      </p:pic>
      <p:sp>
        <p:nvSpPr>
          <p:cNvPr id="39" name="矩形 38"/>
          <p:cNvSpPr/>
          <p:nvPr/>
        </p:nvSpPr>
        <p:spPr bwMode="auto">
          <a:xfrm>
            <a:off x="424054" y="4729045"/>
            <a:ext cx="2636450" cy="792000"/>
          </a:xfrm>
          <a:prstGeom prst="rect">
            <a:avLst/>
          </a:prstGeom>
          <a:solidFill>
            <a:srgbClr val="FDE397"/>
          </a:solidFill>
          <a:ln>
            <a:solidFill>
              <a:srgbClr val="FDE397"/>
            </a:solidFill>
            <a:headEnd/>
            <a:tailEnd/>
          </a:ln>
        </p:spPr>
        <p:style>
          <a:lnRef idx="2">
            <a:schemeClr val="dk1">
              <a:shade val="50000"/>
            </a:schemeClr>
          </a:lnRef>
          <a:fillRef idx="1">
            <a:schemeClr val="dk1"/>
          </a:fillRef>
          <a:effectRef idx="0">
            <a:schemeClr val="dk1"/>
          </a:effectRef>
          <a:fontRef idx="minor">
            <a:schemeClr val="lt1"/>
          </a:fontRef>
        </p:style>
        <p:txBody>
          <a:bodyPr wrap="square" lIns="99980" tIns="49986" rIns="99980" bIns="49986" rtlCol="0" anchor="ctr">
            <a:noAutofit/>
          </a:bodyPr>
          <a:lstStyle/>
          <a:p>
            <a:pPr defTabSz="1001649" eaLnBrk="0" fontAlgn="ctr" hangingPunct="0"/>
            <a:r>
              <a:rPr lang="en-US" sz="1100" dirty="0" smtClean="0">
                <a:solidFill>
                  <a:schemeClr val="tx1"/>
                </a:solidFill>
                <a:latin typeface="Huawei Sans" panose="020C0503030203020204" pitchFamily="34" charset="0"/>
              </a:rPr>
              <a:t>Step 1: Choose </a:t>
            </a:r>
            <a:r>
              <a:rPr lang="en-US" sz="1100" b="1" dirty="0" smtClean="0">
                <a:solidFill>
                  <a:schemeClr val="tx1"/>
                </a:solidFill>
                <a:latin typeface="Huawei Sans" panose="020C0503030203020204" pitchFamily="34" charset="0"/>
              </a:rPr>
              <a:t>Tools</a:t>
            </a:r>
            <a:r>
              <a:rPr lang="en-US" sz="1100" dirty="0" smtClean="0">
                <a:solidFill>
                  <a:schemeClr val="tx1"/>
                </a:solidFill>
                <a:latin typeface="Huawei Sans" panose="020C0503030203020204" pitchFamily="34" charset="0"/>
              </a:rPr>
              <a:t> &gt; </a:t>
            </a:r>
            <a:r>
              <a:rPr lang="en-US" sz="1100" b="1" dirty="0" smtClean="0">
                <a:solidFill>
                  <a:schemeClr val="tx1"/>
                </a:solidFill>
                <a:latin typeface="Huawei Sans" panose="020C0503030203020204" pitchFamily="34" charset="0"/>
              </a:rPr>
              <a:t>WLAN Tester</a:t>
            </a:r>
            <a:r>
              <a:rPr lang="en-US" sz="1100" dirty="0" smtClean="0">
                <a:solidFill>
                  <a:schemeClr val="tx1"/>
                </a:solidFill>
                <a:latin typeface="Huawei Sans" panose="020C0503030203020204" pitchFamily="34" charset="0"/>
              </a:rPr>
              <a:t>.</a:t>
            </a:r>
            <a:endParaRPr lang="en-US" sz="1100" dirty="0" smtClean="0">
              <a:solidFill>
                <a:schemeClr val="tx1"/>
              </a:solidFill>
              <a:latin typeface="Huawei Sans" panose="020C0503030203020204" pitchFamily="34" charset="0"/>
              <a:cs typeface="Arial" pitchFamily="34" charset="0"/>
            </a:endParaRPr>
          </a:p>
          <a:p>
            <a:pPr defTabSz="1001649" eaLnBrk="0" fontAlgn="ctr" hangingPunct="0"/>
            <a:r>
              <a:rPr lang="en-US" sz="1100" dirty="0" smtClean="0">
                <a:solidFill>
                  <a:schemeClr val="tx1"/>
                </a:solidFill>
                <a:latin typeface="Huawei Sans" panose="020C0503030203020204" pitchFamily="34" charset="0"/>
              </a:rPr>
              <a:t>Step 2: Log in using a Huawei technical support account.</a:t>
            </a:r>
          </a:p>
          <a:p>
            <a:pPr defTabSz="1001649" eaLnBrk="0" fontAlgn="ctr" hangingPunct="0"/>
            <a:r>
              <a:rPr lang="en-US" sz="1100" dirty="0" smtClean="0">
                <a:solidFill>
                  <a:schemeClr val="tx1"/>
                </a:solidFill>
                <a:latin typeface="Huawei Sans" panose="020C0503030203020204" pitchFamily="34" charset="0"/>
              </a:rPr>
              <a:t>Step 3: Touch the project to be edited.</a:t>
            </a:r>
            <a:endParaRPr lang="en-US" sz="1100" dirty="0">
              <a:solidFill>
                <a:schemeClr val="tx1"/>
              </a:solidFill>
              <a:latin typeface="Huawei Sans" panose="020C0503030203020204" pitchFamily="34" charset="0"/>
            </a:endParaRPr>
          </a:p>
        </p:txBody>
      </p:sp>
      <p:sp>
        <p:nvSpPr>
          <p:cNvPr id="40" name="矩形 39"/>
          <p:cNvSpPr/>
          <p:nvPr/>
        </p:nvSpPr>
        <p:spPr bwMode="auto">
          <a:xfrm>
            <a:off x="5638799" y="1614874"/>
            <a:ext cx="313427" cy="330611"/>
          </a:xfrm>
          <a:prstGeom prst="rect">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bodyPr>
          <a:lstStyle/>
          <a:p>
            <a:endParaRPr lang="en-US" altLang="zh-CN" sz="1600" dirty="0">
              <a:latin typeface="Huawei Sans" panose="020C0503030203020204" pitchFamily="34" charset="0"/>
              <a:ea typeface="方正兰亭黑简体" panose="02000000000000000000" pitchFamily="2" charset="-122"/>
            </a:endParaRPr>
          </a:p>
        </p:txBody>
      </p:sp>
      <p:sp>
        <p:nvSpPr>
          <p:cNvPr id="41" name="矩形 40"/>
          <p:cNvSpPr/>
          <p:nvPr/>
        </p:nvSpPr>
        <p:spPr bwMode="auto">
          <a:xfrm>
            <a:off x="3313657" y="4729045"/>
            <a:ext cx="2782343" cy="792000"/>
          </a:xfrm>
          <a:prstGeom prst="rect">
            <a:avLst/>
          </a:prstGeom>
          <a:solidFill>
            <a:srgbClr val="FDE397"/>
          </a:solidFill>
          <a:ln>
            <a:solidFill>
              <a:srgbClr val="FDE397"/>
            </a:solidFill>
            <a:headEnd/>
            <a:tailEnd/>
          </a:ln>
        </p:spPr>
        <p:style>
          <a:lnRef idx="2">
            <a:schemeClr val="dk1">
              <a:shade val="50000"/>
            </a:schemeClr>
          </a:lnRef>
          <a:fillRef idx="1">
            <a:schemeClr val="dk1"/>
          </a:fillRef>
          <a:effectRef idx="0">
            <a:schemeClr val="dk1"/>
          </a:effectRef>
          <a:fontRef idx="minor">
            <a:schemeClr val="lt1"/>
          </a:fontRef>
        </p:style>
        <p:txBody>
          <a:bodyPr wrap="square" lIns="99980" tIns="49986" rIns="99980" bIns="49986" rtlCol="0" anchor="ctr">
            <a:noAutofit/>
          </a:bodyPr>
          <a:lstStyle/>
          <a:p>
            <a:pPr defTabSz="1001649" eaLnBrk="0" fontAlgn="ctr" hangingPunct="0"/>
            <a:r>
              <a:rPr lang="en-US" sz="1100" dirty="0" smtClean="0">
                <a:solidFill>
                  <a:schemeClr val="tx1"/>
                </a:solidFill>
                <a:latin typeface="Huawei Sans" panose="020C0503030203020204" pitchFamily="34" charset="0"/>
              </a:rPr>
              <a:t>Step 4: In the </a:t>
            </a:r>
            <a:r>
              <a:rPr lang="en-US" sz="1100" b="1" dirty="0" smtClean="0">
                <a:solidFill>
                  <a:schemeClr val="tx1"/>
                </a:solidFill>
                <a:latin typeface="Huawei Sans" panose="020C0503030203020204" pitchFamily="34" charset="0"/>
              </a:rPr>
              <a:t>Acceptance</a:t>
            </a:r>
            <a:r>
              <a:rPr lang="en-US" sz="1100" dirty="0" smtClean="0">
                <a:solidFill>
                  <a:schemeClr val="tx1"/>
                </a:solidFill>
                <a:latin typeface="Huawei Sans" panose="020C0503030203020204" pitchFamily="34" charset="0"/>
              </a:rPr>
              <a:t> view, select a floor and touch the settings icon in the upper right corner.</a:t>
            </a:r>
            <a:endParaRPr lang="en-US" sz="1100" dirty="0">
              <a:solidFill>
                <a:schemeClr val="tx1"/>
              </a:solidFill>
              <a:latin typeface="Huawei Sans" panose="020C0503030203020204" pitchFamily="34" charset="0"/>
            </a:endParaRPr>
          </a:p>
        </p:txBody>
      </p:sp>
      <p:sp>
        <p:nvSpPr>
          <p:cNvPr id="42" name="矩形 41"/>
          <p:cNvSpPr/>
          <p:nvPr/>
        </p:nvSpPr>
        <p:spPr bwMode="auto">
          <a:xfrm>
            <a:off x="6394506" y="4729045"/>
            <a:ext cx="2487166" cy="792000"/>
          </a:xfrm>
          <a:prstGeom prst="rect">
            <a:avLst/>
          </a:prstGeom>
          <a:solidFill>
            <a:srgbClr val="FDE397"/>
          </a:solidFill>
          <a:ln>
            <a:solidFill>
              <a:srgbClr val="FDE397"/>
            </a:solidFill>
            <a:headEnd/>
            <a:tailEnd/>
          </a:ln>
        </p:spPr>
        <p:style>
          <a:lnRef idx="2">
            <a:schemeClr val="dk1">
              <a:shade val="50000"/>
            </a:schemeClr>
          </a:lnRef>
          <a:fillRef idx="1">
            <a:schemeClr val="dk1"/>
          </a:fillRef>
          <a:effectRef idx="0">
            <a:schemeClr val="dk1"/>
          </a:effectRef>
          <a:fontRef idx="minor">
            <a:schemeClr val="lt1"/>
          </a:fontRef>
        </p:style>
        <p:txBody>
          <a:bodyPr wrap="square" lIns="99980" tIns="49986" rIns="99980" bIns="49986" rtlCol="0" anchor="ctr">
            <a:noAutofit/>
          </a:bodyPr>
          <a:lstStyle/>
          <a:p>
            <a:pPr defTabSz="1001649" eaLnBrk="0" fontAlgn="ctr" hangingPunct="0"/>
            <a:r>
              <a:rPr lang="en-US" sz="1100" dirty="0" smtClean="0">
                <a:solidFill>
                  <a:schemeClr val="tx1"/>
                </a:solidFill>
                <a:latin typeface="Huawei Sans" panose="020C0503030203020204" pitchFamily="34" charset="0"/>
              </a:rPr>
              <a:t>Step 5: Determine test items.</a:t>
            </a:r>
            <a:endParaRPr lang="en-US" sz="1100" dirty="0">
              <a:solidFill>
                <a:schemeClr val="tx1"/>
              </a:solidFill>
              <a:latin typeface="Huawei Sans" panose="020C0503030203020204" pitchFamily="34" charset="0"/>
            </a:endParaRPr>
          </a:p>
        </p:txBody>
      </p:sp>
      <p:sp>
        <p:nvSpPr>
          <p:cNvPr id="43" name="矩形 42"/>
          <p:cNvSpPr/>
          <p:nvPr/>
        </p:nvSpPr>
        <p:spPr bwMode="auto">
          <a:xfrm>
            <a:off x="9255246" y="4729045"/>
            <a:ext cx="2487166" cy="792000"/>
          </a:xfrm>
          <a:prstGeom prst="rect">
            <a:avLst/>
          </a:prstGeom>
          <a:solidFill>
            <a:srgbClr val="FDE397"/>
          </a:solidFill>
          <a:ln>
            <a:solidFill>
              <a:srgbClr val="FDE397"/>
            </a:solidFill>
            <a:headEnd/>
            <a:tailEnd/>
          </a:ln>
        </p:spPr>
        <p:style>
          <a:lnRef idx="2">
            <a:schemeClr val="dk1">
              <a:shade val="50000"/>
            </a:schemeClr>
          </a:lnRef>
          <a:fillRef idx="1">
            <a:schemeClr val="dk1"/>
          </a:fillRef>
          <a:effectRef idx="0">
            <a:schemeClr val="dk1"/>
          </a:effectRef>
          <a:fontRef idx="minor">
            <a:schemeClr val="lt1"/>
          </a:fontRef>
        </p:style>
        <p:txBody>
          <a:bodyPr wrap="square" lIns="99980" tIns="49986" rIns="99980" bIns="49986" rtlCol="0" anchor="ctr">
            <a:noAutofit/>
          </a:bodyPr>
          <a:lstStyle/>
          <a:p>
            <a:pPr defTabSz="1001649" eaLnBrk="0" fontAlgn="ctr" hangingPunct="0"/>
            <a:r>
              <a:rPr lang="en-US" sz="1100" dirty="0" smtClean="0">
                <a:solidFill>
                  <a:schemeClr val="tx1"/>
                </a:solidFill>
                <a:latin typeface="Huawei Sans" panose="020C0503030203020204" pitchFamily="34" charset="0"/>
              </a:rPr>
              <a:t>Step 6: Find the position on the drawing and touch the dotting.</a:t>
            </a:r>
            <a:endParaRPr lang="en-US" sz="1100" dirty="0">
              <a:solidFill>
                <a:schemeClr val="tx1"/>
              </a:solidFill>
              <a:latin typeface="Huawei Sans" panose="020C0503030203020204" pitchFamily="34" charset="0"/>
              <a:cs typeface="Arial" pitchFamily="34" charset="0"/>
            </a:endParaRPr>
          </a:p>
        </p:txBody>
      </p:sp>
      <p:sp>
        <p:nvSpPr>
          <p:cNvPr id="44" name="矩形 43"/>
          <p:cNvSpPr/>
          <p:nvPr/>
        </p:nvSpPr>
        <p:spPr bwMode="auto">
          <a:xfrm>
            <a:off x="2453492" y="3803708"/>
            <a:ext cx="432048" cy="593512"/>
          </a:xfrm>
          <a:prstGeom prst="rect">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bodyPr>
          <a:lstStyle/>
          <a:p>
            <a:endParaRPr lang="en-US" altLang="zh-CN" sz="160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8242773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Project Acceptance (2)</a:t>
            </a:r>
            <a:endParaRPr lang="en-US" altLang="zh-CN" dirty="0">
              <a:latin typeface="Huawei Sans" panose="020C0503030203020204" pitchFamily="34" charset="0"/>
            </a:endParaRPr>
          </a:p>
        </p:txBody>
      </p:sp>
      <p:pic>
        <p:nvPicPr>
          <p:cNvPr id="19" name="图片 18"/>
          <p:cNvPicPr>
            <a:picLocks noChangeAspect="1"/>
          </p:cNvPicPr>
          <p:nvPr/>
        </p:nvPicPr>
        <p:blipFill>
          <a:blip r:embed="rId3"/>
          <a:stretch>
            <a:fillRect/>
          </a:stretch>
        </p:blipFill>
        <p:spPr>
          <a:xfrm>
            <a:off x="7322929" y="1188526"/>
            <a:ext cx="2627187" cy="4747881"/>
          </a:xfrm>
          <a:prstGeom prst="rect">
            <a:avLst/>
          </a:prstGeom>
          <a:noFill/>
          <a:ln>
            <a:solidFill>
              <a:schemeClr val="bg1">
                <a:lumMod val="85000"/>
              </a:schemeClr>
            </a:solidFill>
          </a:ln>
        </p:spPr>
      </p:pic>
      <p:pic>
        <p:nvPicPr>
          <p:cNvPr id="24" name="图片 23"/>
          <p:cNvPicPr>
            <a:picLocks noChangeAspect="1"/>
          </p:cNvPicPr>
          <p:nvPr/>
        </p:nvPicPr>
        <p:blipFill>
          <a:blip r:embed="rId4"/>
          <a:stretch>
            <a:fillRect/>
          </a:stretch>
        </p:blipFill>
        <p:spPr>
          <a:xfrm>
            <a:off x="4432790" y="1195554"/>
            <a:ext cx="2565827" cy="4733824"/>
          </a:xfrm>
          <a:prstGeom prst="rect">
            <a:avLst/>
          </a:prstGeom>
          <a:noFill/>
          <a:ln>
            <a:solidFill>
              <a:schemeClr val="bg1">
                <a:lumMod val="85000"/>
              </a:schemeClr>
            </a:solidFill>
          </a:ln>
        </p:spPr>
      </p:pic>
      <p:pic>
        <p:nvPicPr>
          <p:cNvPr id="25" name="图片 24"/>
          <p:cNvPicPr>
            <a:picLocks noChangeAspect="1"/>
          </p:cNvPicPr>
          <p:nvPr/>
        </p:nvPicPr>
        <p:blipFill>
          <a:blip r:embed="rId5"/>
          <a:stretch>
            <a:fillRect/>
          </a:stretch>
        </p:blipFill>
        <p:spPr>
          <a:xfrm>
            <a:off x="1577798" y="1225776"/>
            <a:ext cx="2570482" cy="4710631"/>
          </a:xfrm>
          <a:prstGeom prst="rect">
            <a:avLst/>
          </a:prstGeom>
          <a:noFill/>
          <a:ln>
            <a:solidFill>
              <a:schemeClr val="bg1">
                <a:lumMod val="85000"/>
              </a:schemeClr>
            </a:solidFill>
          </a:ln>
        </p:spPr>
      </p:pic>
      <p:sp>
        <p:nvSpPr>
          <p:cNvPr id="26" name="矩形 25"/>
          <p:cNvSpPr/>
          <p:nvPr/>
        </p:nvSpPr>
        <p:spPr bwMode="auto">
          <a:xfrm>
            <a:off x="1577797" y="4975007"/>
            <a:ext cx="2681859" cy="1116000"/>
          </a:xfrm>
          <a:prstGeom prst="rect">
            <a:avLst/>
          </a:prstGeom>
          <a:solidFill>
            <a:srgbClr val="FDE397"/>
          </a:solidFill>
          <a:ln>
            <a:solidFill>
              <a:srgbClr val="FDE397"/>
            </a:solidFill>
            <a:headEnd/>
            <a:tailEnd/>
          </a:ln>
        </p:spPr>
        <p:style>
          <a:lnRef idx="2">
            <a:schemeClr val="dk1">
              <a:shade val="50000"/>
            </a:schemeClr>
          </a:lnRef>
          <a:fillRef idx="1">
            <a:schemeClr val="dk1"/>
          </a:fillRef>
          <a:effectRef idx="0">
            <a:schemeClr val="dk1"/>
          </a:effectRef>
          <a:fontRef idx="minor">
            <a:schemeClr val="lt1"/>
          </a:fontRef>
        </p:style>
        <p:txBody>
          <a:bodyPr wrap="square" lIns="72000" tIns="49986" rIns="72000" bIns="49986" rtlCol="0">
            <a:noAutofit/>
          </a:bodyPr>
          <a:lstStyle/>
          <a:p>
            <a:pPr defTabSz="1001649" eaLnBrk="0" fontAlgn="ctr" hangingPunct="0"/>
            <a:r>
              <a:rPr lang="en-US" sz="1100" dirty="0" smtClean="0">
                <a:solidFill>
                  <a:schemeClr val="tx1"/>
                </a:solidFill>
                <a:latin typeface="Huawei Sans" panose="020C0503030203020204" pitchFamily="34" charset="0"/>
              </a:rPr>
              <a:t>Step 7: After the test point is complete, continue the test at the next point (the distance between test points cannot exceed 5 m). After each point is tested, the test data is uploaded to the WLAN Planner in real time.</a:t>
            </a:r>
            <a:endParaRPr lang="en-US" altLang="zh-CN" sz="1100" dirty="0">
              <a:solidFill>
                <a:schemeClr val="tx1"/>
              </a:solidFill>
              <a:latin typeface="Huawei Sans" panose="020C0503030203020204" pitchFamily="34" charset="0"/>
              <a:cs typeface="Arial" pitchFamily="34" charset="0"/>
            </a:endParaRPr>
          </a:p>
        </p:txBody>
      </p:sp>
      <p:sp>
        <p:nvSpPr>
          <p:cNvPr id="27" name="矩形 26"/>
          <p:cNvSpPr/>
          <p:nvPr/>
        </p:nvSpPr>
        <p:spPr bwMode="auto">
          <a:xfrm>
            <a:off x="3665632" y="2419227"/>
            <a:ext cx="432048" cy="464878"/>
          </a:xfrm>
          <a:prstGeom prst="rect">
            <a:avLst/>
          </a:prstGeom>
          <a:ln w="3810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bodyPr>
          <a:lstStyle/>
          <a:p>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bwMode="auto">
          <a:xfrm>
            <a:off x="4366124" y="4975007"/>
            <a:ext cx="2738960" cy="1116000"/>
          </a:xfrm>
          <a:prstGeom prst="rect">
            <a:avLst/>
          </a:prstGeom>
          <a:solidFill>
            <a:srgbClr val="FDE397"/>
          </a:solidFill>
          <a:ln>
            <a:solidFill>
              <a:srgbClr val="FDE397"/>
            </a:solidFill>
            <a:headEnd/>
            <a:tailEnd/>
          </a:ln>
        </p:spPr>
        <p:style>
          <a:lnRef idx="2">
            <a:schemeClr val="dk1">
              <a:shade val="50000"/>
            </a:schemeClr>
          </a:lnRef>
          <a:fillRef idx="1">
            <a:schemeClr val="dk1"/>
          </a:fillRef>
          <a:effectRef idx="0">
            <a:schemeClr val="dk1"/>
          </a:effectRef>
          <a:fontRef idx="minor">
            <a:schemeClr val="lt1"/>
          </a:fontRef>
        </p:style>
        <p:txBody>
          <a:bodyPr wrap="square" lIns="72000" tIns="49986" rIns="72000" bIns="49986" rtlCol="0">
            <a:noAutofit/>
          </a:bodyPr>
          <a:lstStyle/>
          <a:p>
            <a:pPr defTabSz="1001649" eaLnBrk="0" fontAlgn="ctr" hangingPunct="0"/>
            <a:r>
              <a:rPr lang="en-US" sz="1100" dirty="0" smtClean="0">
                <a:solidFill>
                  <a:schemeClr val="tx1"/>
                </a:solidFill>
                <a:latin typeface="Huawei Sans" panose="020C0503030203020204" pitchFamily="34" charset="0"/>
              </a:rPr>
              <a:t>Step 8: Touch the view icon on the right. Select </a:t>
            </a:r>
            <a:r>
              <a:rPr lang="en-US" sz="1100" b="1" dirty="0" smtClean="0">
                <a:solidFill>
                  <a:schemeClr val="tx1"/>
                </a:solidFill>
                <a:latin typeface="Huawei Sans" panose="020C0503030203020204" pitchFamily="34" charset="0"/>
              </a:rPr>
              <a:t>RSSI</a:t>
            </a:r>
            <a:r>
              <a:rPr lang="en-US" sz="1100" dirty="0" smtClean="0">
                <a:solidFill>
                  <a:schemeClr val="tx1"/>
                </a:solidFill>
                <a:latin typeface="Huawei Sans" panose="020C0503030203020204" pitchFamily="34" charset="0"/>
              </a:rPr>
              <a:t> to view the actual coverage effect of the heat map drawn by the WLAN Planner based on the test result.</a:t>
            </a:r>
            <a:endParaRPr lang="en-US" altLang="zh-CN" sz="1100" dirty="0">
              <a:solidFill>
                <a:schemeClr val="tx1"/>
              </a:solidFill>
              <a:latin typeface="Huawei Sans" panose="020C0503030203020204" pitchFamily="34" charset="0"/>
              <a:cs typeface="Arial" pitchFamily="34" charset="0"/>
            </a:endParaRPr>
          </a:p>
        </p:txBody>
      </p:sp>
      <p:sp>
        <p:nvSpPr>
          <p:cNvPr id="29" name="矩形 28"/>
          <p:cNvSpPr/>
          <p:nvPr/>
        </p:nvSpPr>
        <p:spPr bwMode="auto">
          <a:xfrm>
            <a:off x="4657585" y="3155199"/>
            <a:ext cx="504056" cy="666788"/>
          </a:xfrm>
          <a:prstGeom prst="rect">
            <a:avLst/>
          </a:prstGeom>
          <a:ln w="3810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bodyPr>
          <a:lstStyle/>
          <a:p>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7135937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p:cNvPicPr>
          <p:nvPr/>
        </p:nvPicPr>
        <p:blipFill>
          <a:blip r:embed="rId3"/>
          <a:stretch>
            <a:fillRect/>
          </a:stretch>
        </p:blipFill>
        <p:spPr>
          <a:xfrm>
            <a:off x="455613" y="1389044"/>
            <a:ext cx="10556209" cy="4835708"/>
          </a:xfrm>
          <a:prstGeom prst="rect">
            <a:avLst/>
          </a:prstGeom>
          <a:ln>
            <a:solidFill>
              <a:schemeClr val="bg1">
                <a:lumMod val="50000"/>
              </a:schemeClr>
            </a:solidFill>
          </a:ln>
        </p:spPr>
      </p:pic>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Project Acceptance (3)</a:t>
            </a:r>
            <a:endParaRPr lang="en-US" altLang="zh-CN" dirty="0">
              <a:latin typeface="Huawei Sans" panose="020C0503030203020204" pitchFamily="34" charset="0"/>
            </a:endParaRPr>
          </a:p>
        </p:txBody>
      </p:sp>
      <p:sp>
        <p:nvSpPr>
          <p:cNvPr id="4" name="矩形 3"/>
          <p:cNvSpPr/>
          <p:nvPr/>
        </p:nvSpPr>
        <p:spPr bwMode="auto">
          <a:xfrm>
            <a:off x="1213839" y="2286094"/>
            <a:ext cx="1337382" cy="261610"/>
          </a:xfrm>
          <a:prstGeom prst="rect">
            <a:avLst/>
          </a:prstGeom>
        </p:spPr>
        <p:txBody>
          <a:bodyPr wrap="square">
            <a:spAutoFit/>
          </a:bodyPr>
          <a:lstStyle/>
          <a:p>
            <a:pPr fontAlgn="ctr"/>
            <a:r>
              <a:rPr lang="en-US" sz="1100" dirty="0" smtClean="0">
                <a:latin typeface="Huawei Sans" panose="020C0503030203020204" pitchFamily="34" charset="0"/>
              </a:rPr>
              <a:t>Acceptance view</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auto">
          <a:xfrm>
            <a:off x="5503248" y="4162951"/>
            <a:ext cx="280871" cy="375166"/>
          </a:xfrm>
          <a:prstGeom prst="rect">
            <a:avLst/>
          </a:prstGeom>
          <a:ln w="3810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bodyPr>
          <a:lstStyle/>
          <a:p>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auto">
          <a:xfrm>
            <a:off x="9851218" y="3122784"/>
            <a:ext cx="1389380" cy="1107996"/>
          </a:xfrm>
          <a:prstGeom prst="rect">
            <a:avLst/>
          </a:prstGeom>
        </p:spPr>
        <p:txBody>
          <a:bodyPr wrap="square">
            <a:spAutoFit/>
          </a:bodyPr>
          <a:lstStyle/>
          <a:p>
            <a:pPr fontAlgn="ctr"/>
            <a:r>
              <a:rPr lang="en-US" sz="1100" dirty="0" smtClean="0">
                <a:latin typeface="Huawei Sans" panose="020C0503030203020204" pitchFamily="34" charset="0"/>
              </a:rPr>
              <a:t>Select the path to be viewed. (Use the </a:t>
            </a:r>
            <a:r>
              <a:rPr lang="en-US" sz="1100" dirty="0" err="1" smtClean="0">
                <a:latin typeface="Huawei Sans" panose="020C0503030203020204" pitchFamily="34" charset="0"/>
              </a:rPr>
              <a:t>CloudCampus</a:t>
            </a:r>
            <a:r>
              <a:rPr lang="en-US" sz="1100" dirty="0" smtClean="0">
                <a:latin typeface="Huawei Sans" panose="020C0503030203020204" pitchFamily="34" charset="0"/>
              </a:rPr>
              <a:t> APP for dotting to generate one or more paths.)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auto">
          <a:xfrm>
            <a:off x="5893046" y="3956954"/>
            <a:ext cx="2171570" cy="655293"/>
          </a:xfrm>
          <a:prstGeom prst="rect">
            <a:avLst/>
          </a:prstGeom>
          <a:solidFill>
            <a:srgbClr val="FDE397"/>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001649" eaLnBrk="0" fontAlgn="ctr" hangingPunct="0"/>
            <a:r>
              <a:rPr lang="en-US" sz="1100" dirty="0" smtClean="0">
                <a:solidFill>
                  <a:schemeClr val="tx1"/>
                </a:solidFill>
                <a:latin typeface="Huawei Sans" panose="020C0503030203020204" pitchFamily="34" charset="0"/>
              </a:rPr>
              <a:t>Move the cursor to a point to view the uploaded RSSI information.</a:t>
            </a:r>
            <a:endParaRPr lang="en-US" altLang="zh-CN" sz="1100" dirty="0">
              <a:solidFill>
                <a:schemeClr val="tx1"/>
              </a:solidFill>
              <a:latin typeface="Huawei Sans" panose="020C0503030203020204" pitchFamily="34" charset="0"/>
              <a:cs typeface="Arial" pitchFamily="34" charset="0"/>
            </a:endParaRPr>
          </a:p>
        </p:txBody>
      </p:sp>
      <p:cxnSp>
        <p:nvCxnSpPr>
          <p:cNvPr id="8" name="直接箭头连接符 7"/>
          <p:cNvCxnSpPr/>
          <p:nvPr/>
        </p:nvCxnSpPr>
        <p:spPr bwMode="auto">
          <a:xfrm flipH="1">
            <a:off x="820458" y="2552781"/>
            <a:ext cx="848444" cy="505961"/>
          </a:xfrm>
          <a:prstGeom prst="straightConnector1">
            <a:avLst/>
          </a:prstGeom>
          <a:ln w="3810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椭圆 8"/>
          <p:cNvSpPr>
            <a:spLocks noChangeAspect="1"/>
          </p:cNvSpPr>
          <p:nvPr/>
        </p:nvSpPr>
        <p:spPr>
          <a:xfrm>
            <a:off x="997126" y="2290954"/>
            <a:ext cx="217854" cy="221798"/>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1</a:t>
            </a:r>
            <a:endParaRPr lang="en-US" altLang="zh-CN" sz="1400" b="1" kern="0" dirty="0">
              <a:solidFill>
                <a:prstClr val="white"/>
              </a:solidFill>
              <a:latin typeface="Huawei Sans"/>
              <a:ea typeface="方正兰亭黑简体"/>
              <a:sym typeface="Huawei Sans" panose="020C0503030203020204" pitchFamily="34" charset="0"/>
            </a:endParaRPr>
          </a:p>
        </p:txBody>
      </p:sp>
      <p:sp>
        <p:nvSpPr>
          <p:cNvPr id="10" name="椭圆 9"/>
          <p:cNvSpPr>
            <a:spLocks noChangeAspect="1"/>
          </p:cNvSpPr>
          <p:nvPr/>
        </p:nvSpPr>
        <p:spPr>
          <a:xfrm>
            <a:off x="9650949" y="3197980"/>
            <a:ext cx="217854" cy="221798"/>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2</a:t>
            </a:r>
            <a:endParaRPr lang="en-US" altLang="zh-CN" sz="1400" b="1" kern="0" dirty="0">
              <a:solidFill>
                <a:prstClr val="white"/>
              </a:solidFill>
              <a:latin typeface="Huawei Sans"/>
              <a:ea typeface="方正兰亭黑简体"/>
              <a:sym typeface="Huawei Sans" panose="020C0503030203020204" pitchFamily="34" charset="0"/>
            </a:endParaRPr>
          </a:p>
        </p:txBody>
      </p:sp>
      <p:cxnSp>
        <p:nvCxnSpPr>
          <p:cNvPr id="11" name="直接箭头连接符 10"/>
          <p:cNvCxnSpPr/>
          <p:nvPr/>
        </p:nvCxnSpPr>
        <p:spPr bwMode="auto">
          <a:xfrm flipV="1">
            <a:off x="10733537" y="2680842"/>
            <a:ext cx="0" cy="477110"/>
          </a:xfrm>
          <a:prstGeom prst="straightConnector1">
            <a:avLst/>
          </a:prstGeom>
          <a:ln w="3810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4"/>
          <a:stretch>
            <a:fillRect/>
          </a:stretch>
        </p:blipFill>
        <p:spPr>
          <a:xfrm>
            <a:off x="6580895" y="1595955"/>
            <a:ext cx="746616" cy="222186"/>
          </a:xfrm>
          <a:prstGeom prst="rect">
            <a:avLst/>
          </a:prstGeom>
        </p:spPr>
      </p:pic>
      <p:sp>
        <p:nvSpPr>
          <p:cNvPr id="18" name="TextBox 7"/>
          <p:cNvSpPr txBox="1"/>
          <p:nvPr/>
        </p:nvSpPr>
        <p:spPr>
          <a:xfrm>
            <a:off x="455613" y="972746"/>
            <a:ext cx="8030931" cy="338554"/>
          </a:xfrm>
          <a:prstGeom prst="rect">
            <a:avLst/>
          </a:prstGeom>
          <a:noFill/>
        </p:spPr>
        <p:txBody>
          <a:bodyPr wrap="square" rtlCol="0">
            <a:spAutoFit/>
          </a:bodyPr>
          <a:lstStyle/>
          <a:p>
            <a:pPr fontAlgn="ctr"/>
            <a:r>
              <a:rPr lang="en-US" sz="1600" dirty="0" smtClean="0">
                <a:latin typeface="Huawei Sans" panose="020C0503030203020204" pitchFamily="34" charset="0"/>
              </a:rPr>
              <a:t>Verify the collected dotting data using the WLAN Planner.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8784156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a:xfrm>
            <a:off x="683952" y="1290441"/>
            <a:ext cx="10784148" cy="4819166"/>
          </a:xfrm>
          <a:prstGeom prst="rect">
            <a:avLst/>
          </a:prstGeom>
          <a:ln>
            <a:solidFill>
              <a:schemeClr val="bg1">
                <a:lumMod val="50000"/>
              </a:schemeClr>
            </a:solidFill>
          </a:ln>
        </p:spPr>
      </p:pic>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Project Acceptance (4)</a:t>
            </a:r>
            <a:endParaRPr lang="en-US" altLang="zh-CN" dirty="0">
              <a:latin typeface="Huawei Sans" panose="020C0503030203020204" pitchFamily="34" charset="0"/>
            </a:endParaRPr>
          </a:p>
        </p:txBody>
      </p:sp>
      <p:sp>
        <p:nvSpPr>
          <p:cNvPr id="4" name="矩形 3"/>
          <p:cNvSpPr/>
          <p:nvPr/>
        </p:nvSpPr>
        <p:spPr bwMode="auto">
          <a:xfrm>
            <a:off x="9700741" y="1586288"/>
            <a:ext cx="1650697" cy="4455612"/>
          </a:xfrm>
          <a:prstGeom prst="rect">
            <a:avLst/>
          </a:prstGeom>
          <a:ln w="38100">
            <a:solidFill>
              <a:srgbClr val="00B0F0"/>
            </a:solidFill>
            <a:tailEnd type="triangle" w="med" len="lg"/>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bodyPr>
          <a:lstStyle/>
          <a:p>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箭头连接符 4"/>
          <p:cNvCxnSpPr>
            <a:endCxn id="4" idx="1"/>
          </p:cNvCxnSpPr>
          <p:nvPr/>
        </p:nvCxnSpPr>
        <p:spPr bwMode="auto">
          <a:xfrm>
            <a:off x="9319318" y="3814094"/>
            <a:ext cx="381423" cy="0"/>
          </a:xfrm>
          <a:prstGeom prst="straightConnector1">
            <a:avLst/>
          </a:prstGeom>
          <a:ln w="381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 name="矩形 5"/>
          <p:cNvSpPr/>
          <p:nvPr/>
        </p:nvSpPr>
        <p:spPr bwMode="auto">
          <a:xfrm>
            <a:off x="7524762" y="3036886"/>
            <a:ext cx="1794556" cy="1107996"/>
          </a:xfrm>
          <a:prstGeom prst="rect">
            <a:avLst/>
          </a:prstGeom>
        </p:spPr>
        <p:txBody>
          <a:bodyPr wrap="square">
            <a:spAutoFit/>
          </a:bodyPr>
          <a:lstStyle/>
          <a:p>
            <a:pPr fontAlgn="ctr"/>
            <a:r>
              <a:rPr lang="en-US" sz="1100" dirty="0" smtClean="0">
                <a:latin typeface="Huawei Sans" panose="020C0503030203020204" pitchFamily="34" charset="0"/>
              </a:rPr>
              <a:t>Switch the view to view the actual coverage simulation. The following filtering conditions are supported: frequency band, channel, and SSID.</a:t>
            </a:r>
            <a:endParaRPr lang="en-US" sz="1100" dirty="0">
              <a:latin typeface="Huawei Sans" panose="020C0503030203020204" pitchFamily="34" charset="0"/>
            </a:endParaRPr>
          </a:p>
        </p:txBody>
      </p:sp>
      <p:sp>
        <p:nvSpPr>
          <p:cNvPr id="7" name="椭圆 6"/>
          <p:cNvSpPr>
            <a:spLocks noChangeAspect="1"/>
          </p:cNvSpPr>
          <p:nvPr/>
        </p:nvSpPr>
        <p:spPr>
          <a:xfrm>
            <a:off x="7296624" y="3146026"/>
            <a:ext cx="228138" cy="228138"/>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3</a:t>
            </a:r>
            <a:endParaRPr lang="en-US" altLang="zh-CN" sz="1400" b="1" kern="0" dirty="0">
              <a:solidFill>
                <a:prstClr val="white"/>
              </a:solidFill>
              <a:latin typeface="Huawei Sans"/>
              <a:ea typeface="方正兰亭黑简体"/>
              <a:sym typeface="Huawei Sans" panose="020C0503030203020204" pitchFamily="34" charset="0"/>
            </a:endParaRPr>
          </a:p>
        </p:txBody>
      </p:sp>
    </p:spTree>
    <p:extLst>
      <p:ext uri="{BB962C8B-B14F-4D97-AF65-F5344CB8AC3E}">
        <p14:creationId xmlns:p14="http://schemas.microsoft.com/office/powerpoint/2010/main" val="327353502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stretch>
            <a:fillRect/>
          </a:stretch>
        </p:blipFill>
        <p:spPr>
          <a:xfrm>
            <a:off x="859790" y="1325563"/>
            <a:ext cx="10668000" cy="4781550"/>
          </a:xfrm>
          <a:prstGeom prst="rect">
            <a:avLst/>
          </a:prstGeom>
        </p:spPr>
      </p:pic>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Project Acceptance (5)</a:t>
            </a:r>
            <a:endParaRPr lang="en-US" altLang="zh-CN" dirty="0">
              <a:latin typeface="Huawei Sans" panose="020C0503030203020204" pitchFamily="34" charset="0"/>
            </a:endParaRPr>
          </a:p>
        </p:txBody>
      </p:sp>
      <p:sp>
        <p:nvSpPr>
          <p:cNvPr id="5" name="矩形 4"/>
          <p:cNvSpPr/>
          <p:nvPr/>
        </p:nvSpPr>
        <p:spPr bwMode="auto">
          <a:xfrm>
            <a:off x="3043131" y="3897324"/>
            <a:ext cx="2886620" cy="769441"/>
          </a:xfrm>
          <a:prstGeom prst="rect">
            <a:avLst/>
          </a:prstGeom>
        </p:spPr>
        <p:txBody>
          <a:bodyPr wrap="square">
            <a:spAutoFit/>
          </a:bodyPr>
          <a:lstStyle/>
          <a:p>
            <a:pPr fontAlgn="ctr"/>
            <a:r>
              <a:rPr lang="en-US" sz="1100" dirty="0" smtClean="0">
                <a:latin typeface="Huawei Sans" panose="020C0503030203020204" pitchFamily="34" charset="0"/>
              </a:rPr>
              <a:t>Export acceptance reports in Word format. The following information can be filtered: test area, test path, test item, frequency band, SSID, BSSID, and channel.</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椭圆 5"/>
          <p:cNvSpPr>
            <a:spLocks noChangeAspect="1"/>
          </p:cNvSpPr>
          <p:nvPr/>
        </p:nvSpPr>
        <p:spPr>
          <a:xfrm>
            <a:off x="2818346" y="4054713"/>
            <a:ext cx="231651" cy="227332"/>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4</a:t>
            </a:r>
            <a:endParaRPr lang="en-US" altLang="zh-CN" sz="1400" b="1" kern="0" dirty="0">
              <a:solidFill>
                <a:prstClr val="white"/>
              </a:solidFill>
              <a:latin typeface="Huawei Sans"/>
              <a:ea typeface="方正兰亭黑简体"/>
              <a:sym typeface="Huawei Sans" panose="020C0503030203020204" pitchFamily="34" charset="0"/>
            </a:endParaRPr>
          </a:p>
        </p:txBody>
      </p:sp>
      <p:cxnSp>
        <p:nvCxnSpPr>
          <p:cNvPr id="7" name="直接箭头连接符 6"/>
          <p:cNvCxnSpPr/>
          <p:nvPr/>
        </p:nvCxnSpPr>
        <p:spPr bwMode="auto">
          <a:xfrm flipV="1">
            <a:off x="4490844" y="1610379"/>
            <a:ext cx="1934493" cy="2196850"/>
          </a:xfrm>
          <a:prstGeom prst="straightConnector1">
            <a:avLst/>
          </a:prstGeom>
          <a:ln w="381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501877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olidFill>
                  <a:schemeClr val="bg1">
                    <a:lumMod val="50000"/>
                  </a:schemeClr>
                </a:solidFill>
                <a:latin typeface="Huawei Sans" panose="020C0503030203020204" pitchFamily="34" charset="0"/>
              </a:rPr>
              <a:t>Introduction to WLAN Planning and Design</a:t>
            </a:r>
            <a:endParaRPr lang="en-US" altLang="zh-CN" dirty="0" smtClean="0">
              <a:solidFill>
                <a:schemeClr val="bg1">
                  <a:lumMod val="50000"/>
                </a:schemeClr>
              </a:solidFill>
              <a:latin typeface="Huawei Sans" panose="020C0503030203020204" pitchFamily="34" charset="0"/>
            </a:endParaRPr>
          </a:p>
          <a:p>
            <a:r>
              <a:rPr lang="en-US" dirty="0" smtClean="0">
                <a:solidFill>
                  <a:schemeClr val="bg1">
                    <a:lumMod val="50000"/>
                  </a:schemeClr>
                </a:solidFill>
                <a:latin typeface="Huawei Sans" panose="020C0503030203020204" pitchFamily="34" charset="0"/>
              </a:rPr>
              <a:t>WLAN Planning and Design Details</a:t>
            </a:r>
            <a:endParaRPr lang="en-US" altLang="zh-CN" dirty="0" smtClean="0">
              <a:solidFill>
                <a:schemeClr val="bg1">
                  <a:lumMod val="50000"/>
                </a:schemeClr>
              </a:solidFill>
              <a:latin typeface="Huawei Sans" panose="020C0503030203020204" pitchFamily="34" charset="0"/>
            </a:endParaRPr>
          </a:p>
          <a:p>
            <a:r>
              <a:rPr lang="en-US" b="1" dirty="0" smtClean="0">
                <a:latin typeface="Huawei Sans" panose="020C0503030203020204" pitchFamily="34" charset="0"/>
              </a:rPr>
              <a:t>WLAN Planning Cases</a:t>
            </a:r>
            <a:endParaRPr lang="en-US" altLang="zh-CN" b="1" dirty="0" smtClean="0">
              <a:latin typeface="Huawei Sans" panose="020C0503030203020204" pitchFamily="34" charset="0"/>
            </a:endParaRP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347696336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WLAN Coverage Project in the Office Area (1)</a:t>
            </a:r>
            <a:endParaRPr lang="en-US" altLang="zh-CN" dirty="0">
              <a:latin typeface="Huawei Sans" panose="020C0503030203020204" pitchFamily="34" charset="0"/>
            </a:endParaRPr>
          </a:p>
        </p:txBody>
      </p:sp>
      <p:sp>
        <p:nvSpPr>
          <p:cNvPr id="4" name="文本占位符 3"/>
          <p:cNvSpPr>
            <a:spLocks noGrp="1"/>
          </p:cNvSpPr>
          <p:nvPr>
            <p:ph type="body" sz="quarter" idx="10"/>
          </p:nvPr>
        </p:nvSpPr>
        <p:spPr/>
        <p:txBody>
          <a:bodyPr/>
          <a:lstStyle/>
          <a:p>
            <a:pPr algn="l"/>
            <a:r>
              <a:rPr lang="en-US" sz="2000" dirty="0" smtClean="0">
                <a:latin typeface="Huawei Sans" panose="020C0503030203020204" pitchFamily="34" charset="0"/>
              </a:rPr>
              <a:t>Office building drawing:</a:t>
            </a:r>
            <a:endParaRPr lang="en-US" altLang="zh-CN" sz="2000" dirty="0" smtClean="0">
              <a:latin typeface="Huawei Sans" panose="020C0503030203020204" pitchFamily="34" charset="0"/>
            </a:endParaRPr>
          </a:p>
          <a:p>
            <a:pPr algn="l"/>
            <a:endParaRPr lang="en-US" altLang="zh-CN" sz="2000" dirty="0">
              <a:latin typeface="Huawei Sans" panose="020C0503030203020204" pitchFamily="34" charset="0"/>
            </a:endParaRPr>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t="7555" b="7557"/>
          <a:stretch/>
        </p:blipFill>
        <p:spPr>
          <a:xfrm>
            <a:off x="3399857" y="1693189"/>
            <a:ext cx="5392285" cy="4577266"/>
          </a:xfrm>
          <a:prstGeom prst="rect">
            <a:avLst/>
          </a:prstGeom>
        </p:spPr>
      </p:pic>
    </p:spTree>
    <p:extLst>
      <p:ext uri="{BB962C8B-B14F-4D97-AF65-F5344CB8AC3E}">
        <p14:creationId xmlns:p14="http://schemas.microsoft.com/office/powerpoint/2010/main" val="3376260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Why Is WLAN Planning and Design Required?</a:t>
            </a:r>
            <a:endParaRPr lang="en-US" altLang="zh-CN" dirty="0">
              <a:latin typeface="Huawei Sans" panose="020C0503030203020204" pitchFamily="34" charset="0"/>
            </a:endParaRPr>
          </a:p>
        </p:txBody>
      </p:sp>
      <p:sp>
        <p:nvSpPr>
          <p:cNvPr id="6" name="文本占位符 8"/>
          <p:cNvSpPr txBox="1">
            <a:spLocks/>
          </p:cNvSpPr>
          <p:nvPr/>
        </p:nvSpPr>
        <p:spPr bwMode="auto">
          <a:xfrm>
            <a:off x="705522" y="5500651"/>
            <a:ext cx="10780957" cy="614251"/>
          </a:xfrm>
          <a:prstGeom prst="rect">
            <a:avLst/>
          </a:prstGeom>
          <a:solidFill>
            <a:srgbClr val="FEEEC1"/>
          </a:solidFill>
          <a:ln w="12700" cap="flat" cmpd="sng" algn="ctr">
            <a:solidFill>
              <a:srgbClr val="FCC800"/>
            </a:solidFill>
            <a:prstDash val="solid"/>
            <a:miter lim="800000"/>
            <a:headEnd/>
            <a:tailEn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defTabSz="914478">
              <a:lnSpc>
                <a:spcPct val="100000"/>
              </a:lnSpc>
              <a:spcBef>
                <a:spcPts val="0"/>
              </a:spcBef>
              <a:buNone/>
            </a:pPr>
            <a:r>
              <a:rPr lang="en-US" sz="1400" dirty="0" smtClean="0">
                <a:solidFill>
                  <a:srgbClr val="1D1D1A"/>
                </a:solidFill>
                <a:latin typeface="Huawei Sans" panose="020C0503030203020204" pitchFamily="34" charset="0"/>
              </a:rPr>
              <a:t>WLAN planning and design are performed based on user requirements and actual conditions to determine the AP model, quantity, and position, laying a solid foundation for improving user experience.</a:t>
            </a:r>
            <a:endParaRPr lang="en-US" altLang="zh-CN" sz="1400" kern="0" dirty="0">
              <a:solidFill>
                <a:srgbClr val="1D1D1A"/>
              </a:solidFill>
              <a:latin typeface="Huawei Sans" panose="020C0503030203020204" pitchFamily="34" charset="0"/>
            </a:endParaRPr>
          </a:p>
        </p:txBody>
      </p:sp>
      <p:sp>
        <p:nvSpPr>
          <p:cNvPr id="7" name="矩形 6"/>
          <p:cNvSpPr/>
          <p:nvPr/>
        </p:nvSpPr>
        <p:spPr>
          <a:xfrm>
            <a:off x="705522" y="1070826"/>
            <a:ext cx="10780957" cy="409722"/>
          </a:xfrm>
          <a:prstGeom prst="rect">
            <a:avLst/>
          </a:prstGeom>
          <a:solidFill>
            <a:srgbClr val="DBF3F5"/>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If professional WLAN planning and design are not performed, problems may occur frequently after the project is delivered.</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p:cNvSpPr/>
          <p:nvPr/>
        </p:nvSpPr>
        <p:spPr>
          <a:xfrm>
            <a:off x="705522" y="1642842"/>
            <a:ext cx="2420233" cy="468319"/>
          </a:xfrm>
          <a:prstGeom prst="roundRect">
            <a:avLst>
              <a:gd name="adj" fmla="val 10604"/>
            </a:avLst>
          </a:prstGeom>
          <a:solidFill>
            <a:srgbClr val="30B5C5"/>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FFFFFF"/>
                </a:solidFill>
                <a:latin typeface="Huawei Sans" panose="020C0503030203020204" pitchFamily="34" charset="0"/>
              </a:rPr>
              <a:t>Low STA's signal strength</a:t>
            </a:r>
            <a:endParaRPr lang="en-US" altLang="zh-CN" sz="1400" dirty="0">
              <a:solidFill>
                <a:srgbClr val="FFFFFF"/>
              </a:solidFill>
              <a:latin typeface="Huawei Sans" panose="020C0503030203020204" pitchFamily="34" charset="0"/>
            </a:endParaRPr>
          </a:p>
        </p:txBody>
      </p:sp>
      <p:sp>
        <p:nvSpPr>
          <p:cNvPr id="9" name="圆角矩形 75"/>
          <p:cNvSpPr/>
          <p:nvPr/>
        </p:nvSpPr>
        <p:spPr>
          <a:xfrm>
            <a:off x="705522" y="2166965"/>
            <a:ext cx="2420233" cy="3108420"/>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72000" rtlCol="0" anchor="t" anchorCtr="0"/>
          <a:lstStyle/>
          <a:p>
            <a:pPr fontAlgn="ctr">
              <a:lnSpc>
                <a:spcPts val="2400"/>
              </a:lnSpc>
              <a:spcAft>
                <a:spcPts val="600"/>
              </a:spcAft>
            </a:pPr>
            <a:r>
              <a:rPr lang="en-US" sz="1400" dirty="0" smtClean="0">
                <a:solidFill>
                  <a:schemeClr val="tx1"/>
                </a:solidFill>
                <a:latin typeface="Huawei Sans" panose="020C0503030203020204" pitchFamily="34" charset="0"/>
              </a:rPr>
              <a:t>The AP transmit power is not considered during AP coverage distance design. As a result, signal coverage holes occur.</a:t>
            </a:r>
            <a:endParaRPr lang="en-US" altLang="zh-CN" sz="1400" dirty="0">
              <a:solidFill>
                <a:schemeClr val="tx1"/>
              </a:solidFill>
              <a:latin typeface="Huawei Sans" panose="020C0503030203020204" pitchFamily="34" charset="0"/>
            </a:endParaRPr>
          </a:p>
        </p:txBody>
      </p:sp>
      <p:sp>
        <p:nvSpPr>
          <p:cNvPr id="10" name="圆角矩形 75"/>
          <p:cNvSpPr/>
          <p:nvPr/>
        </p:nvSpPr>
        <p:spPr>
          <a:xfrm>
            <a:off x="3492430" y="1642842"/>
            <a:ext cx="2420233" cy="468319"/>
          </a:xfrm>
          <a:prstGeom prst="roundRect">
            <a:avLst>
              <a:gd name="adj" fmla="val 10604"/>
            </a:avLst>
          </a:prstGeom>
          <a:solidFill>
            <a:srgbClr val="30B5C5"/>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FFFFFF"/>
                </a:solidFill>
                <a:latin typeface="Huawei Sans" panose="020C0503030203020204" pitchFamily="34" charset="0"/>
              </a:rPr>
              <a:t>Slow Internet access of STAs</a:t>
            </a:r>
            <a:endParaRPr lang="en-US" altLang="zh-CN" sz="1400" dirty="0">
              <a:solidFill>
                <a:srgbClr val="FFFFFF"/>
              </a:solidFill>
              <a:latin typeface="Huawei Sans" panose="020C0503030203020204" pitchFamily="34" charset="0"/>
            </a:endParaRPr>
          </a:p>
        </p:txBody>
      </p:sp>
      <p:sp>
        <p:nvSpPr>
          <p:cNvPr id="11" name="圆角矩形 75"/>
          <p:cNvSpPr/>
          <p:nvPr/>
        </p:nvSpPr>
        <p:spPr>
          <a:xfrm>
            <a:off x="3492430" y="2166965"/>
            <a:ext cx="2420233" cy="3108420"/>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72000" rtlCol="0" anchor="t" anchorCtr="0"/>
          <a:lstStyle/>
          <a:p>
            <a:pPr fontAlgn="ctr">
              <a:lnSpc>
                <a:spcPts val="2400"/>
              </a:lnSpc>
              <a:spcAft>
                <a:spcPts val="600"/>
              </a:spcAft>
            </a:pPr>
            <a:r>
              <a:rPr lang="en-US" sz="1400" dirty="0" smtClean="0">
                <a:solidFill>
                  <a:schemeClr val="tx1"/>
                </a:solidFill>
                <a:latin typeface="Huawei Sans" panose="020C0503030203020204" pitchFamily="34" charset="0"/>
              </a:rPr>
              <a:t>More concurrent users result in more fierce channel competition and higher probability of collision.</a:t>
            </a:r>
            <a:endParaRPr lang="en-US" altLang="zh-CN" sz="1400" dirty="0">
              <a:solidFill>
                <a:schemeClr val="tx1"/>
              </a:solidFill>
              <a:latin typeface="Huawei Sans" panose="020C0503030203020204" pitchFamily="34" charset="0"/>
            </a:endParaRPr>
          </a:p>
        </p:txBody>
      </p:sp>
      <p:sp>
        <p:nvSpPr>
          <p:cNvPr id="12" name="圆角矩形 75"/>
          <p:cNvSpPr/>
          <p:nvPr/>
        </p:nvSpPr>
        <p:spPr>
          <a:xfrm>
            <a:off x="6279338" y="1642842"/>
            <a:ext cx="2420233" cy="468319"/>
          </a:xfrm>
          <a:prstGeom prst="roundRect">
            <a:avLst>
              <a:gd name="adj" fmla="val 10604"/>
            </a:avLst>
          </a:prstGeom>
          <a:solidFill>
            <a:srgbClr val="30B5C5"/>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FFFFFF"/>
                </a:solidFill>
                <a:latin typeface="Huawei Sans" panose="020C0503030203020204" pitchFamily="34" charset="0"/>
              </a:rPr>
              <a:t>Severe co-channel interference</a:t>
            </a:r>
            <a:endParaRPr lang="en-US" altLang="zh-CN" sz="1400" dirty="0">
              <a:solidFill>
                <a:srgbClr val="FFFFFF"/>
              </a:solidFill>
              <a:latin typeface="Huawei Sans" panose="020C0503030203020204" pitchFamily="34" charset="0"/>
            </a:endParaRPr>
          </a:p>
        </p:txBody>
      </p:sp>
      <p:sp>
        <p:nvSpPr>
          <p:cNvPr id="13" name="圆角矩形 75"/>
          <p:cNvSpPr/>
          <p:nvPr/>
        </p:nvSpPr>
        <p:spPr>
          <a:xfrm>
            <a:off x="6279338" y="2166965"/>
            <a:ext cx="2420233" cy="3108420"/>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72000" rtlCol="0" anchor="t" anchorCtr="0"/>
          <a:lstStyle/>
          <a:p>
            <a:pPr fontAlgn="ctr">
              <a:lnSpc>
                <a:spcPts val="2400"/>
              </a:lnSpc>
              <a:spcAft>
                <a:spcPts val="600"/>
              </a:spcAft>
            </a:pPr>
            <a:r>
              <a:rPr lang="en-US" sz="1400" dirty="0" smtClean="0">
                <a:solidFill>
                  <a:schemeClr val="tx1"/>
                </a:solidFill>
                <a:latin typeface="Huawei Sans" panose="020C0503030203020204" pitchFamily="34" charset="0"/>
              </a:rPr>
              <a:t>Co-channel interference indicates that two APs working at the same frequency interfere with each other. As a result, the WLAN quality is poor, the network speed is slow, or even the network is unavailable.</a:t>
            </a:r>
            <a:endParaRPr lang="en-US" altLang="zh-CN" sz="1400" dirty="0">
              <a:solidFill>
                <a:schemeClr val="tx1"/>
              </a:solidFill>
              <a:latin typeface="Huawei Sans" panose="020C0503030203020204" pitchFamily="34" charset="0"/>
              <a:cs typeface="Arial" panose="020B0604020202020204" pitchFamily="34" charset="0"/>
            </a:endParaRPr>
          </a:p>
        </p:txBody>
      </p:sp>
      <p:sp>
        <p:nvSpPr>
          <p:cNvPr id="14" name="圆角矩形 75"/>
          <p:cNvSpPr/>
          <p:nvPr/>
        </p:nvSpPr>
        <p:spPr>
          <a:xfrm>
            <a:off x="9066246" y="1642842"/>
            <a:ext cx="2420233" cy="468319"/>
          </a:xfrm>
          <a:prstGeom prst="roundRect">
            <a:avLst>
              <a:gd name="adj" fmla="val 10604"/>
            </a:avLst>
          </a:prstGeom>
          <a:solidFill>
            <a:srgbClr val="30B5C5"/>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FFFFFF"/>
                </a:solidFill>
                <a:latin typeface="Huawei Sans" panose="020C0503030203020204" pitchFamily="34" charset="0"/>
              </a:rPr>
              <a:t>Poor experience in VIP areas</a:t>
            </a:r>
            <a:endParaRPr lang="en-US" altLang="zh-CN" sz="1400" kern="0" dirty="0">
              <a:solidFill>
                <a:srgbClr val="FFFFFF"/>
              </a:solidFill>
              <a:latin typeface="Huawei Sans" panose="020C0503030203020204" pitchFamily="34" charset="0"/>
            </a:endParaRPr>
          </a:p>
        </p:txBody>
      </p:sp>
      <p:sp>
        <p:nvSpPr>
          <p:cNvPr id="15" name="圆角矩形 75"/>
          <p:cNvSpPr/>
          <p:nvPr/>
        </p:nvSpPr>
        <p:spPr>
          <a:xfrm>
            <a:off x="9066246" y="2166965"/>
            <a:ext cx="2420233" cy="3108420"/>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72000" rtlCol="0" anchor="t" anchorCtr="0"/>
          <a:lstStyle/>
          <a:p>
            <a:pPr fontAlgn="ctr">
              <a:lnSpc>
                <a:spcPts val="2400"/>
              </a:lnSpc>
              <a:spcAft>
                <a:spcPts val="600"/>
              </a:spcAft>
            </a:pPr>
            <a:r>
              <a:rPr lang="en-US" sz="1400" dirty="0" smtClean="0">
                <a:solidFill>
                  <a:schemeClr val="tx1"/>
                </a:solidFill>
                <a:latin typeface="Huawei Sans" panose="020C0503030203020204" pitchFamily="34" charset="0"/>
              </a:rPr>
              <a:t>VIP areas are key areas covered by WLANs. Therefore, service and experience of VIP users must be ensured during solution design.</a:t>
            </a:r>
            <a:endParaRPr lang="en-US" altLang="zh-CN" sz="1400" dirty="0">
              <a:solidFill>
                <a:schemeClr val="tx1"/>
              </a:solidFill>
              <a:latin typeface="Huawei Sans" panose="020C0503030203020204" pitchFamily="34" charset="0"/>
              <a:cs typeface="Arial" panose="020B0604020202020204" pitchFamily="34" charset="0"/>
            </a:endParaRPr>
          </a:p>
        </p:txBody>
      </p:sp>
    </p:spTree>
    <p:extLst>
      <p:ext uri="{BB962C8B-B14F-4D97-AF65-F5344CB8AC3E}">
        <p14:creationId xmlns:p14="http://schemas.microsoft.com/office/powerpoint/2010/main" val="146107490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WLAN Coverage Project in the Office Area (2)</a:t>
            </a:r>
            <a:endParaRPr lang="en-US" altLang="zh-CN" dirty="0">
              <a:latin typeface="Huawei Sans" panose="020C0503030203020204" pitchFamily="34" charset="0"/>
            </a:endParaRPr>
          </a:p>
        </p:txBody>
      </p:sp>
      <p:sp>
        <p:nvSpPr>
          <p:cNvPr id="7" name="文本占位符 6"/>
          <p:cNvSpPr>
            <a:spLocks noGrp="1"/>
          </p:cNvSpPr>
          <p:nvPr>
            <p:ph type="body" sz="quarter" idx="10"/>
          </p:nvPr>
        </p:nvSpPr>
        <p:spPr/>
        <p:txBody>
          <a:bodyPr/>
          <a:lstStyle/>
          <a:p>
            <a:pPr algn="l"/>
            <a:r>
              <a:rPr lang="en-US" sz="2400" dirty="0" smtClean="0">
                <a:latin typeface="Huawei Sans" panose="020C0503030203020204" pitchFamily="34" charset="0"/>
              </a:rPr>
              <a:t>Customer requirement collection:</a:t>
            </a:r>
            <a:endParaRPr lang="en-US" altLang="zh-CN" dirty="0" smtClean="0">
              <a:latin typeface="Huawei Sans" panose="020C0503030203020204" pitchFamily="34" charset="0"/>
            </a:endParaRPr>
          </a:p>
          <a:p>
            <a:pPr algn="l"/>
            <a:endParaRPr lang="en-US" altLang="zh-CN" dirty="0">
              <a:latin typeface="Huawei Sans" panose="020C0503030203020204" pitchFamily="34" charset="0"/>
            </a:endParaRPr>
          </a:p>
        </p:txBody>
      </p:sp>
      <p:graphicFrame>
        <p:nvGraphicFramePr>
          <p:cNvPr id="6" name="Group 3"/>
          <p:cNvGraphicFramePr>
            <a:graphicFrameLocks/>
          </p:cNvGraphicFramePr>
          <p:nvPr>
            <p:extLst>
              <p:ext uri="{D42A27DB-BD31-4B8C-83A1-F6EECF244321}">
                <p14:modId xmlns:p14="http://schemas.microsoft.com/office/powerpoint/2010/main" val="1798412031"/>
              </p:ext>
            </p:extLst>
          </p:nvPr>
        </p:nvGraphicFramePr>
        <p:xfrm>
          <a:off x="663575" y="1846255"/>
          <a:ext cx="10864850" cy="4130179"/>
        </p:xfrm>
        <a:graphic>
          <a:graphicData uri="http://schemas.openxmlformats.org/drawingml/2006/table">
            <a:tbl>
              <a:tblPr>
                <a:tableStyleId>{BC89EF96-8CEA-46FF-86C4-4CE0E7609802}</a:tableStyleId>
              </a:tblPr>
              <a:tblGrid>
                <a:gridCol w="2884641"/>
                <a:gridCol w="7980209"/>
              </a:tblGrid>
              <a:tr h="385437">
                <a:tc>
                  <a:txBody>
                    <a:bodyPr/>
                    <a:lstStyle>
                      <a:defPPr>
                        <a:defRPr lang="zh-CN"/>
                      </a:defPPr>
                      <a:lvl1pPr marL="0" algn="l" defTabSz="898883" rtl="0" eaLnBrk="1" latinLnBrk="0" hangingPunct="1">
                        <a:defRPr sz="1800" kern="1200">
                          <a:solidFill>
                            <a:schemeClr val="tx1"/>
                          </a:solidFill>
                          <a:latin typeface="Arial"/>
                          <a:ea typeface="华文细黑"/>
                        </a:defRPr>
                      </a:lvl1pPr>
                      <a:lvl2pPr marL="449446" algn="l" defTabSz="898883" rtl="0" eaLnBrk="1" latinLnBrk="0" hangingPunct="1">
                        <a:defRPr sz="1800" kern="1200">
                          <a:solidFill>
                            <a:schemeClr val="tx1"/>
                          </a:solidFill>
                          <a:latin typeface="Arial"/>
                          <a:ea typeface="华文细黑"/>
                        </a:defRPr>
                      </a:lvl2pPr>
                      <a:lvl3pPr marL="898883" algn="l" defTabSz="898883" rtl="0" eaLnBrk="1" latinLnBrk="0" hangingPunct="1">
                        <a:defRPr sz="1800" kern="1200">
                          <a:solidFill>
                            <a:schemeClr val="tx1"/>
                          </a:solidFill>
                          <a:latin typeface="Arial"/>
                          <a:ea typeface="华文细黑"/>
                        </a:defRPr>
                      </a:lvl3pPr>
                      <a:lvl4pPr marL="1348356" algn="l" defTabSz="898883" rtl="0" eaLnBrk="1" latinLnBrk="0" hangingPunct="1">
                        <a:defRPr sz="1800" kern="1200">
                          <a:solidFill>
                            <a:schemeClr val="tx1"/>
                          </a:solidFill>
                          <a:latin typeface="Arial"/>
                          <a:ea typeface="华文细黑"/>
                        </a:defRPr>
                      </a:lvl4pPr>
                      <a:lvl5pPr marL="1797797" algn="l" defTabSz="898883" rtl="0" eaLnBrk="1" latinLnBrk="0" hangingPunct="1">
                        <a:defRPr sz="1800" kern="1200">
                          <a:solidFill>
                            <a:schemeClr val="tx1"/>
                          </a:solidFill>
                          <a:latin typeface="Arial"/>
                          <a:ea typeface="华文细黑"/>
                        </a:defRPr>
                      </a:lvl5pPr>
                      <a:lvl6pPr marL="2247269" algn="l" defTabSz="898883" rtl="0" eaLnBrk="1" latinLnBrk="0" hangingPunct="1">
                        <a:defRPr sz="1800" kern="1200">
                          <a:solidFill>
                            <a:schemeClr val="tx1"/>
                          </a:solidFill>
                          <a:latin typeface="Arial"/>
                          <a:ea typeface="华文细黑"/>
                        </a:defRPr>
                      </a:lvl6pPr>
                      <a:lvl7pPr marL="2696708" algn="l" defTabSz="898883" rtl="0" eaLnBrk="1" latinLnBrk="0" hangingPunct="1">
                        <a:defRPr sz="1800" kern="1200">
                          <a:solidFill>
                            <a:schemeClr val="tx1"/>
                          </a:solidFill>
                          <a:latin typeface="Arial"/>
                          <a:ea typeface="华文细黑"/>
                        </a:defRPr>
                      </a:lvl7pPr>
                      <a:lvl8pPr marL="3146163" algn="l" defTabSz="898883" rtl="0" eaLnBrk="1" latinLnBrk="0" hangingPunct="1">
                        <a:defRPr sz="1800" kern="1200">
                          <a:solidFill>
                            <a:schemeClr val="tx1"/>
                          </a:solidFill>
                          <a:latin typeface="Arial"/>
                          <a:ea typeface="华文细黑"/>
                        </a:defRPr>
                      </a:lvl8pPr>
                      <a:lvl9pPr marL="3595608" algn="l" defTabSz="898883" rtl="0" eaLnBrk="1" latinLnBrk="0" hangingPunct="1">
                        <a:defRPr sz="1800" kern="1200">
                          <a:solidFill>
                            <a:schemeClr val="tx1"/>
                          </a:solidFill>
                          <a:latin typeface="Arial"/>
                          <a:ea typeface="华文细黑"/>
                        </a:defRPr>
                      </a:lvl9pPr>
                    </a:lstStyle>
                    <a:p>
                      <a:pPr marL="0" marR="0" lvl="0" indent="0" algn="ctr" defTabSz="935038" rtl="0" eaLnBrk="1" fontAlgn="ctr" latinLnBrk="0" hangingPunct="1">
                        <a:lnSpc>
                          <a:spcPct val="100000"/>
                        </a:lnSpc>
                        <a:spcBef>
                          <a:spcPct val="0"/>
                        </a:spcBef>
                        <a:spcAft>
                          <a:spcPct val="0"/>
                        </a:spcAft>
                        <a:buClr>
                          <a:schemeClr val="bg2"/>
                        </a:buClr>
                        <a:buSzPct val="60000"/>
                        <a:buFont typeface="Wingdings" pitchFamily="2" charset="2"/>
                        <a:buNone/>
                        <a:tabLst/>
                      </a:pPr>
                      <a:r>
                        <a:rPr lang="en-US" sz="1800" b="1" dirty="0" smtClean="0">
                          <a:solidFill>
                            <a:schemeClr val="tx1"/>
                          </a:solidFill>
                          <a:latin typeface="Huawei Sans" panose="020C0503030203020204" pitchFamily="34" charset="0"/>
                        </a:rPr>
                        <a:t>Requirement</a:t>
                      </a:r>
                      <a:endParaRPr lang="en-US" sz="1800" b="1" dirty="0">
                        <a:solidFill>
                          <a:schemeClr val="tx1"/>
                        </a:solidFill>
                        <a:latin typeface="Huawei Sans" panose="020C0503030203020204" pitchFamily="34" charset="0"/>
                      </a:endParaRPr>
                    </a:p>
                  </a:txBody>
                  <a:tcPr marL="83054" marR="83054" marT="40307" marB="4030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defPPr>
                        <a:defRPr lang="zh-CN"/>
                      </a:defPPr>
                      <a:lvl1pPr marL="0" algn="l" defTabSz="898883" rtl="0" eaLnBrk="1" latinLnBrk="0" hangingPunct="1">
                        <a:defRPr sz="1800" kern="1200">
                          <a:solidFill>
                            <a:schemeClr val="tx1"/>
                          </a:solidFill>
                          <a:latin typeface="Arial"/>
                          <a:ea typeface="华文细黑"/>
                        </a:defRPr>
                      </a:lvl1pPr>
                      <a:lvl2pPr marL="449446" algn="l" defTabSz="898883" rtl="0" eaLnBrk="1" latinLnBrk="0" hangingPunct="1">
                        <a:defRPr sz="1800" kern="1200">
                          <a:solidFill>
                            <a:schemeClr val="tx1"/>
                          </a:solidFill>
                          <a:latin typeface="Arial"/>
                          <a:ea typeface="华文细黑"/>
                        </a:defRPr>
                      </a:lvl2pPr>
                      <a:lvl3pPr marL="898883" algn="l" defTabSz="898883" rtl="0" eaLnBrk="1" latinLnBrk="0" hangingPunct="1">
                        <a:defRPr sz="1800" kern="1200">
                          <a:solidFill>
                            <a:schemeClr val="tx1"/>
                          </a:solidFill>
                          <a:latin typeface="Arial"/>
                          <a:ea typeface="华文细黑"/>
                        </a:defRPr>
                      </a:lvl3pPr>
                      <a:lvl4pPr marL="1348356" algn="l" defTabSz="898883" rtl="0" eaLnBrk="1" latinLnBrk="0" hangingPunct="1">
                        <a:defRPr sz="1800" kern="1200">
                          <a:solidFill>
                            <a:schemeClr val="tx1"/>
                          </a:solidFill>
                          <a:latin typeface="Arial"/>
                          <a:ea typeface="华文细黑"/>
                        </a:defRPr>
                      </a:lvl4pPr>
                      <a:lvl5pPr marL="1797797" algn="l" defTabSz="898883" rtl="0" eaLnBrk="1" latinLnBrk="0" hangingPunct="1">
                        <a:defRPr sz="1800" kern="1200">
                          <a:solidFill>
                            <a:schemeClr val="tx1"/>
                          </a:solidFill>
                          <a:latin typeface="Arial"/>
                          <a:ea typeface="华文细黑"/>
                        </a:defRPr>
                      </a:lvl5pPr>
                      <a:lvl6pPr marL="2247269" algn="l" defTabSz="898883" rtl="0" eaLnBrk="1" latinLnBrk="0" hangingPunct="1">
                        <a:defRPr sz="1800" kern="1200">
                          <a:solidFill>
                            <a:schemeClr val="tx1"/>
                          </a:solidFill>
                          <a:latin typeface="Arial"/>
                          <a:ea typeface="华文细黑"/>
                        </a:defRPr>
                      </a:lvl6pPr>
                      <a:lvl7pPr marL="2696708" algn="l" defTabSz="898883" rtl="0" eaLnBrk="1" latinLnBrk="0" hangingPunct="1">
                        <a:defRPr sz="1800" kern="1200">
                          <a:solidFill>
                            <a:schemeClr val="tx1"/>
                          </a:solidFill>
                          <a:latin typeface="Arial"/>
                          <a:ea typeface="华文细黑"/>
                        </a:defRPr>
                      </a:lvl7pPr>
                      <a:lvl8pPr marL="3146163" algn="l" defTabSz="898883" rtl="0" eaLnBrk="1" latinLnBrk="0" hangingPunct="1">
                        <a:defRPr sz="1800" kern="1200">
                          <a:solidFill>
                            <a:schemeClr val="tx1"/>
                          </a:solidFill>
                          <a:latin typeface="Arial"/>
                          <a:ea typeface="华文细黑"/>
                        </a:defRPr>
                      </a:lvl8pPr>
                      <a:lvl9pPr marL="3595608" algn="l" defTabSz="898883" rtl="0" eaLnBrk="1" latinLnBrk="0" hangingPunct="1">
                        <a:defRPr sz="1800" kern="1200">
                          <a:solidFill>
                            <a:schemeClr val="tx1"/>
                          </a:solidFill>
                          <a:latin typeface="Arial"/>
                          <a:ea typeface="华文细黑"/>
                        </a:defRPr>
                      </a:lvl9pPr>
                    </a:lstStyle>
                    <a:p>
                      <a:pPr marL="0" marR="0" lvl="0" indent="0" algn="ctr" defTabSz="935038" rtl="0" eaLnBrk="1" fontAlgn="ctr" latinLnBrk="0" hangingPunct="1">
                        <a:lnSpc>
                          <a:spcPct val="100000"/>
                        </a:lnSpc>
                        <a:spcBef>
                          <a:spcPct val="0"/>
                        </a:spcBef>
                        <a:spcAft>
                          <a:spcPct val="0"/>
                        </a:spcAft>
                        <a:buClr>
                          <a:schemeClr val="bg2"/>
                        </a:buClr>
                        <a:buSzPct val="60000"/>
                        <a:buFont typeface="Wingdings" pitchFamily="2" charset="2"/>
                        <a:buNone/>
                        <a:tabLst/>
                      </a:pPr>
                      <a:r>
                        <a:rPr lang="en-US" sz="1800" b="1" dirty="0" smtClean="0">
                          <a:solidFill>
                            <a:schemeClr val="tx1"/>
                          </a:solidFill>
                          <a:latin typeface="Huawei Sans" panose="020C0503030203020204" pitchFamily="34" charset="0"/>
                        </a:rPr>
                        <a:t>Obtained Result</a:t>
                      </a:r>
                      <a:endParaRPr lang="en-US" sz="1800" b="1" dirty="0">
                        <a:solidFill>
                          <a:schemeClr val="tx1"/>
                        </a:solidFill>
                        <a:latin typeface="Huawei Sans" panose="020C0503030203020204" pitchFamily="34" charset="0"/>
                      </a:endParaRPr>
                    </a:p>
                  </a:txBody>
                  <a:tcPr marL="83054" marR="83054" marT="40307" marB="4030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671467">
                <a:tc>
                  <a:txBody>
                    <a:bodyPr/>
                    <a:lstStyle>
                      <a:defPPr>
                        <a:defRPr lang="zh-CN"/>
                      </a:defPPr>
                      <a:lvl1pPr marL="0" algn="l" defTabSz="898883" rtl="0" eaLnBrk="1" latinLnBrk="0" hangingPunct="1">
                        <a:defRPr sz="1800" kern="1200">
                          <a:solidFill>
                            <a:schemeClr val="tx1"/>
                          </a:solidFill>
                          <a:latin typeface="Arial"/>
                          <a:ea typeface="华文细黑"/>
                        </a:defRPr>
                      </a:lvl1pPr>
                      <a:lvl2pPr marL="449446" algn="l" defTabSz="898883" rtl="0" eaLnBrk="1" latinLnBrk="0" hangingPunct="1">
                        <a:defRPr sz="1800" kern="1200">
                          <a:solidFill>
                            <a:schemeClr val="tx1"/>
                          </a:solidFill>
                          <a:latin typeface="Arial"/>
                          <a:ea typeface="华文细黑"/>
                        </a:defRPr>
                      </a:lvl2pPr>
                      <a:lvl3pPr marL="898883" algn="l" defTabSz="898883" rtl="0" eaLnBrk="1" latinLnBrk="0" hangingPunct="1">
                        <a:defRPr sz="1800" kern="1200">
                          <a:solidFill>
                            <a:schemeClr val="tx1"/>
                          </a:solidFill>
                          <a:latin typeface="Arial"/>
                          <a:ea typeface="华文细黑"/>
                        </a:defRPr>
                      </a:lvl3pPr>
                      <a:lvl4pPr marL="1348356" algn="l" defTabSz="898883" rtl="0" eaLnBrk="1" latinLnBrk="0" hangingPunct="1">
                        <a:defRPr sz="1800" kern="1200">
                          <a:solidFill>
                            <a:schemeClr val="tx1"/>
                          </a:solidFill>
                          <a:latin typeface="Arial"/>
                          <a:ea typeface="华文细黑"/>
                        </a:defRPr>
                      </a:lvl4pPr>
                      <a:lvl5pPr marL="1797797" algn="l" defTabSz="898883" rtl="0" eaLnBrk="1" latinLnBrk="0" hangingPunct="1">
                        <a:defRPr sz="1800" kern="1200">
                          <a:solidFill>
                            <a:schemeClr val="tx1"/>
                          </a:solidFill>
                          <a:latin typeface="Arial"/>
                          <a:ea typeface="华文细黑"/>
                        </a:defRPr>
                      </a:lvl5pPr>
                      <a:lvl6pPr marL="2247269" algn="l" defTabSz="898883" rtl="0" eaLnBrk="1" latinLnBrk="0" hangingPunct="1">
                        <a:defRPr sz="1800" kern="1200">
                          <a:solidFill>
                            <a:schemeClr val="tx1"/>
                          </a:solidFill>
                          <a:latin typeface="Arial"/>
                          <a:ea typeface="华文细黑"/>
                        </a:defRPr>
                      </a:lvl6pPr>
                      <a:lvl7pPr marL="2696708" algn="l" defTabSz="898883" rtl="0" eaLnBrk="1" latinLnBrk="0" hangingPunct="1">
                        <a:defRPr sz="1800" kern="1200">
                          <a:solidFill>
                            <a:schemeClr val="tx1"/>
                          </a:solidFill>
                          <a:latin typeface="Arial"/>
                          <a:ea typeface="华文细黑"/>
                        </a:defRPr>
                      </a:lvl7pPr>
                      <a:lvl8pPr marL="3146163" algn="l" defTabSz="898883" rtl="0" eaLnBrk="1" latinLnBrk="0" hangingPunct="1">
                        <a:defRPr sz="1800" kern="1200">
                          <a:solidFill>
                            <a:schemeClr val="tx1"/>
                          </a:solidFill>
                          <a:latin typeface="Arial"/>
                          <a:ea typeface="华文细黑"/>
                        </a:defRPr>
                      </a:lvl8pPr>
                      <a:lvl9pPr marL="3595608" algn="l" defTabSz="898883" rtl="0" eaLnBrk="1" latinLnBrk="0" hangingPunct="1">
                        <a:defRPr sz="1800" kern="1200">
                          <a:solidFill>
                            <a:schemeClr val="tx1"/>
                          </a:solidFill>
                          <a:latin typeface="Arial"/>
                          <a:ea typeface="华文细黑"/>
                        </a:defRPr>
                      </a:lvl9pPr>
                    </a:lstStyle>
                    <a:p>
                      <a:pPr marL="0" marR="0" lvl="0" indent="0" algn="ctr" defTabSz="935038" rtl="0" eaLnBrk="1" fontAlgn="ctr" latinLnBrk="0" hangingPunct="1">
                        <a:lnSpc>
                          <a:spcPct val="100000"/>
                        </a:lnSpc>
                        <a:spcBef>
                          <a:spcPct val="0"/>
                        </a:spcBef>
                        <a:spcAft>
                          <a:spcPct val="0"/>
                        </a:spcAft>
                        <a:buClr>
                          <a:schemeClr val="bg2"/>
                        </a:buClr>
                        <a:buSzPct val="60000"/>
                        <a:buFont typeface="Wingdings" pitchFamily="2" charset="2"/>
                        <a:buNone/>
                        <a:tabLst/>
                      </a:pPr>
                      <a:r>
                        <a:rPr lang="en-US" sz="1400" b="0" dirty="0" smtClean="0">
                          <a:solidFill>
                            <a:schemeClr val="tx1"/>
                          </a:solidFill>
                          <a:latin typeface="Huawei Sans" panose="020C0503030203020204" pitchFamily="34" charset="0"/>
                        </a:rPr>
                        <a:t>Coverage</a:t>
                      </a:r>
                      <a:endParaRPr lang="en-US" sz="1400" b="0" dirty="0">
                        <a:solidFill>
                          <a:schemeClr val="tx1"/>
                        </a:solidFill>
                        <a:latin typeface="Huawei Sans" panose="020C0503030203020204" pitchFamily="34" charset="0"/>
                      </a:endParaRPr>
                    </a:p>
                  </a:txBody>
                  <a:tcPr marL="83054" marR="83054" marT="40307" marB="4030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defPPr>
                      <a:lvl1pPr marL="0" algn="l" defTabSz="898883" rtl="0" eaLnBrk="1" latinLnBrk="0" hangingPunct="1">
                        <a:defRPr sz="1800" kern="1200">
                          <a:solidFill>
                            <a:schemeClr val="tx1"/>
                          </a:solidFill>
                          <a:latin typeface="Arial"/>
                          <a:ea typeface="华文细黑"/>
                        </a:defRPr>
                      </a:lvl1pPr>
                      <a:lvl2pPr marL="449446" algn="l" defTabSz="898883" rtl="0" eaLnBrk="1" latinLnBrk="0" hangingPunct="1">
                        <a:defRPr sz="1800" kern="1200">
                          <a:solidFill>
                            <a:schemeClr val="tx1"/>
                          </a:solidFill>
                          <a:latin typeface="Arial"/>
                          <a:ea typeface="华文细黑"/>
                        </a:defRPr>
                      </a:lvl2pPr>
                      <a:lvl3pPr marL="898883" algn="l" defTabSz="898883" rtl="0" eaLnBrk="1" latinLnBrk="0" hangingPunct="1">
                        <a:defRPr sz="1800" kern="1200">
                          <a:solidFill>
                            <a:schemeClr val="tx1"/>
                          </a:solidFill>
                          <a:latin typeface="Arial"/>
                          <a:ea typeface="华文细黑"/>
                        </a:defRPr>
                      </a:lvl3pPr>
                      <a:lvl4pPr marL="1348356" algn="l" defTabSz="898883" rtl="0" eaLnBrk="1" latinLnBrk="0" hangingPunct="1">
                        <a:defRPr sz="1800" kern="1200">
                          <a:solidFill>
                            <a:schemeClr val="tx1"/>
                          </a:solidFill>
                          <a:latin typeface="Arial"/>
                          <a:ea typeface="华文细黑"/>
                        </a:defRPr>
                      </a:lvl4pPr>
                      <a:lvl5pPr marL="1797797" algn="l" defTabSz="898883" rtl="0" eaLnBrk="1" latinLnBrk="0" hangingPunct="1">
                        <a:defRPr sz="1800" kern="1200">
                          <a:solidFill>
                            <a:schemeClr val="tx1"/>
                          </a:solidFill>
                          <a:latin typeface="Arial"/>
                          <a:ea typeface="华文细黑"/>
                        </a:defRPr>
                      </a:lvl5pPr>
                      <a:lvl6pPr marL="2247269" algn="l" defTabSz="898883" rtl="0" eaLnBrk="1" latinLnBrk="0" hangingPunct="1">
                        <a:defRPr sz="1800" kern="1200">
                          <a:solidFill>
                            <a:schemeClr val="tx1"/>
                          </a:solidFill>
                          <a:latin typeface="Arial"/>
                          <a:ea typeface="华文细黑"/>
                        </a:defRPr>
                      </a:lvl6pPr>
                      <a:lvl7pPr marL="2696708" algn="l" defTabSz="898883" rtl="0" eaLnBrk="1" latinLnBrk="0" hangingPunct="1">
                        <a:defRPr sz="1800" kern="1200">
                          <a:solidFill>
                            <a:schemeClr val="tx1"/>
                          </a:solidFill>
                          <a:latin typeface="Arial"/>
                          <a:ea typeface="华文细黑"/>
                        </a:defRPr>
                      </a:lvl7pPr>
                      <a:lvl8pPr marL="3146163" algn="l" defTabSz="898883" rtl="0" eaLnBrk="1" latinLnBrk="0" hangingPunct="1">
                        <a:defRPr sz="1800" kern="1200">
                          <a:solidFill>
                            <a:schemeClr val="tx1"/>
                          </a:solidFill>
                          <a:latin typeface="Arial"/>
                          <a:ea typeface="华文细黑"/>
                        </a:defRPr>
                      </a:lvl8pPr>
                      <a:lvl9pPr marL="3595608" algn="l" defTabSz="898883" rtl="0" eaLnBrk="1" latinLnBrk="0" hangingPunct="1">
                        <a:defRPr sz="1800" kern="1200">
                          <a:solidFill>
                            <a:schemeClr val="tx1"/>
                          </a:solidFill>
                          <a:latin typeface="Arial"/>
                          <a:ea typeface="华文细黑"/>
                        </a:defRPr>
                      </a:lvl9pPr>
                    </a:lstStyle>
                    <a:p>
                      <a:pPr marL="0" marR="0" lvl="0" indent="0" algn="ctr" defTabSz="935038" rtl="0" eaLnBrk="1" fontAlgn="ctr" latinLnBrk="0" hangingPunct="1">
                        <a:lnSpc>
                          <a:spcPct val="100000"/>
                        </a:lnSpc>
                        <a:spcBef>
                          <a:spcPct val="0"/>
                        </a:spcBef>
                        <a:spcAft>
                          <a:spcPct val="0"/>
                        </a:spcAft>
                        <a:buClr>
                          <a:schemeClr val="bg2"/>
                        </a:buClr>
                        <a:buSzPct val="60000"/>
                        <a:buFont typeface="Wingdings" pitchFamily="2" charset="2"/>
                        <a:buNone/>
                        <a:tabLst/>
                      </a:pPr>
                      <a:r>
                        <a:rPr lang="en-US" sz="1400" dirty="0" smtClean="0">
                          <a:solidFill>
                            <a:schemeClr val="tx1"/>
                          </a:solidFill>
                          <a:latin typeface="Huawei Sans" panose="020C0503030203020204" pitchFamily="34" charset="0"/>
                        </a:rPr>
                        <a:t>The target coverage areas are located on the third floor of an office building, with an area of 130 m x 80 m. The key coverage areas include office desks and meeting rooms, and the common coverage areas include corridors and tea rooms.</a:t>
                      </a:r>
                      <a:endParaRPr lang="en-US" altLang="zh-CN" sz="1400" dirty="0">
                        <a:solidFill>
                          <a:schemeClr val="tx1"/>
                        </a:solidFill>
                        <a:latin typeface="Huawei Sans" panose="020C0503030203020204" pitchFamily="34" charset="0"/>
                        <a:ea typeface="华文细黑" pitchFamily="2" charset="-122"/>
                      </a:endParaRPr>
                    </a:p>
                  </a:txBody>
                  <a:tcPr marL="83054" marR="83054" marT="40307" marB="4030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0787">
                <a:tc>
                  <a:txBody>
                    <a:bodyPr/>
                    <a:lstStyle>
                      <a:defPPr>
                        <a:defRPr lang="zh-CN"/>
                      </a:defPPr>
                      <a:lvl1pPr marL="0" algn="l" defTabSz="898883" rtl="0" eaLnBrk="1" latinLnBrk="0" hangingPunct="1">
                        <a:defRPr sz="1800" kern="1200">
                          <a:solidFill>
                            <a:schemeClr val="tx1"/>
                          </a:solidFill>
                          <a:latin typeface="Arial"/>
                          <a:ea typeface="华文细黑"/>
                        </a:defRPr>
                      </a:lvl1pPr>
                      <a:lvl2pPr marL="449446" algn="l" defTabSz="898883" rtl="0" eaLnBrk="1" latinLnBrk="0" hangingPunct="1">
                        <a:defRPr sz="1800" kern="1200">
                          <a:solidFill>
                            <a:schemeClr val="tx1"/>
                          </a:solidFill>
                          <a:latin typeface="Arial"/>
                          <a:ea typeface="华文细黑"/>
                        </a:defRPr>
                      </a:lvl2pPr>
                      <a:lvl3pPr marL="898883" algn="l" defTabSz="898883" rtl="0" eaLnBrk="1" latinLnBrk="0" hangingPunct="1">
                        <a:defRPr sz="1800" kern="1200">
                          <a:solidFill>
                            <a:schemeClr val="tx1"/>
                          </a:solidFill>
                          <a:latin typeface="Arial"/>
                          <a:ea typeface="华文细黑"/>
                        </a:defRPr>
                      </a:lvl3pPr>
                      <a:lvl4pPr marL="1348356" algn="l" defTabSz="898883" rtl="0" eaLnBrk="1" latinLnBrk="0" hangingPunct="1">
                        <a:defRPr sz="1800" kern="1200">
                          <a:solidFill>
                            <a:schemeClr val="tx1"/>
                          </a:solidFill>
                          <a:latin typeface="Arial"/>
                          <a:ea typeface="华文细黑"/>
                        </a:defRPr>
                      </a:lvl4pPr>
                      <a:lvl5pPr marL="1797797" algn="l" defTabSz="898883" rtl="0" eaLnBrk="1" latinLnBrk="0" hangingPunct="1">
                        <a:defRPr sz="1800" kern="1200">
                          <a:solidFill>
                            <a:schemeClr val="tx1"/>
                          </a:solidFill>
                          <a:latin typeface="Arial"/>
                          <a:ea typeface="华文细黑"/>
                        </a:defRPr>
                      </a:lvl5pPr>
                      <a:lvl6pPr marL="2247269" algn="l" defTabSz="898883" rtl="0" eaLnBrk="1" latinLnBrk="0" hangingPunct="1">
                        <a:defRPr sz="1800" kern="1200">
                          <a:solidFill>
                            <a:schemeClr val="tx1"/>
                          </a:solidFill>
                          <a:latin typeface="Arial"/>
                          <a:ea typeface="华文细黑"/>
                        </a:defRPr>
                      </a:lvl6pPr>
                      <a:lvl7pPr marL="2696708" algn="l" defTabSz="898883" rtl="0" eaLnBrk="1" latinLnBrk="0" hangingPunct="1">
                        <a:defRPr sz="1800" kern="1200">
                          <a:solidFill>
                            <a:schemeClr val="tx1"/>
                          </a:solidFill>
                          <a:latin typeface="Arial"/>
                          <a:ea typeface="华文细黑"/>
                        </a:defRPr>
                      </a:lvl7pPr>
                      <a:lvl8pPr marL="3146163" algn="l" defTabSz="898883" rtl="0" eaLnBrk="1" latinLnBrk="0" hangingPunct="1">
                        <a:defRPr sz="1800" kern="1200">
                          <a:solidFill>
                            <a:schemeClr val="tx1"/>
                          </a:solidFill>
                          <a:latin typeface="Arial"/>
                          <a:ea typeface="华文细黑"/>
                        </a:defRPr>
                      </a:lvl8pPr>
                      <a:lvl9pPr marL="3595608" algn="l" defTabSz="898883" rtl="0" eaLnBrk="1" latinLnBrk="0" hangingPunct="1">
                        <a:defRPr sz="1800" kern="1200">
                          <a:solidFill>
                            <a:schemeClr val="tx1"/>
                          </a:solidFill>
                          <a:latin typeface="Arial"/>
                          <a:ea typeface="华文细黑"/>
                        </a:defRPr>
                      </a:lvl9pPr>
                    </a:lstStyle>
                    <a:p>
                      <a:pPr marL="0" marR="0" lvl="0" indent="0" algn="ctr" defTabSz="935038" rtl="0" eaLnBrk="1" fontAlgn="ctr" latinLnBrk="0" hangingPunct="1">
                        <a:lnSpc>
                          <a:spcPct val="100000"/>
                        </a:lnSpc>
                        <a:spcBef>
                          <a:spcPct val="0"/>
                        </a:spcBef>
                        <a:spcAft>
                          <a:spcPct val="0"/>
                        </a:spcAft>
                        <a:buClr>
                          <a:schemeClr val="bg2"/>
                        </a:buClr>
                        <a:buSzPct val="60000"/>
                        <a:buFont typeface="Wingdings" pitchFamily="2" charset="2"/>
                        <a:buNone/>
                        <a:tabLst/>
                      </a:pPr>
                      <a:r>
                        <a:rPr lang="en-US" sz="1400" b="0" dirty="0" smtClean="0">
                          <a:solidFill>
                            <a:schemeClr val="tx1"/>
                          </a:solidFill>
                          <a:latin typeface="Huawei Sans" panose="020C0503030203020204" pitchFamily="34" charset="0"/>
                        </a:rPr>
                        <a:t>Field strength</a:t>
                      </a:r>
                      <a:endParaRPr lang="en-US" sz="1400" b="0" dirty="0">
                        <a:solidFill>
                          <a:schemeClr val="tx1"/>
                        </a:solidFill>
                        <a:latin typeface="Huawei Sans" panose="020C0503030203020204" pitchFamily="34" charset="0"/>
                      </a:endParaRPr>
                    </a:p>
                  </a:txBody>
                  <a:tcPr marL="83054" marR="83054" marT="40307" marB="4030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defPPr>
                      <a:lvl1pPr marL="0" algn="l" defTabSz="898883" rtl="0" eaLnBrk="1" latinLnBrk="0" hangingPunct="1">
                        <a:defRPr sz="1800" kern="1200">
                          <a:solidFill>
                            <a:schemeClr val="tx1"/>
                          </a:solidFill>
                          <a:latin typeface="Arial"/>
                          <a:ea typeface="华文细黑"/>
                        </a:defRPr>
                      </a:lvl1pPr>
                      <a:lvl2pPr marL="449446" algn="l" defTabSz="898883" rtl="0" eaLnBrk="1" latinLnBrk="0" hangingPunct="1">
                        <a:defRPr sz="1800" kern="1200">
                          <a:solidFill>
                            <a:schemeClr val="tx1"/>
                          </a:solidFill>
                          <a:latin typeface="Arial"/>
                          <a:ea typeface="华文细黑"/>
                        </a:defRPr>
                      </a:lvl2pPr>
                      <a:lvl3pPr marL="898883" algn="l" defTabSz="898883" rtl="0" eaLnBrk="1" latinLnBrk="0" hangingPunct="1">
                        <a:defRPr sz="1800" kern="1200">
                          <a:solidFill>
                            <a:schemeClr val="tx1"/>
                          </a:solidFill>
                          <a:latin typeface="Arial"/>
                          <a:ea typeface="华文细黑"/>
                        </a:defRPr>
                      </a:lvl3pPr>
                      <a:lvl4pPr marL="1348356" algn="l" defTabSz="898883" rtl="0" eaLnBrk="1" latinLnBrk="0" hangingPunct="1">
                        <a:defRPr sz="1800" kern="1200">
                          <a:solidFill>
                            <a:schemeClr val="tx1"/>
                          </a:solidFill>
                          <a:latin typeface="Arial"/>
                          <a:ea typeface="华文细黑"/>
                        </a:defRPr>
                      </a:lvl4pPr>
                      <a:lvl5pPr marL="1797797" algn="l" defTabSz="898883" rtl="0" eaLnBrk="1" latinLnBrk="0" hangingPunct="1">
                        <a:defRPr sz="1800" kern="1200">
                          <a:solidFill>
                            <a:schemeClr val="tx1"/>
                          </a:solidFill>
                          <a:latin typeface="Arial"/>
                          <a:ea typeface="华文细黑"/>
                        </a:defRPr>
                      </a:lvl5pPr>
                      <a:lvl6pPr marL="2247269" algn="l" defTabSz="898883" rtl="0" eaLnBrk="1" latinLnBrk="0" hangingPunct="1">
                        <a:defRPr sz="1800" kern="1200">
                          <a:solidFill>
                            <a:schemeClr val="tx1"/>
                          </a:solidFill>
                          <a:latin typeface="Arial"/>
                          <a:ea typeface="华文细黑"/>
                        </a:defRPr>
                      </a:lvl6pPr>
                      <a:lvl7pPr marL="2696708" algn="l" defTabSz="898883" rtl="0" eaLnBrk="1" latinLnBrk="0" hangingPunct="1">
                        <a:defRPr sz="1800" kern="1200">
                          <a:solidFill>
                            <a:schemeClr val="tx1"/>
                          </a:solidFill>
                          <a:latin typeface="Arial"/>
                          <a:ea typeface="华文细黑"/>
                        </a:defRPr>
                      </a:lvl7pPr>
                      <a:lvl8pPr marL="3146163" algn="l" defTabSz="898883" rtl="0" eaLnBrk="1" latinLnBrk="0" hangingPunct="1">
                        <a:defRPr sz="1800" kern="1200">
                          <a:solidFill>
                            <a:schemeClr val="tx1"/>
                          </a:solidFill>
                          <a:latin typeface="Arial"/>
                          <a:ea typeface="华文细黑"/>
                        </a:defRPr>
                      </a:lvl8pPr>
                      <a:lvl9pPr marL="3595608" algn="l" defTabSz="898883" rtl="0" eaLnBrk="1" latinLnBrk="0" hangingPunct="1">
                        <a:defRPr sz="1800" kern="1200">
                          <a:solidFill>
                            <a:schemeClr val="tx1"/>
                          </a:solidFill>
                          <a:latin typeface="Arial"/>
                          <a:ea typeface="华文细黑"/>
                        </a:defRPr>
                      </a:lvl9pPr>
                    </a:lstStyle>
                    <a:p>
                      <a:pPr marL="0" marR="0" lvl="0" indent="0" algn="ctr" defTabSz="935038" rtl="0" eaLnBrk="1" fontAlgn="ctr" latinLnBrk="0" hangingPunct="1">
                        <a:lnSpc>
                          <a:spcPct val="100000"/>
                        </a:lnSpc>
                        <a:spcBef>
                          <a:spcPct val="0"/>
                        </a:spcBef>
                        <a:spcAft>
                          <a:spcPct val="0"/>
                        </a:spcAft>
                        <a:buClr>
                          <a:schemeClr val="bg2"/>
                        </a:buClr>
                        <a:buSzPct val="60000"/>
                        <a:buFont typeface="Wingdings" pitchFamily="2" charset="2"/>
                        <a:buNone/>
                        <a:tabLst/>
                      </a:pPr>
                      <a:r>
                        <a:rPr lang="en-US" sz="1400" dirty="0" smtClean="0">
                          <a:solidFill>
                            <a:schemeClr val="tx1"/>
                          </a:solidFill>
                          <a:latin typeface="Huawei Sans" panose="020C0503030203020204" pitchFamily="34" charset="0"/>
                        </a:rPr>
                        <a:t>No specific requirement</a:t>
                      </a:r>
                    </a:p>
                    <a:p>
                      <a:pPr marL="0" marR="0" lvl="0" indent="0" algn="ctr" defTabSz="935038" rtl="0" eaLnBrk="1" fontAlgn="ctr" latinLnBrk="0" hangingPunct="1">
                        <a:lnSpc>
                          <a:spcPct val="100000"/>
                        </a:lnSpc>
                        <a:spcBef>
                          <a:spcPct val="0"/>
                        </a:spcBef>
                        <a:spcAft>
                          <a:spcPct val="0"/>
                        </a:spcAft>
                        <a:buClr>
                          <a:schemeClr val="bg2"/>
                        </a:buClr>
                        <a:buSzPct val="60000"/>
                        <a:buFont typeface="Wingdings" pitchFamily="2" charset="2"/>
                        <a:buNone/>
                        <a:tabLst/>
                      </a:pPr>
                      <a:r>
                        <a:rPr lang="en-US" sz="1400" dirty="0" smtClean="0">
                          <a:solidFill>
                            <a:schemeClr val="tx1"/>
                          </a:solidFill>
                          <a:latin typeface="Huawei Sans" panose="020C0503030203020204" pitchFamily="34" charset="0"/>
                        </a:rPr>
                        <a:t>Ensure that the office area can receive signals.</a:t>
                      </a:r>
                      <a:endParaRPr lang="en-US" altLang="zh-CN" sz="1400" dirty="0">
                        <a:solidFill>
                          <a:schemeClr val="tx1"/>
                        </a:solidFill>
                        <a:latin typeface="Huawei Sans" panose="020C0503030203020204" pitchFamily="34" charset="0"/>
                        <a:ea typeface="华文细黑" pitchFamily="2" charset="-122"/>
                      </a:endParaRPr>
                    </a:p>
                  </a:txBody>
                  <a:tcPr marL="83054" marR="83054" marT="40307" marB="4030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0787">
                <a:tc>
                  <a:txBody>
                    <a:bodyPr/>
                    <a:lstStyle>
                      <a:defPPr>
                        <a:defRPr lang="zh-CN"/>
                      </a:defPPr>
                      <a:lvl1pPr marL="0" algn="l" defTabSz="898883" rtl="0" eaLnBrk="1" latinLnBrk="0" hangingPunct="1">
                        <a:defRPr sz="1800" kern="1200">
                          <a:solidFill>
                            <a:schemeClr val="tx1"/>
                          </a:solidFill>
                          <a:latin typeface="Arial"/>
                          <a:ea typeface="华文细黑"/>
                        </a:defRPr>
                      </a:lvl1pPr>
                      <a:lvl2pPr marL="449446" algn="l" defTabSz="898883" rtl="0" eaLnBrk="1" latinLnBrk="0" hangingPunct="1">
                        <a:defRPr sz="1800" kern="1200">
                          <a:solidFill>
                            <a:schemeClr val="tx1"/>
                          </a:solidFill>
                          <a:latin typeface="Arial"/>
                          <a:ea typeface="华文细黑"/>
                        </a:defRPr>
                      </a:lvl2pPr>
                      <a:lvl3pPr marL="898883" algn="l" defTabSz="898883" rtl="0" eaLnBrk="1" latinLnBrk="0" hangingPunct="1">
                        <a:defRPr sz="1800" kern="1200">
                          <a:solidFill>
                            <a:schemeClr val="tx1"/>
                          </a:solidFill>
                          <a:latin typeface="Arial"/>
                          <a:ea typeface="华文细黑"/>
                        </a:defRPr>
                      </a:lvl3pPr>
                      <a:lvl4pPr marL="1348356" algn="l" defTabSz="898883" rtl="0" eaLnBrk="1" latinLnBrk="0" hangingPunct="1">
                        <a:defRPr sz="1800" kern="1200">
                          <a:solidFill>
                            <a:schemeClr val="tx1"/>
                          </a:solidFill>
                          <a:latin typeface="Arial"/>
                          <a:ea typeface="华文细黑"/>
                        </a:defRPr>
                      </a:lvl4pPr>
                      <a:lvl5pPr marL="1797797" algn="l" defTabSz="898883" rtl="0" eaLnBrk="1" latinLnBrk="0" hangingPunct="1">
                        <a:defRPr sz="1800" kern="1200">
                          <a:solidFill>
                            <a:schemeClr val="tx1"/>
                          </a:solidFill>
                          <a:latin typeface="Arial"/>
                          <a:ea typeface="华文细黑"/>
                        </a:defRPr>
                      </a:lvl5pPr>
                      <a:lvl6pPr marL="2247269" algn="l" defTabSz="898883" rtl="0" eaLnBrk="1" latinLnBrk="0" hangingPunct="1">
                        <a:defRPr sz="1800" kern="1200">
                          <a:solidFill>
                            <a:schemeClr val="tx1"/>
                          </a:solidFill>
                          <a:latin typeface="Arial"/>
                          <a:ea typeface="华文细黑"/>
                        </a:defRPr>
                      </a:lvl6pPr>
                      <a:lvl7pPr marL="2696708" algn="l" defTabSz="898883" rtl="0" eaLnBrk="1" latinLnBrk="0" hangingPunct="1">
                        <a:defRPr sz="1800" kern="1200">
                          <a:solidFill>
                            <a:schemeClr val="tx1"/>
                          </a:solidFill>
                          <a:latin typeface="Arial"/>
                          <a:ea typeface="华文细黑"/>
                        </a:defRPr>
                      </a:lvl7pPr>
                      <a:lvl8pPr marL="3146163" algn="l" defTabSz="898883" rtl="0" eaLnBrk="1" latinLnBrk="0" hangingPunct="1">
                        <a:defRPr sz="1800" kern="1200">
                          <a:solidFill>
                            <a:schemeClr val="tx1"/>
                          </a:solidFill>
                          <a:latin typeface="Arial"/>
                          <a:ea typeface="华文细黑"/>
                        </a:defRPr>
                      </a:lvl8pPr>
                      <a:lvl9pPr marL="3595608" algn="l" defTabSz="898883" rtl="0" eaLnBrk="1" latinLnBrk="0" hangingPunct="1">
                        <a:defRPr sz="1800" kern="1200">
                          <a:solidFill>
                            <a:schemeClr val="tx1"/>
                          </a:solidFill>
                          <a:latin typeface="Arial"/>
                          <a:ea typeface="华文细黑"/>
                        </a:defRPr>
                      </a:lvl9pPr>
                    </a:lstStyle>
                    <a:p>
                      <a:pPr marL="0" marR="0" lvl="0" indent="0" algn="ctr" defTabSz="935038" rtl="0" eaLnBrk="1" fontAlgn="ctr" latinLnBrk="0" hangingPunct="1">
                        <a:lnSpc>
                          <a:spcPct val="100000"/>
                        </a:lnSpc>
                        <a:spcBef>
                          <a:spcPct val="0"/>
                        </a:spcBef>
                        <a:spcAft>
                          <a:spcPct val="0"/>
                        </a:spcAft>
                        <a:buClr>
                          <a:schemeClr val="bg2"/>
                        </a:buClr>
                        <a:buSzPct val="60000"/>
                        <a:buFont typeface="Wingdings" pitchFamily="2" charset="2"/>
                        <a:buNone/>
                        <a:tabLst/>
                      </a:pPr>
                      <a:r>
                        <a:rPr lang="en-US" sz="1400" b="0" dirty="0" smtClean="0">
                          <a:solidFill>
                            <a:schemeClr val="tx1"/>
                          </a:solidFill>
                          <a:latin typeface="Huawei Sans" panose="020C0503030203020204" pitchFamily="34" charset="0"/>
                        </a:rPr>
                        <a:t>Number of access users</a:t>
                      </a:r>
                      <a:endParaRPr lang="en-US" sz="1400" b="0" dirty="0">
                        <a:solidFill>
                          <a:schemeClr val="tx1"/>
                        </a:solidFill>
                        <a:latin typeface="Huawei Sans" panose="020C0503030203020204" pitchFamily="34" charset="0"/>
                      </a:endParaRPr>
                    </a:p>
                  </a:txBody>
                  <a:tcPr marL="83054" marR="83054" marT="40307" marB="4030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defPPr>
                      <a:lvl1pPr marL="0" algn="l" defTabSz="898883" rtl="0" eaLnBrk="1" latinLnBrk="0" hangingPunct="1">
                        <a:defRPr sz="1800" kern="1200">
                          <a:solidFill>
                            <a:schemeClr val="tx1"/>
                          </a:solidFill>
                          <a:latin typeface="Arial"/>
                          <a:ea typeface="华文细黑"/>
                        </a:defRPr>
                      </a:lvl1pPr>
                      <a:lvl2pPr marL="449446" algn="l" defTabSz="898883" rtl="0" eaLnBrk="1" latinLnBrk="0" hangingPunct="1">
                        <a:defRPr sz="1800" kern="1200">
                          <a:solidFill>
                            <a:schemeClr val="tx1"/>
                          </a:solidFill>
                          <a:latin typeface="Arial"/>
                          <a:ea typeface="华文细黑"/>
                        </a:defRPr>
                      </a:lvl2pPr>
                      <a:lvl3pPr marL="898883" algn="l" defTabSz="898883" rtl="0" eaLnBrk="1" latinLnBrk="0" hangingPunct="1">
                        <a:defRPr sz="1800" kern="1200">
                          <a:solidFill>
                            <a:schemeClr val="tx1"/>
                          </a:solidFill>
                          <a:latin typeface="Arial"/>
                          <a:ea typeface="华文细黑"/>
                        </a:defRPr>
                      </a:lvl3pPr>
                      <a:lvl4pPr marL="1348356" algn="l" defTabSz="898883" rtl="0" eaLnBrk="1" latinLnBrk="0" hangingPunct="1">
                        <a:defRPr sz="1800" kern="1200">
                          <a:solidFill>
                            <a:schemeClr val="tx1"/>
                          </a:solidFill>
                          <a:latin typeface="Arial"/>
                          <a:ea typeface="华文细黑"/>
                        </a:defRPr>
                      </a:lvl4pPr>
                      <a:lvl5pPr marL="1797797" algn="l" defTabSz="898883" rtl="0" eaLnBrk="1" latinLnBrk="0" hangingPunct="1">
                        <a:defRPr sz="1800" kern="1200">
                          <a:solidFill>
                            <a:schemeClr val="tx1"/>
                          </a:solidFill>
                          <a:latin typeface="Arial"/>
                          <a:ea typeface="华文细黑"/>
                        </a:defRPr>
                      </a:lvl5pPr>
                      <a:lvl6pPr marL="2247269" algn="l" defTabSz="898883" rtl="0" eaLnBrk="1" latinLnBrk="0" hangingPunct="1">
                        <a:defRPr sz="1800" kern="1200">
                          <a:solidFill>
                            <a:schemeClr val="tx1"/>
                          </a:solidFill>
                          <a:latin typeface="Arial"/>
                          <a:ea typeface="华文细黑"/>
                        </a:defRPr>
                      </a:lvl6pPr>
                      <a:lvl7pPr marL="2696708" algn="l" defTabSz="898883" rtl="0" eaLnBrk="1" latinLnBrk="0" hangingPunct="1">
                        <a:defRPr sz="1800" kern="1200">
                          <a:solidFill>
                            <a:schemeClr val="tx1"/>
                          </a:solidFill>
                          <a:latin typeface="Arial"/>
                          <a:ea typeface="华文细黑"/>
                        </a:defRPr>
                      </a:lvl7pPr>
                      <a:lvl8pPr marL="3146163" algn="l" defTabSz="898883" rtl="0" eaLnBrk="1" latinLnBrk="0" hangingPunct="1">
                        <a:defRPr sz="1800" kern="1200">
                          <a:solidFill>
                            <a:schemeClr val="tx1"/>
                          </a:solidFill>
                          <a:latin typeface="Arial"/>
                          <a:ea typeface="华文细黑"/>
                        </a:defRPr>
                      </a:lvl8pPr>
                      <a:lvl9pPr marL="3595608" algn="l" defTabSz="898883" rtl="0" eaLnBrk="1" latinLnBrk="0" hangingPunct="1">
                        <a:defRPr sz="1800" kern="1200">
                          <a:solidFill>
                            <a:schemeClr val="tx1"/>
                          </a:solidFill>
                          <a:latin typeface="Arial"/>
                          <a:ea typeface="华文细黑"/>
                        </a:defRPr>
                      </a:lvl9pPr>
                    </a:lstStyle>
                    <a:p>
                      <a:pPr marL="0" marR="0" lvl="0" indent="0" algn="ctr" defTabSz="935038" rtl="0" eaLnBrk="1" fontAlgn="ctr" latinLnBrk="0" hangingPunct="1">
                        <a:lnSpc>
                          <a:spcPct val="100000"/>
                        </a:lnSpc>
                        <a:spcBef>
                          <a:spcPct val="0"/>
                        </a:spcBef>
                        <a:spcAft>
                          <a:spcPct val="0"/>
                        </a:spcAft>
                        <a:buClr>
                          <a:schemeClr val="bg2"/>
                        </a:buClr>
                        <a:buSzPct val="60000"/>
                        <a:buFont typeface="Wingdings" pitchFamily="2" charset="2"/>
                        <a:buNone/>
                        <a:tabLst/>
                      </a:pPr>
                      <a:r>
                        <a:rPr lang="en-US" sz="1400" dirty="0" smtClean="0">
                          <a:solidFill>
                            <a:schemeClr val="tx1"/>
                          </a:solidFill>
                          <a:latin typeface="Huawei Sans" panose="020C0503030203020204" pitchFamily="34" charset="0"/>
                        </a:rPr>
                        <a:t>About 100 users</a:t>
                      </a:r>
                    </a:p>
                    <a:p>
                      <a:pPr marL="0" marR="0" lvl="0" indent="0" algn="ctr" defTabSz="935038" rtl="0" eaLnBrk="1" fontAlgn="ctr" latinLnBrk="0" hangingPunct="1">
                        <a:lnSpc>
                          <a:spcPct val="100000"/>
                        </a:lnSpc>
                        <a:spcBef>
                          <a:spcPct val="0"/>
                        </a:spcBef>
                        <a:spcAft>
                          <a:spcPct val="0"/>
                        </a:spcAft>
                        <a:buClr>
                          <a:schemeClr val="bg2"/>
                        </a:buClr>
                        <a:buSzPct val="60000"/>
                        <a:buFont typeface="Wingdings" pitchFamily="2" charset="2"/>
                        <a:buNone/>
                        <a:tabLst/>
                      </a:pPr>
                      <a:r>
                        <a:rPr lang="en-US" sz="1400" dirty="0" smtClean="0">
                          <a:solidFill>
                            <a:schemeClr val="tx1"/>
                          </a:solidFill>
                          <a:latin typeface="Huawei Sans" panose="020C0503030203020204" pitchFamily="34" charset="0"/>
                        </a:rPr>
                        <a:t>For details about user distribution, see the drawing.</a:t>
                      </a:r>
                      <a:endParaRPr lang="en-US" altLang="zh-CN" sz="1400" dirty="0">
                        <a:solidFill>
                          <a:schemeClr val="tx1"/>
                        </a:solidFill>
                        <a:latin typeface="Huawei Sans" panose="020C0503030203020204" pitchFamily="34" charset="0"/>
                        <a:ea typeface="华文细黑" pitchFamily="2" charset="-122"/>
                      </a:endParaRPr>
                    </a:p>
                  </a:txBody>
                  <a:tcPr marL="83054" marR="83054" marT="40307" marB="4030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7019">
                <a:tc>
                  <a:txBody>
                    <a:bodyPr/>
                    <a:lstStyle>
                      <a:defPPr>
                        <a:defRPr lang="zh-CN"/>
                      </a:defPPr>
                      <a:lvl1pPr marL="0" algn="l" defTabSz="898883" rtl="0" eaLnBrk="1" latinLnBrk="0" hangingPunct="1">
                        <a:defRPr sz="1800" kern="1200">
                          <a:solidFill>
                            <a:schemeClr val="tx1"/>
                          </a:solidFill>
                          <a:latin typeface="Arial"/>
                          <a:ea typeface="华文细黑"/>
                        </a:defRPr>
                      </a:lvl1pPr>
                      <a:lvl2pPr marL="449446" algn="l" defTabSz="898883" rtl="0" eaLnBrk="1" latinLnBrk="0" hangingPunct="1">
                        <a:defRPr sz="1800" kern="1200">
                          <a:solidFill>
                            <a:schemeClr val="tx1"/>
                          </a:solidFill>
                          <a:latin typeface="Arial"/>
                          <a:ea typeface="华文细黑"/>
                        </a:defRPr>
                      </a:lvl2pPr>
                      <a:lvl3pPr marL="898883" algn="l" defTabSz="898883" rtl="0" eaLnBrk="1" latinLnBrk="0" hangingPunct="1">
                        <a:defRPr sz="1800" kern="1200">
                          <a:solidFill>
                            <a:schemeClr val="tx1"/>
                          </a:solidFill>
                          <a:latin typeface="Arial"/>
                          <a:ea typeface="华文细黑"/>
                        </a:defRPr>
                      </a:lvl3pPr>
                      <a:lvl4pPr marL="1348356" algn="l" defTabSz="898883" rtl="0" eaLnBrk="1" latinLnBrk="0" hangingPunct="1">
                        <a:defRPr sz="1800" kern="1200">
                          <a:solidFill>
                            <a:schemeClr val="tx1"/>
                          </a:solidFill>
                          <a:latin typeface="Arial"/>
                          <a:ea typeface="华文细黑"/>
                        </a:defRPr>
                      </a:lvl4pPr>
                      <a:lvl5pPr marL="1797797" algn="l" defTabSz="898883" rtl="0" eaLnBrk="1" latinLnBrk="0" hangingPunct="1">
                        <a:defRPr sz="1800" kern="1200">
                          <a:solidFill>
                            <a:schemeClr val="tx1"/>
                          </a:solidFill>
                          <a:latin typeface="Arial"/>
                          <a:ea typeface="华文细黑"/>
                        </a:defRPr>
                      </a:lvl5pPr>
                      <a:lvl6pPr marL="2247269" algn="l" defTabSz="898883" rtl="0" eaLnBrk="1" latinLnBrk="0" hangingPunct="1">
                        <a:defRPr sz="1800" kern="1200">
                          <a:solidFill>
                            <a:schemeClr val="tx1"/>
                          </a:solidFill>
                          <a:latin typeface="Arial"/>
                          <a:ea typeface="华文细黑"/>
                        </a:defRPr>
                      </a:lvl6pPr>
                      <a:lvl7pPr marL="2696708" algn="l" defTabSz="898883" rtl="0" eaLnBrk="1" latinLnBrk="0" hangingPunct="1">
                        <a:defRPr sz="1800" kern="1200">
                          <a:solidFill>
                            <a:schemeClr val="tx1"/>
                          </a:solidFill>
                          <a:latin typeface="Arial"/>
                          <a:ea typeface="华文细黑"/>
                        </a:defRPr>
                      </a:lvl7pPr>
                      <a:lvl8pPr marL="3146163" algn="l" defTabSz="898883" rtl="0" eaLnBrk="1" latinLnBrk="0" hangingPunct="1">
                        <a:defRPr sz="1800" kern="1200">
                          <a:solidFill>
                            <a:schemeClr val="tx1"/>
                          </a:solidFill>
                          <a:latin typeface="Arial"/>
                          <a:ea typeface="华文细黑"/>
                        </a:defRPr>
                      </a:lvl8pPr>
                      <a:lvl9pPr marL="3595608" algn="l" defTabSz="898883" rtl="0" eaLnBrk="1" latinLnBrk="0" hangingPunct="1">
                        <a:defRPr sz="1800" kern="1200">
                          <a:solidFill>
                            <a:schemeClr val="tx1"/>
                          </a:solidFill>
                          <a:latin typeface="Arial"/>
                          <a:ea typeface="华文细黑"/>
                        </a:defRPr>
                      </a:lvl9pPr>
                    </a:lstStyle>
                    <a:p>
                      <a:pPr marL="0" marR="0" lvl="0" indent="0" algn="ctr" defTabSz="935038" rtl="0" eaLnBrk="1" fontAlgn="ctr" latinLnBrk="0" hangingPunct="1">
                        <a:lnSpc>
                          <a:spcPct val="100000"/>
                        </a:lnSpc>
                        <a:spcBef>
                          <a:spcPct val="0"/>
                        </a:spcBef>
                        <a:spcAft>
                          <a:spcPct val="0"/>
                        </a:spcAft>
                        <a:buClr>
                          <a:schemeClr val="bg2"/>
                        </a:buClr>
                        <a:buSzPct val="60000"/>
                        <a:buFont typeface="Wingdings" pitchFamily="2" charset="2"/>
                        <a:buNone/>
                        <a:tabLst/>
                      </a:pPr>
                      <a:r>
                        <a:rPr lang="en-US" sz="1400" b="0" dirty="0" smtClean="0">
                          <a:solidFill>
                            <a:schemeClr val="tx1"/>
                          </a:solidFill>
                          <a:latin typeface="Huawei Sans" panose="020C0503030203020204" pitchFamily="34" charset="0"/>
                        </a:rPr>
                        <a:t>Bandwidth</a:t>
                      </a:r>
                      <a:endParaRPr lang="en-US" sz="1400" b="0" dirty="0">
                        <a:solidFill>
                          <a:schemeClr val="tx1"/>
                        </a:solidFill>
                        <a:latin typeface="Huawei Sans" panose="020C0503030203020204" pitchFamily="34" charset="0"/>
                      </a:endParaRPr>
                    </a:p>
                  </a:txBody>
                  <a:tcPr marL="83054" marR="83054" marT="40307" marB="4030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defPPr>
                      <a:lvl1pPr marL="0" algn="l" defTabSz="898883" rtl="0" eaLnBrk="1" latinLnBrk="0" hangingPunct="1">
                        <a:defRPr sz="1800" kern="1200">
                          <a:solidFill>
                            <a:schemeClr val="tx1"/>
                          </a:solidFill>
                          <a:latin typeface="Arial"/>
                          <a:ea typeface="华文细黑"/>
                        </a:defRPr>
                      </a:lvl1pPr>
                      <a:lvl2pPr marL="449446" algn="l" defTabSz="898883" rtl="0" eaLnBrk="1" latinLnBrk="0" hangingPunct="1">
                        <a:defRPr sz="1800" kern="1200">
                          <a:solidFill>
                            <a:schemeClr val="tx1"/>
                          </a:solidFill>
                          <a:latin typeface="Arial"/>
                          <a:ea typeface="华文细黑"/>
                        </a:defRPr>
                      </a:lvl2pPr>
                      <a:lvl3pPr marL="898883" algn="l" defTabSz="898883" rtl="0" eaLnBrk="1" latinLnBrk="0" hangingPunct="1">
                        <a:defRPr sz="1800" kern="1200">
                          <a:solidFill>
                            <a:schemeClr val="tx1"/>
                          </a:solidFill>
                          <a:latin typeface="Arial"/>
                          <a:ea typeface="华文细黑"/>
                        </a:defRPr>
                      </a:lvl3pPr>
                      <a:lvl4pPr marL="1348356" algn="l" defTabSz="898883" rtl="0" eaLnBrk="1" latinLnBrk="0" hangingPunct="1">
                        <a:defRPr sz="1800" kern="1200">
                          <a:solidFill>
                            <a:schemeClr val="tx1"/>
                          </a:solidFill>
                          <a:latin typeface="Arial"/>
                          <a:ea typeface="华文细黑"/>
                        </a:defRPr>
                      </a:lvl4pPr>
                      <a:lvl5pPr marL="1797797" algn="l" defTabSz="898883" rtl="0" eaLnBrk="1" latinLnBrk="0" hangingPunct="1">
                        <a:defRPr sz="1800" kern="1200">
                          <a:solidFill>
                            <a:schemeClr val="tx1"/>
                          </a:solidFill>
                          <a:latin typeface="Arial"/>
                          <a:ea typeface="华文细黑"/>
                        </a:defRPr>
                      </a:lvl5pPr>
                      <a:lvl6pPr marL="2247269" algn="l" defTabSz="898883" rtl="0" eaLnBrk="1" latinLnBrk="0" hangingPunct="1">
                        <a:defRPr sz="1800" kern="1200">
                          <a:solidFill>
                            <a:schemeClr val="tx1"/>
                          </a:solidFill>
                          <a:latin typeface="Arial"/>
                          <a:ea typeface="华文细黑"/>
                        </a:defRPr>
                      </a:lvl6pPr>
                      <a:lvl7pPr marL="2696708" algn="l" defTabSz="898883" rtl="0" eaLnBrk="1" latinLnBrk="0" hangingPunct="1">
                        <a:defRPr sz="1800" kern="1200">
                          <a:solidFill>
                            <a:schemeClr val="tx1"/>
                          </a:solidFill>
                          <a:latin typeface="Arial"/>
                          <a:ea typeface="华文细黑"/>
                        </a:defRPr>
                      </a:lvl7pPr>
                      <a:lvl8pPr marL="3146163" algn="l" defTabSz="898883" rtl="0" eaLnBrk="1" latinLnBrk="0" hangingPunct="1">
                        <a:defRPr sz="1800" kern="1200">
                          <a:solidFill>
                            <a:schemeClr val="tx1"/>
                          </a:solidFill>
                          <a:latin typeface="Arial"/>
                          <a:ea typeface="华文细黑"/>
                        </a:defRPr>
                      </a:lvl8pPr>
                      <a:lvl9pPr marL="3595608" algn="l" defTabSz="898883" rtl="0" eaLnBrk="1" latinLnBrk="0" hangingPunct="1">
                        <a:defRPr sz="1800" kern="1200">
                          <a:solidFill>
                            <a:schemeClr val="tx1"/>
                          </a:solidFill>
                          <a:latin typeface="Arial"/>
                          <a:ea typeface="华文细黑"/>
                        </a:defRPr>
                      </a:lvl9pPr>
                    </a:lstStyle>
                    <a:p>
                      <a:pPr marL="0" marR="0" lvl="0" indent="0" algn="ctr" defTabSz="935038" rtl="0" eaLnBrk="1" fontAlgn="ctr" latinLnBrk="0" hangingPunct="1">
                        <a:lnSpc>
                          <a:spcPct val="100000"/>
                        </a:lnSpc>
                        <a:spcBef>
                          <a:spcPct val="0"/>
                        </a:spcBef>
                        <a:spcAft>
                          <a:spcPct val="0"/>
                        </a:spcAft>
                        <a:buClr>
                          <a:schemeClr val="bg2"/>
                        </a:buClr>
                        <a:buSzPct val="60000"/>
                        <a:buFont typeface="Wingdings" pitchFamily="2" charset="2"/>
                        <a:buNone/>
                        <a:tabLst/>
                      </a:pPr>
                      <a:r>
                        <a:rPr lang="en-US" sz="1400" dirty="0" smtClean="0">
                          <a:solidFill>
                            <a:schemeClr val="tx1"/>
                          </a:solidFill>
                          <a:latin typeface="Huawei Sans" panose="020C0503030203020204" pitchFamily="34" charset="0"/>
                        </a:rPr>
                        <a:t>At least 1 Mbps for each user</a:t>
                      </a:r>
                      <a:endParaRPr lang="en-US" altLang="zh-CN" sz="1400" dirty="0">
                        <a:solidFill>
                          <a:schemeClr val="tx1"/>
                        </a:solidFill>
                        <a:latin typeface="Huawei Sans" panose="020C0503030203020204" pitchFamily="34" charset="0"/>
                        <a:ea typeface="华文细黑" pitchFamily="2" charset="-122"/>
                      </a:endParaRPr>
                    </a:p>
                  </a:txBody>
                  <a:tcPr marL="83054" marR="83054" marT="40307" marB="4030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0787">
                <a:tc>
                  <a:txBody>
                    <a:bodyPr/>
                    <a:lstStyle>
                      <a:defPPr>
                        <a:defRPr lang="zh-CN"/>
                      </a:defPPr>
                      <a:lvl1pPr marL="0" algn="l" defTabSz="898883" rtl="0" eaLnBrk="1" latinLnBrk="0" hangingPunct="1">
                        <a:defRPr sz="1800" kern="1200">
                          <a:solidFill>
                            <a:schemeClr val="tx1"/>
                          </a:solidFill>
                          <a:latin typeface="Arial"/>
                          <a:ea typeface="华文细黑"/>
                        </a:defRPr>
                      </a:lvl1pPr>
                      <a:lvl2pPr marL="449446" algn="l" defTabSz="898883" rtl="0" eaLnBrk="1" latinLnBrk="0" hangingPunct="1">
                        <a:defRPr sz="1800" kern="1200">
                          <a:solidFill>
                            <a:schemeClr val="tx1"/>
                          </a:solidFill>
                          <a:latin typeface="Arial"/>
                          <a:ea typeface="华文细黑"/>
                        </a:defRPr>
                      </a:lvl2pPr>
                      <a:lvl3pPr marL="898883" algn="l" defTabSz="898883" rtl="0" eaLnBrk="1" latinLnBrk="0" hangingPunct="1">
                        <a:defRPr sz="1800" kern="1200">
                          <a:solidFill>
                            <a:schemeClr val="tx1"/>
                          </a:solidFill>
                          <a:latin typeface="Arial"/>
                          <a:ea typeface="华文细黑"/>
                        </a:defRPr>
                      </a:lvl3pPr>
                      <a:lvl4pPr marL="1348356" algn="l" defTabSz="898883" rtl="0" eaLnBrk="1" latinLnBrk="0" hangingPunct="1">
                        <a:defRPr sz="1800" kern="1200">
                          <a:solidFill>
                            <a:schemeClr val="tx1"/>
                          </a:solidFill>
                          <a:latin typeface="Arial"/>
                          <a:ea typeface="华文细黑"/>
                        </a:defRPr>
                      </a:lvl4pPr>
                      <a:lvl5pPr marL="1797797" algn="l" defTabSz="898883" rtl="0" eaLnBrk="1" latinLnBrk="0" hangingPunct="1">
                        <a:defRPr sz="1800" kern="1200">
                          <a:solidFill>
                            <a:schemeClr val="tx1"/>
                          </a:solidFill>
                          <a:latin typeface="Arial"/>
                          <a:ea typeface="华文细黑"/>
                        </a:defRPr>
                      </a:lvl5pPr>
                      <a:lvl6pPr marL="2247269" algn="l" defTabSz="898883" rtl="0" eaLnBrk="1" latinLnBrk="0" hangingPunct="1">
                        <a:defRPr sz="1800" kern="1200">
                          <a:solidFill>
                            <a:schemeClr val="tx1"/>
                          </a:solidFill>
                          <a:latin typeface="Arial"/>
                          <a:ea typeface="华文细黑"/>
                        </a:defRPr>
                      </a:lvl6pPr>
                      <a:lvl7pPr marL="2696708" algn="l" defTabSz="898883" rtl="0" eaLnBrk="1" latinLnBrk="0" hangingPunct="1">
                        <a:defRPr sz="1800" kern="1200">
                          <a:solidFill>
                            <a:schemeClr val="tx1"/>
                          </a:solidFill>
                          <a:latin typeface="Arial"/>
                          <a:ea typeface="华文细黑"/>
                        </a:defRPr>
                      </a:lvl7pPr>
                      <a:lvl8pPr marL="3146163" algn="l" defTabSz="898883" rtl="0" eaLnBrk="1" latinLnBrk="0" hangingPunct="1">
                        <a:defRPr sz="1800" kern="1200">
                          <a:solidFill>
                            <a:schemeClr val="tx1"/>
                          </a:solidFill>
                          <a:latin typeface="Arial"/>
                          <a:ea typeface="华文细黑"/>
                        </a:defRPr>
                      </a:lvl8pPr>
                      <a:lvl9pPr marL="3595608" algn="l" defTabSz="898883" rtl="0" eaLnBrk="1" latinLnBrk="0" hangingPunct="1">
                        <a:defRPr sz="1800" kern="1200">
                          <a:solidFill>
                            <a:schemeClr val="tx1"/>
                          </a:solidFill>
                          <a:latin typeface="Arial"/>
                          <a:ea typeface="华文细黑"/>
                        </a:defRPr>
                      </a:lvl9pPr>
                    </a:lstStyle>
                    <a:p>
                      <a:pPr marL="0" marR="0" lvl="0" indent="0" algn="ctr" defTabSz="935038" rtl="0" eaLnBrk="1" fontAlgn="ctr" latinLnBrk="0" hangingPunct="1">
                        <a:lnSpc>
                          <a:spcPct val="100000"/>
                        </a:lnSpc>
                        <a:spcBef>
                          <a:spcPct val="0"/>
                        </a:spcBef>
                        <a:spcAft>
                          <a:spcPct val="0"/>
                        </a:spcAft>
                        <a:buClr>
                          <a:schemeClr val="bg2"/>
                        </a:buClr>
                        <a:buSzPct val="60000"/>
                        <a:buFont typeface="Wingdings" pitchFamily="2" charset="2"/>
                        <a:buNone/>
                        <a:tabLst/>
                      </a:pPr>
                      <a:r>
                        <a:rPr lang="en-US" sz="1400" b="0" dirty="0" smtClean="0">
                          <a:solidFill>
                            <a:schemeClr val="tx1"/>
                          </a:solidFill>
                          <a:latin typeface="Huawei Sans" panose="020C0503030203020204" pitchFamily="34" charset="0"/>
                        </a:rPr>
                        <a:t>Coverage mode</a:t>
                      </a:r>
                      <a:endParaRPr lang="en-US" sz="1400" b="0" dirty="0">
                        <a:solidFill>
                          <a:schemeClr val="tx1"/>
                        </a:solidFill>
                        <a:latin typeface="Huawei Sans" panose="020C0503030203020204" pitchFamily="34" charset="0"/>
                      </a:endParaRPr>
                    </a:p>
                  </a:txBody>
                  <a:tcPr marL="83054" marR="83054" marT="40307" marB="4030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defPPr>
                      <a:lvl1pPr marL="0" algn="l" defTabSz="898883" rtl="0" eaLnBrk="1" latinLnBrk="0" hangingPunct="1">
                        <a:defRPr sz="1800" kern="1200">
                          <a:solidFill>
                            <a:schemeClr val="tx1"/>
                          </a:solidFill>
                          <a:latin typeface="Arial"/>
                          <a:ea typeface="华文细黑"/>
                        </a:defRPr>
                      </a:lvl1pPr>
                      <a:lvl2pPr marL="449446" algn="l" defTabSz="898883" rtl="0" eaLnBrk="1" latinLnBrk="0" hangingPunct="1">
                        <a:defRPr sz="1800" kern="1200">
                          <a:solidFill>
                            <a:schemeClr val="tx1"/>
                          </a:solidFill>
                          <a:latin typeface="Arial"/>
                          <a:ea typeface="华文细黑"/>
                        </a:defRPr>
                      </a:lvl2pPr>
                      <a:lvl3pPr marL="898883" algn="l" defTabSz="898883" rtl="0" eaLnBrk="1" latinLnBrk="0" hangingPunct="1">
                        <a:defRPr sz="1800" kern="1200">
                          <a:solidFill>
                            <a:schemeClr val="tx1"/>
                          </a:solidFill>
                          <a:latin typeface="Arial"/>
                          <a:ea typeface="华文细黑"/>
                        </a:defRPr>
                      </a:lvl3pPr>
                      <a:lvl4pPr marL="1348356" algn="l" defTabSz="898883" rtl="0" eaLnBrk="1" latinLnBrk="0" hangingPunct="1">
                        <a:defRPr sz="1800" kern="1200">
                          <a:solidFill>
                            <a:schemeClr val="tx1"/>
                          </a:solidFill>
                          <a:latin typeface="Arial"/>
                          <a:ea typeface="华文细黑"/>
                        </a:defRPr>
                      </a:lvl4pPr>
                      <a:lvl5pPr marL="1797797" algn="l" defTabSz="898883" rtl="0" eaLnBrk="1" latinLnBrk="0" hangingPunct="1">
                        <a:defRPr sz="1800" kern="1200">
                          <a:solidFill>
                            <a:schemeClr val="tx1"/>
                          </a:solidFill>
                          <a:latin typeface="Arial"/>
                          <a:ea typeface="华文细黑"/>
                        </a:defRPr>
                      </a:lvl5pPr>
                      <a:lvl6pPr marL="2247269" algn="l" defTabSz="898883" rtl="0" eaLnBrk="1" latinLnBrk="0" hangingPunct="1">
                        <a:defRPr sz="1800" kern="1200">
                          <a:solidFill>
                            <a:schemeClr val="tx1"/>
                          </a:solidFill>
                          <a:latin typeface="Arial"/>
                          <a:ea typeface="华文细黑"/>
                        </a:defRPr>
                      </a:lvl6pPr>
                      <a:lvl7pPr marL="2696708" algn="l" defTabSz="898883" rtl="0" eaLnBrk="1" latinLnBrk="0" hangingPunct="1">
                        <a:defRPr sz="1800" kern="1200">
                          <a:solidFill>
                            <a:schemeClr val="tx1"/>
                          </a:solidFill>
                          <a:latin typeface="Arial"/>
                          <a:ea typeface="华文细黑"/>
                        </a:defRPr>
                      </a:lvl7pPr>
                      <a:lvl8pPr marL="3146163" algn="l" defTabSz="898883" rtl="0" eaLnBrk="1" latinLnBrk="0" hangingPunct="1">
                        <a:defRPr sz="1800" kern="1200">
                          <a:solidFill>
                            <a:schemeClr val="tx1"/>
                          </a:solidFill>
                          <a:latin typeface="Arial"/>
                          <a:ea typeface="华文细黑"/>
                        </a:defRPr>
                      </a:lvl8pPr>
                      <a:lvl9pPr marL="3595608" algn="l" defTabSz="898883" rtl="0" eaLnBrk="1" latinLnBrk="0" hangingPunct="1">
                        <a:defRPr sz="1800" kern="1200">
                          <a:solidFill>
                            <a:schemeClr val="tx1"/>
                          </a:solidFill>
                          <a:latin typeface="Arial"/>
                          <a:ea typeface="华文细黑"/>
                        </a:defRPr>
                      </a:lvl9pPr>
                    </a:lstStyle>
                    <a:p>
                      <a:pPr marL="0" marR="0" lvl="0" indent="0" algn="ctr" defTabSz="935038" rtl="0" eaLnBrk="1" fontAlgn="ctr" latinLnBrk="0" hangingPunct="1">
                        <a:lnSpc>
                          <a:spcPct val="100000"/>
                        </a:lnSpc>
                        <a:spcBef>
                          <a:spcPct val="0"/>
                        </a:spcBef>
                        <a:spcAft>
                          <a:spcPct val="0"/>
                        </a:spcAft>
                        <a:buClr>
                          <a:schemeClr val="bg2"/>
                        </a:buClr>
                        <a:buSzPct val="60000"/>
                        <a:buFont typeface="Wingdings" pitchFamily="2" charset="2"/>
                        <a:buNone/>
                        <a:tabLst/>
                      </a:pPr>
                      <a:r>
                        <a:rPr lang="en-US" sz="1400" dirty="0" smtClean="0">
                          <a:solidFill>
                            <a:schemeClr val="tx1"/>
                          </a:solidFill>
                          <a:latin typeface="Huawei Sans" panose="020C0503030203020204" pitchFamily="34" charset="0"/>
                        </a:rPr>
                        <a:t>Indoor settled AP</a:t>
                      </a:r>
                      <a:endParaRPr lang="en-US" altLang="zh-CN" sz="1400" dirty="0">
                        <a:solidFill>
                          <a:schemeClr val="tx1"/>
                        </a:solidFill>
                        <a:latin typeface="Huawei Sans" panose="020C0503030203020204" pitchFamily="34" charset="0"/>
                        <a:ea typeface="华文细黑" pitchFamily="2" charset="-122"/>
                      </a:endParaRPr>
                    </a:p>
                  </a:txBody>
                  <a:tcPr marL="83054" marR="83054" marT="40307" marB="4030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0787">
                <a:tc>
                  <a:txBody>
                    <a:bodyPr/>
                    <a:lstStyle>
                      <a:defPPr>
                        <a:defRPr lang="zh-CN"/>
                      </a:defPPr>
                      <a:lvl1pPr marL="0" algn="l" defTabSz="898883" rtl="0" eaLnBrk="1" latinLnBrk="0" hangingPunct="1">
                        <a:defRPr sz="1800" kern="1200">
                          <a:solidFill>
                            <a:schemeClr val="tx1"/>
                          </a:solidFill>
                          <a:latin typeface="Arial"/>
                          <a:ea typeface="华文细黑"/>
                        </a:defRPr>
                      </a:lvl1pPr>
                      <a:lvl2pPr marL="449446" algn="l" defTabSz="898883" rtl="0" eaLnBrk="1" latinLnBrk="0" hangingPunct="1">
                        <a:defRPr sz="1800" kern="1200">
                          <a:solidFill>
                            <a:schemeClr val="tx1"/>
                          </a:solidFill>
                          <a:latin typeface="Arial"/>
                          <a:ea typeface="华文细黑"/>
                        </a:defRPr>
                      </a:lvl2pPr>
                      <a:lvl3pPr marL="898883" algn="l" defTabSz="898883" rtl="0" eaLnBrk="1" latinLnBrk="0" hangingPunct="1">
                        <a:defRPr sz="1800" kern="1200">
                          <a:solidFill>
                            <a:schemeClr val="tx1"/>
                          </a:solidFill>
                          <a:latin typeface="Arial"/>
                          <a:ea typeface="华文细黑"/>
                        </a:defRPr>
                      </a:lvl3pPr>
                      <a:lvl4pPr marL="1348356" algn="l" defTabSz="898883" rtl="0" eaLnBrk="1" latinLnBrk="0" hangingPunct="1">
                        <a:defRPr sz="1800" kern="1200">
                          <a:solidFill>
                            <a:schemeClr val="tx1"/>
                          </a:solidFill>
                          <a:latin typeface="Arial"/>
                          <a:ea typeface="华文细黑"/>
                        </a:defRPr>
                      </a:lvl4pPr>
                      <a:lvl5pPr marL="1797797" algn="l" defTabSz="898883" rtl="0" eaLnBrk="1" latinLnBrk="0" hangingPunct="1">
                        <a:defRPr sz="1800" kern="1200">
                          <a:solidFill>
                            <a:schemeClr val="tx1"/>
                          </a:solidFill>
                          <a:latin typeface="Arial"/>
                          <a:ea typeface="华文细黑"/>
                        </a:defRPr>
                      </a:lvl5pPr>
                      <a:lvl6pPr marL="2247269" algn="l" defTabSz="898883" rtl="0" eaLnBrk="1" latinLnBrk="0" hangingPunct="1">
                        <a:defRPr sz="1800" kern="1200">
                          <a:solidFill>
                            <a:schemeClr val="tx1"/>
                          </a:solidFill>
                          <a:latin typeface="Arial"/>
                          <a:ea typeface="华文细黑"/>
                        </a:defRPr>
                      </a:lvl6pPr>
                      <a:lvl7pPr marL="2696708" algn="l" defTabSz="898883" rtl="0" eaLnBrk="1" latinLnBrk="0" hangingPunct="1">
                        <a:defRPr sz="1800" kern="1200">
                          <a:solidFill>
                            <a:schemeClr val="tx1"/>
                          </a:solidFill>
                          <a:latin typeface="Arial"/>
                          <a:ea typeface="华文细黑"/>
                        </a:defRPr>
                      </a:lvl7pPr>
                      <a:lvl8pPr marL="3146163" algn="l" defTabSz="898883" rtl="0" eaLnBrk="1" latinLnBrk="0" hangingPunct="1">
                        <a:defRPr sz="1800" kern="1200">
                          <a:solidFill>
                            <a:schemeClr val="tx1"/>
                          </a:solidFill>
                          <a:latin typeface="Arial"/>
                          <a:ea typeface="华文细黑"/>
                        </a:defRPr>
                      </a:lvl8pPr>
                      <a:lvl9pPr marL="3595608" algn="l" defTabSz="898883" rtl="0" eaLnBrk="1" latinLnBrk="0" hangingPunct="1">
                        <a:defRPr sz="1800" kern="1200">
                          <a:solidFill>
                            <a:schemeClr val="tx1"/>
                          </a:solidFill>
                          <a:latin typeface="Arial"/>
                          <a:ea typeface="华文细黑"/>
                        </a:defRPr>
                      </a:lvl9pPr>
                    </a:lstStyle>
                    <a:p>
                      <a:pPr marL="0" marR="0" lvl="0" indent="0" algn="ctr" defTabSz="935038" rtl="0" eaLnBrk="1" fontAlgn="ctr" latinLnBrk="0" hangingPunct="1">
                        <a:lnSpc>
                          <a:spcPct val="100000"/>
                        </a:lnSpc>
                        <a:spcBef>
                          <a:spcPct val="0"/>
                        </a:spcBef>
                        <a:spcAft>
                          <a:spcPct val="0"/>
                        </a:spcAft>
                        <a:buClr>
                          <a:schemeClr val="bg2"/>
                        </a:buClr>
                        <a:buSzPct val="60000"/>
                        <a:buFont typeface="Wingdings" pitchFamily="2" charset="2"/>
                        <a:buNone/>
                        <a:tabLst/>
                      </a:pPr>
                      <a:r>
                        <a:rPr lang="en-US" sz="1400" b="0" dirty="0" smtClean="0">
                          <a:solidFill>
                            <a:schemeClr val="tx1"/>
                          </a:solidFill>
                          <a:latin typeface="Huawei Sans" panose="020C0503030203020204" pitchFamily="34" charset="0"/>
                        </a:rPr>
                        <a:t>Power distribution mode</a:t>
                      </a:r>
                      <a:endParaRPr lang="en-US" sz="1400" b="0" dirty="0">
                        <a:solidFill>
                          <a:schemeClr val="tx1"/>
                        </a:solidFill>
                        <a:latin typeface="Huawei Sans" panose="020C0503030203020204" pitchFamily="34" charset="0"/>
                      </a:endParaRPr>
                    </a:p>
                  </a:txBody>
                  <a:tcPr marL="83054" marR="83054" marT="40307" marB="4030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defPPr>
                      <a:lvl1pPr marL="0" algn="l" defTabSz="898883" rtl="0" eaLnBrk="1" latinLnBrk="0" hangingPunct="1">
                        <a:defRPr sz="1800" kern="1200">
                          <a:solidFill>
                            <a:schemeClr val="tx1"/>
                          </a:solidFill>
                          <a:latin typeface="Arial"/>
                          <a:ea typeface="华文细黑"/>
                        </a:defRPr>
                      </a:lvl1pPr>
                      <a:lvl2pPr marL="449446" algn="l" defTabSz="898883" rtl="0" eaLnBrk="1" latinLnBrk="0" hangingPunct="1">
                        <a:defRPr sz="1800" kern="1200">
                          <a:solidFill>
                            <a:schemeClr val="tx1"/>
                          </a:solidFill>
                          <a:latin typeface="Arial"/>
                          <a:ea typeface="华文细黑"/>
                        </a:defRPr>
                      </a:lvl2pPr>
                      <a:lvl3pPr marL="898883" algn="l" defTabSz="898883" rtl="0" eaLnBrk="1" latinLnBrk="0" hangingPunct="1">
                        <a:defRPr sz="1800" kern="1200">
                          <a:solidFill>
                            <a:schemeClr val="tx1"/>
                          </a:solidFill>
                          <a:latin typeface="Arial"/>
                          <a:ea typeface="华文细黑"/>
                        </a:defRPr>
                      </a:lvl3pPr>
                      <a:lvl4pPr marL="1348356" algn="l" defTabSz="898883" rtl="0" eaLnBrk="1" latinLnBrk="0" hangingPunct="1">
                        <a:defRPr sz="1800" kern="1200">
                          <a:solidFill>
                            <a:schemeClr val="tx1"/>
                          </a:solidFill>
                          <a:latin typeface="Arial"/>
                          <a:ea typeface="华文细黑"/>
                        </a:defRPr>
                      </a:lvl4pPr>
                      <a:lvl5pPr marL="1797797" algn="l" defTabSz="898883" rtl="0" eaLnBrk="1" latinLnBrk="0" hangingPunct="1">
                        <a:defRPr sz="1800" kern="1200">
                          <a:solidFill>
                            <a:schemeClr val="tx1"/>
                          </a:solidFill>
                          <a:latin typeface="Arial"/>
                          <a:ea typeface="华文细黑"/>
                        </a:defRPr>
                      </a:lvl5pPr>
                      <a:lvl6pPr marL="2247269" algn="l" defTabSz="898883" rtl="0" eaLnBrk="1" latinLnBrk="0" hangingPunct="1">
                        <a:defRPr sz="1800" kern="1200">
                          <a:solidFill>
                            <a:schemeClr val="tx1"/>
                          </a:solidFill>
                          <a:latin typeface="Arial"/>
                          <a:ea typeface="华文细黑"/>
                        </a:defRPr>
                      </a:lvl6pPr>
                      <a:lvl7pPr marL="2696708" algn="l" defTabSz="898883" rtl="0" eaLnBrk="1" latinLnBrk="0" hangingPunct="1">
                        <a:defRPr sz="1800" kern="1200">
                          <a:solidFill>
                            <a:schemeClr val="tx1"/>
                          </a:solidFill>
                          <a:latin typeface="Arial"/>
                          <a:ea typeface="华文细黑"/>
                        </a:defRPr>
                      </a:lvl7pPr>
                      <a:lvl8pPr marL="3146163" algn="l" defTabSz="898883" rtl="0" eaLnBrk="1" latinLnBrk="0" hangingPunct="1">
                        <a:defRPr sz="1800" kern="1200">
                          <a:solidFill>
                            <a:schemeClr val="tx1"/>
                          </a:solidFill>
                          <a:latin typeface="Arial"/>
                          <a:ea typeface="华文细黑"/>
                        </a:defRPr>
                      </a:lvl8pPr>
                      <a:lvl9pPr marL="3595608" algn="l" defTabSz="898883" rtl="0" eaLnBrk="1" latinLnBrk="0" hangingPunct="1">
                        <a:defRPr sz="1800" kern="1200">
                          <a:solidFill>
                            <a:schemeClr val="tx1"/>
                          </a:solidFill>
                          <a:latin typeface="Arial"/>
                          <a:ea typeface="华文细黑"/>
                        </a:defRPr>
                      </a:lvl9pPr>
                    </a:lstStyle>
                    <a:p>
                      <a:pPr marL="0" marR="0" lvl="0" indent="0" algn="ctr" defTabSz="935038" rtl="0" eaLnBrk="1" fontAlgn="ctr" latinLnBrk="0" hangingPunct="1">
                        <a:lnSpc>
                          <a:spcPct val="100000"/>
                        </a:lnSpc>
                        <a:spcBef>
                          <a:spcPct val="0"/>
                        </a:spcBef>
                        <a:spcAft>
                          <a:spcPct val="0"/>
                        </a:spcAft>
                        <a:buClr>
                          <a:schemeClr val="bg2"/>
                        </a:buClr>
                        <a:buSzPct val="60000"/>
                        <a:buFont typeface="Wingdings" pitchFamily="2" charset="2"/>
                        <a:buNone/>
                        <a:tabLst/>
                      </a:pPr>
                      <a:r>
                        <a:rPr lang="en-US" sz="1400" dirty="0" err="1" smtClean="0">
                          <a:solidFill>
                            <a:schemeClr val="tx1"/>
                          </a:solidFill>
                          <a:latin typeface="Huawei Sans" panose="020C0503030203020204" pitchFamily="34" charset="0"/>
                        </a:rPr>
                        <a:t>PoE</a:t>
                      </a:r>
                      <a:r>
                        <a:rPr lang="en-US" sz="1400" dirty="0" smtClean="0">
                          <a:solidFill>
                            <a:schemeClr val="tx1"/>
                          </a:solidFill>
                          <a:latin typeface="Huawei Sans" panose="020C0503030203020204" pitchFamily="34" charset="0"/>
                        </a:rPr>
                        <a:t> power supply</a:t>
                      </a:r>
                      <a:endParaRPr lang="en-US" altLang="zh-CN" sz="1400" dirty="0">
                        <a:solidFill>
                          <a:schemeClr val="tx1"/>
                        </a:solidFill>
                        <a:latin typeface="Huawei Sans" panose="020C0503030203020204" pitchFamily="34" charset="0"/>
                        <a:ea typeface="华文细黑" pitchFamily="2" charset="-122"/>
                      </a:endParaRPr>
                    </a:p>
                  </a:txBody>
                  <a:tcPr marL="83054" marR="83054" marT="40307" marB="4030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0787">
                <a:tc>
                  <a:txBody>
                    <a:bodyPr/>
                    <a:lstStyle>
                      <a:defPPr>
                        <a:defRPr lang="zh-CN"/>
                      </a:defPPr>
                      <a:lvl1pPr marL="0" algn="l" defTabSz="898883" rtl="0" eaLnBrk="1" latinLnBrk="0" hangingPunct="1">
                        <a:defRPr sz="1800" kern="1200">
                          <a:solidFill>
                            <a:schemeClr val="tx1"/>
                          </a:solidFill>
                          <a:latin typeface="Arial"/>
                          <a:ea typeface="华文细黑"/>
                        </a:defRPr>
                      </a:lvl1pPr>
                      <a:lvl2pPr marL="449446" algn="l" defTabSz="898883" rtl="0" eaLnBrk="1" latinLnBrk="0" hangingPunct="1">
                        <a:defRPr sz="1800" kern="1200">
                          <a:solidFill>
                            <a:schemeClr val="tx1"/>
                          </a:solidFill>
                          <a:latin typeface="Arial"/>
                          <a:ea typeface="华文细黑"/>
                        </a:defRPr>
                      </a:lvl2pPr>
                      <a:lvl3pPr marL="898883" algn="l" defTabSz="898883" rtl="0" eaLnBrk="1" latinLnBrk="0" hangingPunct="1">
                        <a:defRPr sz="1800" kern="1200">
                          <a:solidFill>
                            <a:schemeClr val="tx1"/>
                          </a:solidFill>
                          <a:latin typeface="Arial"/>
                          <a:ea typeface="华文细黑"/>
                        </a:defRPr>
                      </a:lvl3pPr>
                      <a:lvl4pPr marL="1348356" algn="l" defTabSz="898883" rtl="0" eaLnBrk="1" latinLnBrk="0" hangingPunct="1">
                        <a:defRPr sz="1800" kern="1200">
                          <a:solidFill>
                            <a:schemeClr val="tx1"/>
                          </a:solidFill>
                          <a:latin typeface="Arial"/>
                          <a:ea typeface="华文细黑"/>
                        </a:defRPr>
                      </a:lvl4pPr>
                      <a:lvl5pPr marL="1797797" algn="l" defTabSz="898883" rtl="0" eaLnBrk="1" latinLnBrk="0" hangingPunct="1">
                        <a:defRPr sz="1800" kern="1200">
                          <a:solidFill>
                            <a:schemeClr val="tx1"/>
                          </a:solidFill>
                          <a:latin typeface="Arial"/>
                          <a:ea typeface="华文细黑"/>
                        </a:defRPr>
                      </a:lvl5pPr>
                      <a:lvl6pPr marL="2247269" algn="l" defTabSz="898883" rtl="0" eaLnBrk="1" latinLnBrk="0" hangingPunct="1">
                        <a:defRPr sz="1800" kern="1200">
                          <a:solidFill>
                            <a:schemeClr val="tx1"/>
                          </a:solidFill>
                          <a:latin typeface="Arial"/>
                          <a:ea typeface="华文细黑"/>
                        </a:defRPr>
                      </a:lvl6pPr>
                      <a:lvl7pPr marL="2696708" algn="l" defTabSz="898883" rtl="0" eaLnBrk="1" latinLnBrk="0" hangingPunct="1">
                        <a:defRPr sz="1800" kern="1200">
                          <a:solidFill>
                            <a:schemeClr val="tx1"/>
                          </a:solidFill>
                          <a:latin typeface="Arial"/>
                          <a:ea typeface="华文细黑"/>
                        </a:defRPr>
                      </a:lvl7pPr>
                      <a:lvl8pPr marL="3146163" algn="l" defTabSz="898883" rtl="0" eaLnBrk="1" latinLnBrk="0" hangingPunct="1">
                        <a:defRPr sz="1800" kern="1200">
                          <a:solidFill>
                            <a:schemeClr val="tx1"/>
                          </a:solidFill>
                          <a:latin typeface="Arial"/>
                          <a:ea typeface="华文细黑"/>
                        </a:defRPr>
                      </a:lvl8pPr>
                      <a:lvl9pPr marL="3595608" algn="l" defTabSz="898883" rtl="0" eaLnBrk="1" latinLnBrk="0" hangingPunct="1">
                        <a:defRPr sz="1800" kern="1200">
                          <a:solidFill>
                            <a:schemeClr val="tx1"/>
                          </a:solidFill>
                          <a:latin typeface="Arial"/>
                          <a:ea typeface="华文细黑"/>
                        </a:defRPr>
                      </a:lvl9pPr>
                    </a:lstStyle>
                    <a:p>
                      <a:pPr marL="0" marR="0" lvl="0" indent="0" algn="ctr" defTabSz="935038" rtl="0" eaLnBrk="1" fontAlgn="ctr" latinLnBrk="0" hangingPunct="1">
                        <a:lnSpc>
                          <a:spcPct val="100000"/>
                        </a:lnSpc>
                        <a:spcBef>
                          <a:spcPct val="0"/>
                        </a:spcBef>
                        <a:spcAft>
                          <a:spcPct val="0"/>
                        </a:spcAft>
                        <a:buClr>
                          <a:schemeClr val="bg2"/>
                        </a:buClr>
                        <a:buSzPct val="60000"/>
                        <a:buFont typeface="Wingdings" pitchFamily="2" charset="2"/>
                        <a:buNone/>
                        <a:tabLst/>
                      </a:pPr>
                      <a:r>
                        <a:rPr lang="en-US" sz="1400" b="0" dirty="0" smtClean="0">
                          <a:solidFill>
                            <a:schemeClr val="tx1"/>
                          </a:solidFill>
                          <a:latin typeface="Huawei Sans" panose="020C0503030203020204" pitchFamily="34" charset="0"/>
                        </a:rPr>
                        <a:t>Switch location</a:t>
                      </a:r>
                      <a:endParaRPr lang="en-US" sz="1400" b="0" dirty="0">
                        <a:solidFill>
                          <a:schemeClr val="tx1"/>
                        </a:solidFill>
                        <a:latin typeface="Huawei Sans" panose="020C0503030203020204" pitchFamily="34" charset="0"/>
                      </a:endParaRPr>
                    </a:p>
                  </a:txBody>
                  <a:tcPr marL="83054" marR="83054" marT="40307" marB="4030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defPPr>
                        <a:defRPr lang="zh-CN"/>
                      </a:defPPr>
                      <a:lvl1pPr marL="0" algn="l" defTabSz="898883" rtl="0" eaLnBrk="1" latinLnBrk="0" hangingPunct="1">
                        <a:defRPr sz="1800" kern="1200">
                          <a:solidFill>
                            <a:schemeClr val="tx1"/>
                          </a:solidFill>
                          <a:latin typeface="Arial"/>
                          <a:ea typeface="华文细黑"/>
                        </a:defRPr>
                      </a:lvl1pPr>
                      <a:lvl2pPr marL="449446" algn="l" defTabSz="898883" rtl="0" eaLnBrk="1" latinLnBrk="0" hangingPunct="1">
                        <a:defRPr sz="1800" kern="1200">
                          <a:solidFill>
                            <a:schemeClr val="tx1"/>
                          </a:solidFill>
                          <a:latin typeface="Arial"/>
                          <a:ea typeface="华文细黑"/>
                        </a:defRPr>
                      </a:lvl2pPr>
                      <a:lvl3pPr marL="898883" algn="l" defTabSz="898883" rtl="0" eaLnBrk="1" latinLnBrk="0" hangingPunct="1">
                        <a:defRPr sz="1800" kern="1200">
                          <a:solidFill>
                            <a:schemeClr val="tx1"/>
                          </a:solidFill>
                          <a:latin typeface="Arial"/>
                          <a:ea typeface="华文细黑"/>
                        </a:defRPr>
                      </a:lvl3pPr>
                      <a:lvl4pPr marL="1348356" algn="l" defTabSz="898883" rtl="0" eaLnBrk="1" latinLnBrk="0" hangingPunct="1">
                        <a:defRPr sz="1800" kern="1200">
                          <a:solidFill>
                            <a:schemeClr val="tx1"/>
                          </a:solidFill>
                          <a:latin typeface="Arial"/>
                          <a:ea typeface="华文细黑"/>
                        </a:defRPr>
                      </a:lvl4pPr>
                      <a:lvl5pPr marL="1797797" algn="l" defTabSz="898883" rtl="0" eaLnBrk="1" latinLnBrk="0" hangingPunct="1">
                        <a:defRPr sz="1800" kern="1200">
                          <a:solidFill>
                            <a:schemeClr val="tx1"/>
                          </a:solidFill>
                          <a:latin typeface="Arial"/>
                          <a:ea typeface="华文细黑"/>
                        </a:defRPr>
                      </a:lvl5pPr>
                      <a:lvl6pPr marL="2247269" algn="l" defTabSz="898883" rtl="0" eaLnBrk="1" latinLnBrk="0" hangingPunct="1">
                        <a:defRPr sz="1800" kern="1200">
                          <a:solidFill>
                            <a:schemeClr val="tx1"/>
                          </a:solidFill>
                          <a:latin typeface="Arial"/>
                          <a:ea typeface="华文细黑"/>
                        </a:defRPr>
                      </a:lvl6pPr>
                      <a:lvl7pPr marL="2696708" algn="l" defTabSz="898883" rtl="0" eaLnBrk="1" latinLnBrk="0" hangingPunct="1">
                        <a:defRPr sz="1800" kern="1200">
                          <a:solidFill>
                            <a:schemeClr val="tx1"/>
                          </a:solidFill>
                          <a:latin typeface="Arial"/>
                          <a:ea typeface="华文细黑"/>
                        </a:defRPr>
                      </a:lvl7pPr>
                      <a:lvl8pPr marL="3146163" algn="l" defTabSz="898883" rtl="0" eaLnBrk="1" latinLnBrk="0" hangingPunct="1">
                        <a:defRPr sz="1800" kern="1200">
                          <a:solidFill>
                            <a:schemeClr val="tx1"/>
                          </a:solidFill>
                          <a:latin typeface="Arial"/>
                          <a:ea typeface="华文细黑"/>
                        </a:defRPr>
                      </a:lvl8pPr>
                      <a:lvl9pPr marL="3595608" algn="l" defTabSz="898883" rtl="0" eaLnBrk="1" latinLnBrk="0" hangingPunct="1">
                        <a:defRPr sz="1800" kern="1200">
                          <a:solidFill>
                            <a:schemeClr val="tx1"/>
                          </a:solidFill>
                          <a:latin typeface="Arial"/>
                          <a:ea typeface="华文细黑"/>
                        </a:defRPr>
                      </a:lvl9pPr>
                    </a:lstStyle>
                    <a:p>
                      <a:pPr marL="0" marR="0" lvl="0" indent="0" algn="ctr" defTabSz="935038" rtl="0" eaLnBrk="1" fontAlgn="ctr" latinLnBrk="0" hangingPunct="1">
                        <a:lnSpc>
                          <a:spcPct val="100000"/>
                        </a:lnSpc>
                        <a:spcBef>
                          <a:spcPct val="0"/>
                        </a:spcBef>
                        <a:spcAft>
                          <a:spcPct val="0"/>
                        </a:spcAft>
                        <a:buClr>
                          <a:schemeClr val="bg2"/>
                        </a:buClr>
                        <a:buSzPct val="60000"/>
                        <a:buFont typeface="Wingdings" pitchFamily="2" charset="2"/>
                        <a:buNone/>
                        <a:tabLst/>
                      </a:pPr>
                      <a:r>
                        <a:rPr lang="en-US" sz="1400" dirty="0" smtClean="0">
                          <a:solidFill>
                            <a:schemeClr val="tx1"/>
                          </a:solidFill>
                          <a:latin typeface="Huawei Sans" panose="020C0503030203020204" pitchFamily="34" charset="0"/>
                        </a:rPr>
                        <a:t>Switches are deployed in the room next to the stair in the upper right corner of the office area.</a:t>
                      </a:r>
                      <a:endParaRPr lang="en-US" altLang="zh-CN" sz="1400" dirty="0">
                        <a:solidFill>
                          <a:schemeClr val="tx1"/>
                        </a:solidFill>
                        <a:latin typeface="Huawei Sans" panose="020C0503030203020204" pitchFamily="34" charset="0"/>
                        <a:ea typeface="华文细黑" pitchFamily="2" charset="-122"/>
                      </a:endParaRPr>
                    </a:p>
                  </a:txBody>
                  <a:tcPr marL="83054" marR="83054" marT="40307" marB="4030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33015437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WLAN Coverage Project in the Office Area (3)</a:t>
            </a: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a:xfrm>
            <a:off x="455612" y="1052514"/>
            <a:ext cx="5872661" cy="1010461"/>
          </a:xfrm>
        </p:spPr>
        <p:txBody>
          <a:bodyPr/>
          <a:lstStyle/>
          <a:p>
            <a:pPr algn="l"/>
            <a:r>
              <a:rPr lang="en-US" sz="1600" dirty="0" smtClean="0">
                <a:latin typeface="Huawei Sans" panose="020C0503030203020204" pitchFamily="34" charset="0"/>
              </a:rPr>
              <a:t>The following figure shows the overall process of network planning and design using tools.</a:t>
            </a:r>
            <a:endParaRPr lang="en-US" altLang="zh-CN" sz="1600" dirty="0">
              <a:latin typeface="Huawei Sans" panose="020C0503030203020204" pitchFamily="34" charset="0"/>
            </a:endParaRPr>
          </a:p>
        </p:txBody>
      </p:sp>
      <p:sp>
        <p:nvSpPr>
          <p:cNvPr id="4" name="矩形 5"/>
          <p:cNvSpPr>
            <a:spLocks noChangeArrowheads="1"/>
          </p:cNvSpPr>
          <p:nvPr/>
        </p:nvSpPr>
        <p:spPr bwMode="auto">
          <a:xfrm>
            <a:off x="5338466" y="3394887"/>
            <a:ext cx="1979613" cy="395288"/>
          </a:xfrm>
          <a:prstGeom prst="rect">
            <a:avLst/>
          </a:prstGeom>
          <a:solidFill>
            <a:srgbClr val="F4FBFE"/>
          </a:solidFill>
          <a:ln>
            <a:solidFill>
              <a:srgbClr val="00B0F0"/>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Deploy APs manually</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8"/>
          <p:cNvSpPr>
            <a:spLocks noChangeArrowheads="1"/>
          </p:cNvSpPr>
          <p:nvPr/>
        </p:nvSpPr>
        <p:spPr bwMode="auto">
          <a:xfrm>
            <a:off x="6711654" y="2818625"/>
            <a:ext cx="2165646" cy="396875"/>
          </a:xfrm>
          <a:prstGeom prst="rect">
            <a:avLst/>
          </a:prstGeom>
          <a:solidFill>
            <a:srgbClr val="F4FBFE"/>
          </a:solidFill>
          <a:ln>
            <a:solidFill>
              <a:srgbClr val="00B0F0"/>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Set environment parameters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9"/>
          <p:cNvSpPr>
            <a:spLocks noChangeArrowheads="1"/>
          </p:cNvSpPr>
          <p:nvPr/>
        </p:nvSpPr>
        <p:spPr bwMode="auto">
          <a:xfrm>
            <a:off x="6711654" y="2242362"/>
            <a:ext cx="2165646" cy="396875"/>
          </a:xfrm>
          <a:prstGeom prst="rect">
            <a:avLst/>
          </a:prstGeom>
          <a:solidFill>
            <a:srgbClr val="F4FBFE"/>
          </a:solidFill>
          <a:ln>
            <a:solidFill>
              <a:srgbClr val="00B0F0"/>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Import drawing</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10"/>
          <p:cNvSpPr>
            <a:spLocks noChangeArrowheads="1"/>
          </p:cNvSpPr>
          <p:nvPr/>
        </p:nvSpPr>
        <p:spPr bwMode="auto">
          <a:xfrm>
            <a:off x="8291216" y="3394887"/>
            <a:ext cx="1979613" cy="395288"/>
          </a:xfrm>
          <a:prstGeom prst="rect">
            <a:avLst/>
          </a:prstGeom>
          <a:solidFill>
            <a:srgbClr val="F4FBFE"/>
          </a:solidFill>
          <a:ln>
            <a:solidFill>
              <a:srgbClr val="00B0F0"/>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Deploy APs automatically</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11"/>
          <p:cNvSpPr>
            <a:spLocks noChangeArrowheads="1"/>
          </p:cNvSpPr>
          <p:nvPr/>
        </p:nvSpPr>
        <p:spPr bwMode="auto">
          <a:xfrm>
            <a:off x="6711654" y="4547412"/>
            <a:ext cx="2165646" cy="395288"/>
          </a:xfrm>
          <a:prstGeom prst="rect">
            <a:avLst/>
          </a:prstGeom>
          <a:solidFill>
            <a:srgbClr val="F4FBFE"/>
          </a:solidFill>
          <a:ln>
            <a:solidFill>
              <a:srgbClr val="00B0F0"/>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Route cables and determine the power supply mode</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12"/>
          <p:cNvSpPr>
            <a:spLocks noChangeArrowheads="1"/>
          </p:cNvSpPr>
          <p:nvPr/>
        </p:nvSpPr>
        <p:spPr bwMode="auto">
          <a:xfrm>
            <a:off x="6711654" y="3971150"/>
            <a:ext cx="2165646" cy="395287"/>
          </a:xfrm>
          <a:prstGeom prst="rect">
            <a:avLst/>
          </a:prstGeom>
          <a:solidFill>
            <a:srgbClr val="F4FBFE"/>
          </a:solidFill>
          <a:ln>
            <a:solidFill>
              <a:srgbClr val="00B0F0"/>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Simulate signals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13"/>
          <p:cNvSpPr>
            <a:spLocks noChangeArrowheads="1"/>
          </p:cNvSpPr>
          <p:nvPr/>
        </p:nvSpPr>
        <p:spPr bwMode="auto">
          <a:xfrm>
            <a:off x="6711654" y="1666100"/>
            <a:ext cx="2165646" cy="396875"/>
          </a:xfrm>
          <a:prstGeom prst="rect">
            <a:avLst/>
          </a:prstGeom>
          <a:solidFill>
            <a:srgbClr val="F4FBFE"/>
          </a:solidFill>
          <a:ln>
            <a:solidFill>
              <a:srgbClr val="00B0F0"/>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Create a project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流程图: 终止 16"/>
          <p:cNvSpPr>
            <a:spLocks noChangeArrowheads="1"/>
          </p:cNvSpPr>
          <p:nvPr/>
        </p:nvSpPr>
        <p:spPr bwMode="auto">
          <a:xfrm>
            <a:off x="6869566" y="1126350"/>
            <a:ext cx="1849823" cy="396875"/>
          </a:xfrm>
          <a:prstGeom prst="flowChartTerminator">
            <a:avLst/>
          </a:prstGeom>
          <a:solidFill>
            <a:srgbClr val="F4FBFE"/>
          </a:solidFill>
          <a:ln>
            <a:solidFill>
              <a:srgbClr val="00B0F0"/>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Start</a:t>
            </a:r>
            <a:endParaRPr lang="en-US" altLang="zh-CN" sz="1200" dirty="0">
              <a:solidFill>
                <a:schemeClr val="tx1"/>
              </a:solidFill>
              <a:latin typeface="Huawei Sans" panose="020C0503030203020204" pitchFamily="34" charset="0"/>
            </a:endParaRPr>
          </a:p>
        </p:txBody>
      </p:sp>
      <p:sp>
        <p:nvSpPr>
          <p:cNvPr id="12" name="流程图: 终止 17"/>
          <p:cNvSpPr>
            <a:spLocks noChangeArrowheads="1"/>
          </p:cNvSpPr>
          <p:nvPr/>
        </p:nvSpPr>
        <p:spPr bwMode="auto">
          <a:xfrm>
            <a:off x="6869566" y="5734862"/>
            <a:ext cx="1849823" cy="431800"/>
          </a:xfrm>
          <a:prstGeom prst="flowChartTerminator">
            <a:avLst/>
          </a:prstGeom>
          <a:solidFill>
            <a:srgbClr val="F4FBFE"/>
          </a:solidFill>
          <a:ln>
            <a:solidFill>
              <a:srgbClr val="00B0F0"/>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End</a:t>
            </a:r>
            <a:endParaRPr lang="en-US" altLang="zh-CN" sz="1200" dirty="0">
              <a:solidFill>
                <a:schemeClr val="tx1"/>
              </a:solidFill>
              <a:latin typeface="Huawei Sans" panose="020C0503030203020204" pitchFamily="34" charset="0"/>
            </a:endParaRPr>
          </a:p>
        </p:txBody>
      </p:sp>
      <p:sp>
        <p:nvSpPr>
          <p:cNvPr id="13" name="矩形 18"/>
          <p:cNvSpPr>
            <a:spLocks noChangeArrowheads="1"/>
          </p:cNvSpPr>
          <p:nvPr/>
        </p:nvSpPr>
        <p:spPr bwMode="auto">
          <a:xfrm>
            <a:off x="6711654" y="5123675"/>
            <a:ext cx="2165646" cy="395287"/>
          </a:xfrm>
          <a:prstGeom prst="rect">
            <a:avLst/>
          </a:prstGeom>
          <a:solidFill>
            <a:srgbClr val="F4FBFE"/>
          </a:solidFill>
          <a:ln>
            <a:solidFill>
              <a:srgbClr val="00B0F0"/>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Export the network planning reports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箭头连接符 20"/>
          <p:cNvCxnSpPr>
            <a:cxnSpLocks noChangeShapeType="1"/>
          </p:cNvCxnSpPr>
          <p:nvPr/>
        </p:nvCxnSpPr>
        <p:spPr bwMode="auto">
          <a:xfrm>
            <a:off x="7794477" y="1523225"/>
            <a:ext cx="0" cy="179387"/>
          </a:xfrm>
          <a:prstGeom prst="straightConnector1">
            <a:avLst/>
          </a:prstGeom>
          <a:noFill/>
          <a:ln w="25400" algn="ctr">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15" name="直接箭头连接符 21"/>
          <p:cNvCxnSpPr>
            <a:cxnSpLocks noChangeShapeType="1"/>
          </p:cNvCxnSpPr>
          <p:nvPr/>
        </p:nvCxnSpPr>
        <p:spPr bwMode="auto">
          <a:xfrm>
            <a:off x="7794477" y="2062975"/>
            <a:ext cx="0" cy="179387"/>
          </a:xfrm>
          <a:prstGeom prst="straightConnector1">
            <a:avLst/>
          </a:prstGeom>
          <a:noFill/>
          <a:ln w="25400" algn="ctr">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16" name="直接箭头连接符 22"/>
          <p:cNvCxnSpPr>
            <a:cxnSpLocks noChangeShapeType="1"/>
          </p:cNvCxnSpPr>
          <p:nvPr/>
        </p:nvCxnSpPr>
        <p:spPr bwMode="auto">
          <a:xfrm>
            <a:off x="7794477" y="2639237"/>
            <a:ext cx="0" cy="179388"/>
          </a:xfrm>
          <a:prstGeom prst="straightConnector1">
            <a:avLst/>
          </a:prstGeom>
          <a:noFill/>
          <a:ln w="25400" algn="ctr">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17" name="直接箭头连接符 23"/>
          <p:cNvCxnSpPr>
            <a:cxnSpLocks noChangeShapeType="1"/>
          </p:cNvCxnSpPr>
          <p:nvPr/>
        </p:nvCxnSpPr>
        <p:spPr bwMode="auto">
          <a:xfrm>
            <a:off x="7794477" y="4366437"/>
            <a:ext cx="0" cy="180975"/>
          </a:xfrm>
          <a:prstGeom prst="straightConnector1">
            <a:avLst/>
          </a:prstGeom>
          <a:noFill/>
          <a:ln w="25400" algn="ctr">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18" name="直接箭头连接符 24"/>
          <p:cNvCxnSpPr>
            <a:cxnSpLocks noChangeShapeType="1"/>
          </p:cNvCxnSpPr>
          <p:nvPr/>
        </p:nvCxnSpPr>
        <p:spPr bwMode="auto">
          <a:xfrm>
            <a:off x="7794477" y="4942700"/>
            <a:ext cx="0" cy="180975"/>
          </a:xfrm>
          <a:prstGeom prst="straightConnector1">
            <a:avLst/>
          </a:prstGeom>
          <a:noFill/>
          <a:ln w="25400" algn="ctr">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19" name="直接箭头连接符 25"/>
          <p:cNvCxnSpPr>
            <a:cxnSpLocks noChangeShapeType="1"/>
          </p:cNvCxnSpPr>
          <p:nvPr/>
        </p:nvCxnSpPr>
        <p:spPr bwMode="auto">
          <a:xfrm>
            <a:off x="7794477" y="5555475"/>
            <a:ext cx="0" cy="179387"/>
          </a:xfrm>
          <a:prstGeom prst="straightConnector1">
            <a:avLst/>
          </a:prstGeom>
          <a:noFill/>
          <a:ln w="25400" algn="ctr">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20" name="形状 27"/>
          <p:cNvCxnSpPr>
            <a:cxnSpLocks noChangeShapeType="1"/>
            <a:stCxn id="4" idx="2"/>
            <a:endCxn id="9" idx="1"/>
          </p:cNvCxnSpPr>
          <p:nvPr/>
        </p:nvCxnSpPr>
        <p:spPr bwMode="auto">
          <a:xfrm rot="16200000" flipH="1">
            <a:off x="6330654" y="3787793"/>
            <a:ext cx="378619" cy="383381"/>
          </a:xfrm>
          <a:prstGeom prst="bentConnector2">
            <a:avLst/>
          </a:prstGeom>
          <a:noFill/>
          <a:ln w="25400" algn="ctr">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21" name="形状 31"/>
          <p:cNvCxnSpPr>
            <a:cxnSpLocks noChangeShapeType="1"/>
            <a:stCxn id="7" idx="2"/>
            <a:endCxn id="9" idx="3"/>
          </p:cNvCxnSpPr>
          <p:nvPr/>
        </p:nvCxnSpPr>
        <p:spPr bwMode="auto">
          <a:xfrm rot="5400000">
            <a:off x="8889853" y="3777623"/>
            <a:ext cx="378619" cy="403723"/>
          </a:xfrm>
          <a:prstGeom prst="bentConnector2">
            <a:avLst/>
          </a:prstGeom>
          <a:noFill/>
          <a:ln w="25400" algn="ctr">
            <a:solidFill>
              <a:srgbClr val="000000"/>
            </a:solidFill>
            <a:round/>
            <a:headEnd/>
            <a:tailEnd type="arrow" w="med" len="med"/>
          </a:ln>
          <a:extLst>
            <a:ext uri="{909E8E84-426E-40DD-AFC4-6F175D3DCCD1}">
              <a14:hiddenFill xmlns:a14="http://schemas.microsoft.com/office/drawing/2010/main">
                <a:noFill/>
              </a14:hiddenFill>
            </a:ext>
          </a:extLst>
        </p:spPr>
      </p:cxnSp>
      <p:grpSp>
        <p:nvGrpSpPr>
          <p:cNvPr id="25" name="组合 24"/>
          <p:cNvGrpSpPr/>
          <p:nvPr/>
        </p:nvGrpSpPr>
        <p:grpSpPr>
          <a:xfrm>
            <a:off x="7339955" y="3224628"/>
            <a:ext cx="909044" cy="377031"/>
            <a:chOff x="9246369" y="2640031"/>
            <a:chExt cx="909044" cy="377031"/>
          </a:xfrm>
        </p:grpSpPr>
        <p:cxnSp>
          <p:nvCxnSpPr>
            <p:cNvPr id="22" name="形状 39"/>
            <p:cNvCxnSpPr>
              <a:cxnSpLocks noChangeShapeType="1"/>
            </p:cNvCxnSpPr>
            <p:nvPr/>
          </p:nvCxnSpPr>
          <p:spPr bwMode="auto">
            <a:xfrm rot="5400000">
              <a:off x="9283278" y="2603122"/>
              <a:ext cx="377031" cy="450850"/>
            </a:xfrm>
            <a:prstGeom prst="bentConnector2">
              <a:avLst/>
            </a:prstGeom>
            <a:noFill/>
            <a:ln w="25400" algn="ctr">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24" name="形状 39"/>
            <p:cNvCxnSpPr>
              <a:cxnSpLocks noChangeShapeType="1"/>
            </p:cNvCxnSpPr>
            <p:nvPr/>
          </p:nvCxnSpPr>
          <p:spPr bwMode="auto">
            <a:xfrm rot="16200000" flipH="1">
              <a:off x="9741472" y="2603122"/>
              <a:ext cx="377031" cy="450850"/>
            </a:xfrm>
            <a:prstGeom prst="bentConnector2">
              <a:avLst/>
            </a:prstGeom>
            <a:noFill/>
            <a:ln w="25400" algn="ctr">
              <a:solidFill>
                <a:srgbClr val="000000"/>
              </a:solidFill>
              <a:round/>
              <a:headEnd/>
              <a:tailEnd type="arrow" w="med" len="me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224919377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prstGeom prst="rect">
            <a:avLst/>
          </a:prstGeom>
        </p:spPr>
        <p:txBody>
          <a:bodyPr/>
          <a:lstStyle/>
          <a:p>
            <a:pPr marL="361950" indent="-361950"/>
            <a:r>
              <a:rPr lang="en-US" dirty="0"/>
              <a:t>(Single-Choice) </a:t>
            </a:r>
            <a:r>
              <a:rPr lang="en-US" dirty="0" smtClean="0">
                <a:latin typeface="Huawei Sans" panose="020C0503030203020204" pitchFamily="34" charset="0"/>
              </a:rPr>
              <a:t>Which of the following obstacles will cause the highest attenuation of 2.4 GHz signals if they have the same thickness? (     )</a:t>
            </a:r>
          </a:p>
          <a:p>
            <a:pPr marL="742950" lvl="1" indent="-381000"/>
            <a:r>
              <a:rPr lang="en-US" dirty="0" smtClean="0">
                <a:latin typeface="Huawei Sans" panose="020C0503030203020204" pitchFamily="34" charset="0"/>
              </a:rPr>
              <a:t>Metal</a:t>
            </a:r>
          </a:p>
          <a:p>
            <a:pPr marL="742950" lvl="1" indent="-381000"/>
            <a:r>
              <a:rPr lang="en-US" dirty="0" smtClean="0">
                <a:latin typeface="Huawei Sans" panose="020C0503030203020204" pitchFamily="34" charset="0"/>
              </a:rPr>
              <a:t>Concrete</a:t>
            </a:r>
            <a:endParaRPr lang="en-US" altLang="zh-CN" dirty="0" smtClean="0">
              <a:latin typeface="Huawei Sans" panose="020C0503030203020204" pitchFamily="34" charset="0"/>
            </a:endParaRPr>
          </a:p>
          <a:p>
            <a:pPr marL="742950" lvl="1" indent="-381000"/>
            <a:r>
              <a:rPr lang="en-US" dirty="0" smtClean="0">
                <a:latin typeface="Huawei Sans" panose="020C0503030203020204" pitchFamily="34" charset="0"/>
              </a:rPr>
              <a:t>Wooden door </a:t>
            </a:r>
            <a:endParaRPr lang="en-US" altLang="zh-CN" dirty="0" smtClean="0">
              <a:latin typeface="Huawei Sans" panose="020C0503030203020204" pitchFamily="34" charset="0"/>
            </a:endParaRPr>
          </a:p>
          <a:p>
            <a:pPr marL="742950" lvl="1" indent="-381000"/>
            <a:r>
              <a:rPr lang="en-US" dirty="0" smtClean="0">
                <a:latin typeface="Huawei Sans" panose="020C0503030203020204" pitchFamily="34" charset="0"/>
              </a:rPr>
              <a:t>Tinted glass</a:t>
            </a:r>
          </a:p>
          <a:p>
            <a:pPr marL="742950" lvl="1" indent="-381000"/>
            <a:endParaRPr lang="en-US" altLang="zh-CN" dirty="0" smtClean="0">
              <a:latin typeface="Huawei Sans" panose="020C0503030203020204" pitchFamily="34" charset="0"/>
            </a:endParaRP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396158921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0"/>
          </p:nvPr>
        </p:nvSpPr>
        <p:spPr>
          <a:prstGeom prst="rect">
            <a:avLst/>
          </a:prstGeom>
        </p:spPr>
        <p:txBody>
          <a:bodyPr/>
          <a:lstStyle/>
          <a:p>
            <a:pPr algn="l"/>
            <a:r>
              <a:rPr lang="en-US" dirty="0" smtClean="0">
                <a:latin typeface="Huawei Sans" panose="020C0503030203020204" pitchFamily="34" charset="0"/>
              </a:rPr>
              <a:t>WLAN network planning and design is the basis of building high-quality </a:t>
            </a:r>
            <a:r>
              <a:rPr lang="en-US" altLang="zh-CN" sz="2400" dirty="0" smtClean="0"/>
              <a:t>WLAN</a:t>
            </a:r>
            <a:r>
              <a:rPr lang="en-US" dirty="0" smtClean="0">
                <a:latin typeface="Huawei Sans" panose="020C0503030203020204" pitchFamily="34" charset="0"/>
              </a:rPr>
              <a:t>s.</a:t>
            </a:r>
            <a:endParaRPr lang="en-US" altLang="zh-CN" dirty="0" smtClean="0">
              <a:latin typeface="Huawei Sans" panose="020C0503030203020204" pitchFamily="34" charset="0"/>
            </a:endParaRPr>
          </a:p>
          <a:p>
            <a:pPr algn="l"/>
            <a:r>
              <a:rPr lang="en-US" dirty="0" smtClean="0">
                <a:latin typeface="Huawei Sans" panose="020C0503030203020204" pitchFamily="34" charset="0"/>
              </a:rPr>
              <a:t>During the WLAN planning and design, consider the actual environment factors based on the customer's requirements and WLAN knowledge, and use the corresponding auxiliary tools.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212039227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prstGeom prst="rect">
            <a:avLst/>
          </a:prstGeom>
        </p:spPr>
        <p:txBody>
          <a:bodyPr/>
          <a:lstStyle/>
          <a:p>
            <a:pPr algn="l"/>
            <a:r>
              <a:rPr lang="en-US" sz="2000" dirty="0" smtClean="0">
                <a:latin typeface="Huawei Sans" panose="020C0503030203020204" pitchFamily="34" charset="0"/>
              </a:rPr>
              <a:t>WLAN tool usage guide: </a:t>
            </a:r>
            <a:r>
              <a:rPr lang="en-US" sz="2000" dirty="0" smtClean="0">
                <a:latin typeface="Huawei Sans" panose="020C0503030203020204" pitchFamily="34" charset="0"/>
                <a:hlinkClick r:id="rId3"/>
              </a:rPr>
              <a:t>https://support.huawei.com/enterprise/en/doc/EDOC1100154882</a:t>
            </a:r>
            <a:endParaRPr lang="en-US" altLang="zh-CN" sz="2000" dirty="0" smtClean="0">
              <a:latin typeface="Huawei Sans" panose="020C0503030203020204" pitchFamily="34" charset="0"/>
            </a:endParaRPr>
          </a:p>
          <a:p>
            <a:pPr algn="l"/>
            <a:endParaRPr lang="en-US" altLang="zh-CN" sz="2000" dirty="0">
              <a:latin typeface="Huawei Sans" panose="020C0503030203020204" pitchFamily="34" charset="0"/>
            </a:endParaRPr>
          </a:p>
        </p:txBody>
      </p:sp>
    </p:spTree>
    <p:extLst>
      <p:ext uri="{BB962C8B-B14F-4D97-AF65-F5344CB8AC3E}">
        <p14:creationId xmlns:p14="http://schemas.microsoft.com/office/powerpoint/2010/main" val="322883728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39050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Oval 48"/>
          <p:cNvSpPr>
            <a:spLocks noChangeArrowheads="1"/>
          </p:cNvSpPr>
          <p:nvPr/>
        </p:nvSpPr>
        <p:spPr bwMode="auto">
          <a:xfrm>
            <a:off x="1984515" y="5399376"/>
            <a:ext cx="358231" cy="358321"/>
          </a:xfrm>
          <a:prstGeom prst="ellipse">
            <a:avLst/>
          </a:prstGeom>
          <a:solidFill>
            <a:srgbClr val="81C15F"/>
          </a:solidFill>
          <a:ln w="19050" cap="flat" cmpd="sng" algn="ctr">
            <a:noFill/>
            <a:prstDash val="solid"/>
            <a:miter lim="800000"/>
          </a:ln>
          <a:effectLst/>
        </p:spPr>
        <p:txBody>
          <a:bodyPr wrap="none" lIns="0" tIns="0" rIns="0" bIns="0" rtlCol="0" anchor="ctr"/>
          <a:lstStyle/>
          <a:p>
            <a:pPr algn="ctr" defTabSz="914400"/>
            <a:endParaRPr lang="en-US" sz="1400" b="1" kern="0" dirty="0">
              <a:solidFill>
                <a:prstClr val="white"/>
              </a:solidFill>
              <a:latin typeface="Huawei Sans"/>
              <a:ea typeface="方正兰亭黑简体"/>
            </a:endParaRPr>
          </a:p>
        </p:txBody>
      </p:sp>
      <p:sp>
        <p:nvSpPr>
          <p:cNvPr id="125" name="Oval 48"/>
          <p:cNvSpPr>
            <a:spLocks noChangeArrowheads="1"/>
          </p:cNvSpPr>
          <p:nvPr/>
        </p:nvSpPr>
        <p:spPr bwMode="auto">
          <a:xfrm>
            <a:off x="1984515" y="3374247"/>
            <a:ext cx="358231" cy="358321"/>
          </a:xfrm>
          <a:prstGeom prst="ellipse">
            <a:avLst/>
          </a:prstGeom>
          <a:solidFill>
            <a:srgbClr val="81C15F"/>
          </a:solidFill>
          <a:ln w="19050" cap="flat" cmpd="sng" algn="ctr">
            <a:noFill/>
            <a:prstDash val="solid"/>
            <a:miter lim="800000"/>
          </a:ln>
          <a:effectLst/>
        </p:spPr>
        <p:txBody>
          <a:bodyPr wrap="none" lIns="0" tIns="0" rIns="0" bIns="0" rtlCol="0" anchor="ctr"/>
          <a:lstStyle/>
          <a:p>
            <a:pPr algn="ctr" defTabSz="914400"/>
            <a:endParaRPr lang="en-US" sz="1400" b="1" kern="0" dirty="0">
              <a:solidFill>
                <a:prstClr val="white"/>
              </a:solidFill>
              <a:latin typeface="Huawei Sans"/>
              <a:ea typeface="方正兰亭黑简体"/>
            </a:endParaRPr>
          </a:p>
        </p:txBody>
      </p:sp>
      <p:sp>
        <p:nvSpPr>
          <p:cNvPr id="112" name="Oval 49"/>
          <p:cNvSpPr>
            <a:spLocks noChangeArrowheads="1"/>
          </p:cNvSpPr>
          <p:nvPr/>
        </p:nvSpPr>
        <p:spPr bwMode="auto">
          <a:xfrm>
            <a:off x="3038748" y="4783259"/>
            <a:ext cx="358231" cy="35832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400"/>
            <a:endParaRPr lang="en-US" sz="1400" b="1" kern="0" dirty="0">
              <a:solidFill>
                <a:schemeClr val="bg1"/>
              </a:solidFill>
              <a:latin typeface="Huawei Sans"/>
              <a:ea typeface="方正兰亭黑简体"/>
            </a:endParaRPr>
          </a:p>
        </p:txBody>
      </p:sp>
      <p:sp>
        <p:nvSpPr>
          <p:cNvPr id="123" name="Oval 49"/>
          <p:cNvSpPr>
            <a:spLocks noChangeArrowheads="1"/>
          </p:cNvSpPr>
          <p:nvPr/>
        </p:nvSpPr>
        <p:spPr bwMode="auto">
          <a:xfrm>
            <a:off x="2993938" y="2725489"/>
            <a:ext cx="358231" cy="35832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400"/>
            <a:endParaRPr lang="en-US" sz="1400" b="1" kern="0" dirty="0">
              <a:solidFill>
                <a:schemeClr val="bg1"/>
              </a:solidFill>
              <a:latin typeface="Huawei Sans"/>
              <a:ea typeface="方正兰亭黑简体"/>
            </a:endParaRPr>
          </a:p>
        </p:txBody>
      </p:sp>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WLAN Planning and Delivery Process</a:t>
            </a:r>
            <a:endParaRPr lang="en-US" altLang="zh-CN" dirty="0">
              <a:latin typeface="Huawei Sans" panose="020C0503030203020204" pitchFamily="34" charset="0"/>
            </a:endParaRPr>
          </a:p>
        </p:txBody>
      </p:sp>
      <p:cxnSp>
        <p:nvCxnSpPr>
          <p:cNvPr id="27" name="AutoShape 31"/>
          <p:cNvCxnSpPr>
            <a:cxnSpLocks noChangeShapeType="1"/>
            <a:stCxn id="75" idx="3"/>
            <a:endCxn id="83" idx="1"/>
          </p:cNvCxnSpPr>
          <p:nvPr/>
        </p:nvCxnSpPr>
        <p:spPr bwMode="auto">
          <a:xfrm>
            <a:off x="3087855" y="3124707"/>
            <a:ext cx="358266" cy="0"/>
          </a:xfrm>
          <a:prstGeom prst="straightConnector1">
            <a:avLst/>
          </a:prstGeom>
          <a:noFill/>
          <a:ln w="12700">
            <a:solidFill>
              <a:schemeClr val="tx1"/>
            </a:solidFill>
            <a:round/>
            <a:headEnd/>
            <a:tailEnd type="triangle" w="lg" len="med"/>
          </a:ln>
          <a:effectLst/>
        </p:spPr>
      </p:cxnSp>
      <p:cxnSp>
        <p:nvCxnSpPr>
          <p:cNvPr id="30" name="AutoShape 34"/>
          <p:cNvCxnSpPr>
            <a:cxnSpLocks noChangeShapeType="1"/>
            <a:stCxn id="82" idx="0"/>
            <a:endCxn id="76" idx="3"/>
          </p:cNvCxnSpPr>
          <p:nvPr/>
        </p:nvCxnSpPr>
        <p:spPr bwMode="auto">
          <a:xfrm rot="16200000" flipV="1">
            <a:off x="3350866" y="3611288"/>
            <a:ext cx="1157184" cy="1683205"/>
          </a:xfrm>
          <a:prstGeom prst="bentConnector2">
            <a:avLst/>
          </a:prstGeom>
          <a:noFill/>
          <a:ln w="25400" algn="ctr">
            <a:solidFill>
              <a:srgbClr val="000000"/>
            </a:solidFill>
            <a:round/>
            <a:headEnd/>
            <a:tailEnd type="arrow" w="med" len="med"/>
          </a:ln>
          <a:extLst>
            <a:ext uri="{909E8E84-426E-40DD-AFC4-6F175D3DCCD1}">
              <a14:hiddenFill xmlns:a14="http://schemas.microsoft.com/office/drawing/2010/main">
                <a:noFill/>
              </a14:hiddenFill>
            </a:ext>
          </a:extLst>
        </p:spPr>
      </p:cxnSp>
      <p:sp>
        <p:nvSpPr>
          <p:cNvPr id="38" name="AutoShape 42"/>
          <p:cNvSpPr>
            <a:spLocks noChangeArrowheads="1"/>
          </p:cNvSpPr>
          <p:nvPr/>
        </p:nvSpPr>
        <p:spPr bwMode="auto">
          <a:xfrm>
            <a:off x="506158" y="1019931"/>
            <a:ext cx="2581697" cy="360000"/>
          </a:xfrm>
          <a:prstGeom prst="flowChartProcess">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Huawei Sans" panose="020C0503030203020204" pitchFamily="34" charset="0"/>
                <a:ea typeface="方正兰亭黑简体" panose="02000000000000000000" pitchFamily="2" charset="-122"/>
              </a:rPr>
              <a:t>Requirement clarification</a:t>
            </a:r>
          </a:p>
        </p:txBody>
      </p:sp>
      <p:sp>
        <p:nvSpPr>
          <p:cNvPr id="69" name="AutoShape 42"/>
          <p:cNvSpPr>
            <a:spLocks noChangeArrowheads="1"/>
          </p:cNvSpPr>
          <p:nvPr/>
        </p:nvSpPr>
        <p:spPr bwMode="auto">
          <a:xfrm>
            <a:off x="506158" y="1607523"/>
            <a:ext cx="2581697" cy="360000"/>
          </a:xfrm>
          <a:prstGeom prst="flowChartProcess">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Huawei Sans" panose="020C0503030203020204" pitchFamily="34" charset="0"/>
                <a:ea typeface="方正兰亭黑简体" panose="02000000000000000000" pitchFamily="2" charset="-122"/>
              </a:rPr>
              <a:t>Site survey</a:t>
            </a:r>
          </a:p>
        </p:txBody>
      </p:sp>
      <p:sp>
        <p:nvSpPr>
          <p:cNvPr id="71" name="AutoShape 42"/>
          <p:cNvSpPr>
            <a:spLocks noChangeArrowheads="1"/>
          </p:cNvSpPr>
          <p:nvPr/>
        </p:nvSpPr>
        <p:spPr bwMode="auto">
          <a:xfrm>
            <a:off x="506158" y="2195115"/>
            <a:ext cx="2581697" cy="360000"/>
          </a:xfrm>
          <a:prstGeom prst="flowChartProcess">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Huawei Sans" panose="020C0503030203020204" pitchFamily="34" charset="0"/>
                <a:ea typeface="方正兰亭黑简体" panose="02000000000000000000" pitchFamily="2" charset="-122"/>
              </a:rPr>
              <a:t>Solution design</a:t>
            </a:r>
          </a:p>
        </p:txBody>
      </p:sp>
      <p:sp>
        <p:nvSpPr>
          <p:cNvPr id="76" name="AutoShape 42"/>
          <p:cNvSpPr>
            <a:spLocks noChangeArrowheads="1"/>
          </p:cNvSpPr>
          <p:nvPr/>
        </p:nvSpPr>
        <p:spPr bwMode="auto">
          <a:xfrm>
            <a:off x="506158" y="3694299"/>
            <a:ext cx="2581697" cy="360000"/>
          </a:xfrm>
          <a:prstGeom prst="flowChartProcess">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Huawei Sans" panose="020C0503030203020204" pitchFamily="34" charset="0"/>
                <a:ea typeface="方正兰亭黑简体" panose="02000000000000000000" pitchFamily="2" charset="-122"/>
              </a:rPr>
              <a:t>Installation</a:t>
            </a:r>
          </a:p>
        </p:txBody>
      </p:sp>
      <p:sp>
        <p:nvSpPr>
          <p:cNvPr id="77" name="AutoShape 42"/>
          <p:cNvSpPr>
            <a:spLocks noChangeArrowheads="1"/>
          </p:cNvSpPr>
          <p:nvPr/>
        </p:nvSpPr>
        <p:spPr bwMode="auto">
          <a:xfrm>
            <a:off x="506158" y="4281891"/>
            <a:ext cx="2581697" cy="360000"/>
          </a:xfrm>
          <a:prstGeom prst="flowChartProcess">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Huawei Sans" panose="020C0503030203020204" pitchFamily="34" charset="0"/>
                <a:ea typeface="方正兰亭黑简体" panose="02000000000000000000" pitchFamily="2" charset="-122"/>
              </a:rPr>
              <a:t>Acceptance test</a:t>
            </a:r>
          </a:p>
        </p:txBody>
      </p:sp>
      <p:sp>
        <p:nvSpPr>
          <p:cNvPr id="81" name="AutoShape 32"/>
          <p:cNvSpPr>
            <a:spLocks noChangeArrowheads="1"/>
          </p:cNvSpPr>
          <p:nvPr/>
        </p:nvSpPr>
        <p:spPr bwMode="auto">
          <a:xfrm>
            <a:off x="506158" y="4869483"/>
            <a:ext cx="2581697" cy="684000"/>
          </a:xfrm>
          <a:prstGeom prst="flowChartDecision">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Huawei Sans" panose="020C0503030203020204" pitchFamily="34" charset="0"/>
                <a:ea typeface="方正兰亭黑简体" panose="02000000000000000000" pitchFamily="2" charset="-122"/>
              </a:rPr>
              <a:t>Acceptance passed?</a:t>
            </a:r>
          </a:p>
        </p:txBody>
      </p:sp>
      <p:sp>
        <p:nvSpPr>
          <p:cNvPr id="82" name="AutoShape 42"/>
          <p:cNvSpPr>
            <a:spLocks noChangeArrowheads="1"/>
          </p:cNvSpPr>
          <p:nvPr/>
        </p:nvSpPr>
        <p:spPr bwMode="auto">
          <a:xfrm>
            <a:off x="3446120" y="5031483"/>
            <a:ext cx="2649880" cy="360000"/>
          </a:xfrm>
          <a:prstGeom prst="flowChartProcess">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Huawei Sans" panose="020C0503030203020204" pitchFamily="34" charset="0"/>
                <a:ea typeface="方正兰亭黑简体" panose="02000000000000000000" pitchFamily="2" charset="-122"/>
              </a:rPr>
              <a:t>Adjustment and optimization</a:t>
            </a:r>
            <a:endParaRPr lang="en-US" altLang="zh-CN" sz="1400" dirty="0">
              <a:solidFill>
                <a:schemeClr val="tx1"/>
              </a:solidFill>
              <a:latin typeface="Huawei Sans" panose="020C0503030203020204" pitchFamily="34" charset="0"/>
              <a:ea typeface="方正兰亭黑简体" panose="02000000000000000000" pitchFamily="2" charset="-122"/>
            </a:endParaRPr>
          </a:p>
        </p:txBody>
      </p:sp>
      <p:sp>
        <p:nvSpPr>
          <p:cNvPr id="75" name="AutoShape 32"/>
          <p:cNvSpPr>
            <a:spLocks noChangeArrowheads="1"/>
          </p:cNvSpPr>
          <p:nvPr/>
        </p:nvSpPr>
        <p:spPr bwMode="auto">
          <a:xfrm>
            <a:off x="506158" y="2782707"/>
            <a:ext cx="2581697" cy="684000"/>
          </a:xfrm>
          <a:prstGeom prst="flowChartDecision">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Solution review passed?</a:t>
            </a:r>
          </a:p>
        </p:txBody>
      </p:sp>
      <p:sp>
        <p:nvSpPr>
          <p:cNvPr id="83" name="AutoShape 42"/>
          <p:cNvSpPr>
            <a:spLocks noChangeArrowheads="1"/>
          </p:cNvSpPr>
          <p:nvPr/>
        </p:nvSpPr>
        <p:spPr bwMode="auto">
          <a:xfrm>
            <a:off x="3446121" y="2944707"/>
            <a:ext cx="2234616" cy="360000"/>
          </a:xfrm>
          <a:prstGeom prst="flowChartProcess">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Huawei Sans" panose="020C0503030203020204" pitchFamily="34" charset="0"/>
                <a:ea typeface="方正兰亭黑简体" panose="02000000000000000000" pitchFamily="2" charset="-122"/>
              </a:rPr>
              <a:t>Solution modification</a:t>
            </a:r>
            <a:endParaRPr lang="en-US" altLang="zh-CN" sz="1600" dirty="0">
              <a:solidFill>
                <a:schemeClr val="tx1"/>
              </a:solidFill>
              <a:latin typeface="Huawei Sans" panose="020C0503030203020204" pitchFamily="34" charset="0"/>
              <a:ea typeface="方正兰亭黑简体" panose="02000000000000000000" pitchFamily="2" charset="-122"/>
            </a:endParaRPr>
          </a:p>
        </p:txBody>
      </p:sp>
      <p:cxnSp>
        <p:nvCxnSpPr>
          <p:cNvPr id="88" name="AutoShape 24"/>
          <p:cNvCxnSpPr>
            <a:cxnSpLocks noChangeShapeType="1"/>
            <a:stCxn id="38" idx="2"/>
            <a:endCxn id="69" idx="0"/>
          </p:cNvCxnSpPr>
          <p:nvPr/>
        </p:nvCxnSpPr>
        <p:spPr bwMode="auto">
          <a:xfrm>
            <a:off x="1797007" y="1379931"/>
            <a:ext cx="0" cy="227592"/>
          </a:xfrm>
          <a:prstGeom prst="straightConnector1">
            <a:avLst/>
          </a:prstGeom>
          <a:noFill/>
          <a:ln w="25400" algn="ctr">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91" name="AutoShape 24"/>
          <p:cNvCxnSpPr>
            <a:cxnSpLocks noChangeShapeType="1"/>
            <a:stCxn id="69" idx="2"/>
            <a:endCxn id="71" idx="0"/>
          </p:cNvCxnSpPr>
          <p:nvPr/>
        </p:nvCxnSpPr>
        <p:spPr bwMode="auto">
          <a:xfrm>
            <a:off x="1797007" y="1967523"/>
            <a:ext cx="0" cy="227592"/>
          </a:xfrm>
          <a:prstGeom prst="straightConnector1">
            <a:avLst/>
          </a:prstGeom>
          <a:noFill/>
          <a:ln w="25400" algn="ctr">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94" name="AutoShape 24"/>
          <p:cNvCxnSpPr>
            <a:cxnSpLocks noChangeShapeType="1"/>
            <a:stCxn id="71" idx="2"/>
            <a:endCxn id="75" idx="0"/>
          </p:cNvCxnSpPr>
          <p:nvPr/>
        </p:nvCxnSpPr>
        <p:spPr bwMode="auto">
          <a:xfrm>
            <a:off x="1797007" y="2555115"/>
            <a:ext cx="0" cy="227592"/>
          </a:xfrm>
          <a:prstGeom prst="straightConnector1">
            <a:avLst/>
          </a:prstGeom>
          <a:noFill/>
          <a:ln w="25400" algn="ctr">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97" name="AutoShape 24"/>
          <p:cNvCxnSpPr>
            <a:cxnSpLocks noChangeShapeType="1"/>
            <a:stCxn id="75" idx="2"/>
            <a:endCxn id="76" idx="0"/>
          </p:cNvCxnSpPr>
          <p:nvPr/>
        </p:nvCxnSpPr>
        <p:spPr bwMode="auto">
          <a:xfrm>
            <a:off x="1797007" y="3466707"/>
            <a:ext cx="0" cy="227592"/>
          </a:xfrm>
          <a:prstGeom prst="straightConnector1">
            <a:avLst/>
          </a:prstGeom>
          <a:noFill/>
          <a:ln w="25400" algn="ctr">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100" name="AutoShape 24"/>
          <p:cNvCxnSpPr>
            <a:cxnSpLocks noChangeShapeType="1"/>
            <a:stCxn id="76" idx="2"/>
            <a:endCxn id="77" idx="0"/>
          </p:cNvCxnSpPr>
          <p:nvPr/>
        </p:nvCxnSpPr>
        <p:spPr bwMode="auto">
          <a:xfrm>
            <a:off x="1797007" y="4054299"/>
            <a:ext cx="0" cy="227592"/>
          </a:xfrm>
          <a:prstGeom prst="straightConnector1">
            <a:avLst/>
          </a:prstGeom>
          <a:noFill/>
          <a:ln w="25400" algn="ctr">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103" name="AutoShape 24"/>
          <p:cNvCxnSpPr>
            <a:cxnSpLocks noChangeShapeType="1"/>
            <a:stCxn id="77" idx="2"/>
            <a:endCxn id="81" idx="0"/>
          </p:cNvCxnSpPr>
          <p:nvPr/>
        </p:nvCxnSpPr>
        <p:spPr bwMode="auto">
          <a:xfrm>
            <a:off x="1797007" y="4641891"/>
            <a:ext cx="0" cy="227592"/>
          </a:xfrm>
          <a:prstGeom prst="straightConnector1">
            <a:avLst/>
          </a:prstGeom>
          <a:noFill/>
          <a:ln w="25400" algn="ctr">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106" name="AutoShape 24"/>
          <p:cNvCxnSpPr>
            <a:cxnSpLocks noChangeShapeType="1"/>
            <a:stCxn id="81" idx="3"/>
            <a:endCxn id="82" idx="1"/>
          </p:cNvCxnSpPr>
          <p:nvPr/>
        </p:nvCxnSpPr>
        <p:spPr bwMode="auto">
          <a:xfrm>
            <a:off x="3087855" y="5211483"/>
            <a:ext cx="358265" cy="0"/>
          </a:xfrm>
          <a:prstGeom prst="straightConnector1">
            <a:avLst/>
          </a:prstGeom>
          <a:noFill/>
          <a:ln w="25400" algn="ctr">
            <a:solidFill>
              <a:srgbClr val="000000"/>
            </a:solidFill>
            <a:round/>
            <a:headEnd/>
            <a:tailEnd type="arrow" w="med" len="med"/>
          </a:ln>
          <a:extLst>
            <a:ext uri="{909E8E84-426E-40DD-AFC4-6F175D3DCCD1}">
              <a14:hiddenFill xmlns:a14="http://schemas.microsoft.com/office/drawing/2010/main">
                <a:noFill/>
              </a14:hiddenFill>
            </a:ext>
          </a:extLst>
        </p:spPr>
      </p:cxnSp>
      <p:sp>
        <p:nvSpPr>
          <p:cNvPr id="111" name="Text Box 23"/>
          <p:cNvSpPr txBox="1">
            <a:spLocks noChangeArrowheads="1"/>
          </p:cNvSpPr>
          <p:nvPr/>
        </p:nvSpPr>
        <p:spPr bwMode="auto">
          <a:xfrm>
            <a:off x="3039769" y="4831627"/>
            <a:ext cx="373772" cy="261586"/>
          </a:xfrm>
          <a:prstGeom prst="rect">
            <a:avLst/>
          </a:prstGeom>
          <a:noFill/>
          <a:ln w="9525" algn="ctr">
            <a:noFill/>
            <a:miter lim="800000"/>
            <a:headEnd/>
            <a:tailEnd/>
          </a:ln>
          <a:effectLst/>
        </p:spPr>
        <p:txBody>
          <a:bodyPr wrap="none" lIns="91416" tIns="45708" rIns="91416" bIns="45708">
            <a:spAutoFit/>
          </a:bodyPr>
          <a:lstStyle/>
          <a:p>
            <a:pPr algn="ctr" defTabSz="914163" fontAlgn="ctr"/>
            <a:r>
              <a:rPr lang="en-US" sz="1050" b="1" dirty="0" smtClean="0">
                <a:solidFill>
                  <a:schemeClr val="bg1"/>
                </a:solidFill>
                <a:latin typeface="Huawei Sans" panose="020C0503030203020204" pitchFamily="34" charset="0"/>
              </a:rPr>
              <a:t>No</a:t>
            </a:r>
            <a:endParaRPr lang="en-US" altLang="zh-CN" sz="1050" b="1" dirty="0">
              <a:solidFill>
                <a:schemeClr val="bg1"/>
              </a:solidFill>
              <a:latin typeface="Huawei Sans" panose="020C0503030203020204" pitchFamily="34" charset="0"/>
              <a:ea typeface="方正兰亭黑简体" panose="02000000000000000000" pitchFamily="2" charset="-122"/>
            </a:endParaRPr>
          </a:p>
        </p:txBody>
      </p:sp>
      <p:sp>
        <p:nvSpPr>
          <p:cNvPr id="113" name="AutoShape 9"/>
          <p:cNvSpPr>
            <a:spLocks noChangeArrowheads="1"/>
          </p:cNvSpPr>
          <p:nvPr/>
        </p:nvSpPr>
        <p:spPr bwMode="auto">
          <a:xfrm>
            <a:off x="506158" y="5781075"/>
            <a:ext cx="2581697" cy="360000"/>
          </a:xfrm>
          <a:prstGeom prst="flowChartTerminator">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Huawei Sans" panose="020C0503030203020204" pitchFamily="34" charset="0"/>
                <a:ea typeface="方正兰亭黑简体" panose="02000000000000000000" pitchFamily="2" charset="-122"/>
              </a:rPr>
              <a:t>End</a:t>
            </a:r>
          </a:p>
        </p:txBody>
      </p:sp>
      <p:cxnSp>
        <p:nvCxnSpPr>
          <p:cNvPr id="116" name="AutoShape 24"/>
          <p:cNvCxnSpPr>
            <a:cxnSpLocks noChangeShapeType="1"/>
            <a:stCxn id="81" idx="2"/>
            <a:endCxn id="113" idx="0"/>
          </p:cNvCxnSpPr>
          <p:nvPr/>
        </p:nvCxnSpPr>
        <p:spPr bwMode="auto">
          <a:xfrm>
            <a:off x="1797007" y="5553483"/>
            <a:ext cx="0" cy="227592"/>
          </a:xfrm>
          <a:prstGeom prst="straightConnector1">
            <a:avLst/>
          </a:prstGeom>
          <a:noFill/>
          <a:ln w="25400" algn="ctr">
            <a:solidFill>
              <a:srgbClr val="000000"/>
            </a:solidFill>
            <a:round/>
            <a:headEnd/>
            <a:tailEnd type="arrow" w="med" len="med"/>
          </a:ln>
          <a:extLst>
            <a:ext uri="{909E8E84-426E-40DD-AFC4-6F175D3DCCD1}">
              <a14:hiddenFill xmlns:a14="http://schemas.microsoft.com/office/drawing/2010/main">
                <a:noFill/>
              </a14:hiddenFill>
            </a:ext>
          </a:extLst>
        </p:spPr>
      </p:cxnSp>
      <p:sp>
        <p:nvSpPr>
          <p:cNvPr id="120" name="Rectangle 11"/>
          <p:cNvSpPr>
            <a:spLocks noChangeArrowheads="1"/>
          </p:cNvSpPr>
          <p:nvPr/>
        </p:nvSpPr>
        <p:spPr bwMode="auto">
          <a:xfrm>
            <a:off x="2056229" y="5497745"/>
            <a:ext cx="214803" cy="161583"/>
          </a:xfrm>
          <a:prstGeom prst="rect">
            <a:avLst/>
          </a:prstGeom>
          <a:noFill/>
          <a:ln w="9525">
            <a:noFill/>
            <a:miter lim="800000"/>
            <a:headEnd/>
            <a:tailEnd/>
          </a:ln>
        </p:spPr>
        <p:txBody>
          <a:bodyPr wrap="none" lIns="0" tIns="0" rIns="0" bIns="0">
            <a:spAutoFit/>
          </a:bodyPr>
          <a:lstStyle/>
          <a:p>
            <a:pPr algn="ctr" defTabSz="914163" fontAlgn="ctr"/>
            <a:r>
              <a:rPr lang="en-US" sz="1050" b="1" dirty="0" smtClean="0">
                <a:solidFill>
                  <a:schemeClr val="bg1"/>
                </a:solidFill>
                <a:latin typeface="Huawei Sans" panose="020C0503030203020204" pitchFamily="34" charset="0"/>
              </a:rPr>
              <a:t>Yes</a:t>
            </a:r>
            <a:endParaRPr lang="en-US" altLang="zh-CN" sz="1050" b="1" dirty="0">
              <a:solidFill>
                <a:schemeClr val="bg1"/>
              </a:solidFill>
              <a:latin typeface="Huawei Sans" panose="020C0503030203020204" pitchFamily="34" charset="0"/>
              <a:ea typeface="方正兰亭黑简体" panose="02000000000000000000" pitchFamily="2" charset="-122"/>
            </a:endParaRPr>
          </a:p>
        </p:txBody>
      </p:sp>
      <p:sp>
        <p:nvSpPr>
          <p:cNvPr id="122" name="Text Box 23"/>
          <p:cNvSpPr txBox="1">
            <a:spLocks noChangeArrowheads="1"/>
          </p:cNvSpPr>
          <p:nvPr/>
        </p:nvSpPr>
        <p:spPr bwMode="auto">
          <a:xfrm>
            <a:off x="2994959" y="2773857"/>
            <a:ext cx="373772" cy="261586"/>
          </a:xfrm>
          <a:prstGeom prst="rect">
            <a:avLst/>
          </a:prstGeom>
          <a:noFill/>
          <a:ln w="9525" algn="ctr">
            <a:noFill/>
            <a:miter lim="800000"/>
            <a:headEnd/>
            <a:tailEnd/>
          </a:ln>
          <a:effectLst/>
        </p:spPr>
        <p:txBody>
          <a:bodyPr wrap="none" lIns="91416" tIns="45708" rIns="91416" bIns="45708" anchor="ctr">
            <a:spAutoFit/>
          </a:bodyPr>
          <a:lstStyle/>
          <a:p>
            <a:pPr algn="ctr" defTabSz="914163" fontAlgn="ctr"/>
            <a:r>
              <a:rPr lang="en-US" sz="1050" b="1" dirty="0" smtClean="0">
                <a:solidFill>
                  <a:schemeClr val="bg1"/>
                </a:solidFill>
                <a:latin typeface="Huawei Sans" panose="020C0503030203020204" pitchFamily="34" charset="0"/>
              </a:rPr>
              <a:t>No</a:t>
            </a:r>
            <a:endParaRPr lang="en-US" altLang="zh-CN" sz="1050" b="1" dirty="0">
              <a:solidFill>
                <a:schemeClr val="bg1"/>
              </a:solidFill>
              <a:latin typeface="Huawei Sans" panose="020C0503030203020204" pitchFamily="34" charset="0"/>
              <a:ea typeface="方正兰亭黑简体" panose="02000000000000000000" pitchFamily="2" charset="-122"/>
            </a:endParaRPr>
          </a:p>
        </p:txBody>
      </p:sp>
      <p:sp>
        <p:nvSpPr>
          <p:cNvPr id="124" name="Rectangle 11"/>
          <p:cNvSpPr>
            <a:spLocks noChangeArrowheads="1"/>
          </p:cNvSpPr>
          <p:nvPr/>
        </p:nvSpPr>
        <p:spPr bwMode="auto">
          <a:xfrm>
            <a:off x="2044182" y="3472616"/>
            <a:ext cx="256481" cy="161583"/>
          </a:xfrm>
          <a:prstGeom prst="rect">
            <a:avLst/>
          </a:prstGeom>
          <a:noFill/>
          <a:ln w="9525">
            <a:noFill/>
            <a:miter lim="800000"/>
            <a:headEnd/>
            <a:tailEnd/>
          </a:ln>
        </p:spPr>
        <p:txBody>
          <a:bodyPr wrap="none" lIns="0" tIns="0" rIns="0" bIns="0">
            <a:spAutoFit/>
          </a:bodyPr>
          <a:lstStyle/>
          <a:p>
            <a:pPr algn="ctr" defTabSz="914163" fontAlgn="ctr"/>
            <a:r>
              <a:rPr lang="en-US" sz="1050" b="1" dirty="0" smtClean="0">
                <a:solidFill>
                  <a:schemeClr val="bg1"/>
                </a:solidFill>
                <a:latin typeface="Huawei Sans" panose="020C0503030203020204" pitchFamily="34" charset="0"/>
              </a:rPr>
              <a:t>Yes </a:t>
            </a:r>
            <a:endParaRPr lang="en-US" altLang="zh-CN" sz="1050" b="1" dirty="0">
              <a:solidFill>
                <a:schemeClr val="bg1"/>
              </a:solidFill>
              <a:latin typeface="Huawei Sans" panose="020C0503030203020204" pitchFamily="34" charset="0"/>
              <a:ea typeface="方正兰亭黑简体" panose="02000000000000000000" pitchFamily="2" charset="-122"/>
            </a:endParaRPr>
          </a:p>
        </p:txBody>
      </p:sp>
      <p:cxnSp>
        <p:nvCxnSpPr>
          <p:cNvPr id="126" name="AutoShape 34"/>
          <p:cNvCxnSpPr>
            <a:cxnSpLocks noChangeShapeType="1"/>
            <a:stCxn id="83" idx="0"/>
            <a:endCxn id="71" idx="3"/>
          </p:cNvCxnSpPr>
          <p:nvPr/>
        </p:nvCxnSpPr>
        <p:spPr bwMode="auto">
          <a:xfrm rot="16200000" flipV="1">
            <a:off x="3540846" y="1922124"/>
            <a:ext cx="569592" cy="1475574"/>
          </a:xfrm>
          <a:prstGeom prst="bentConnector2">
            <a:avLst/>
          </a:prstGeom>
          <a:noFill/>
          <a:ln w="25400" algn="ctr">
            <a:solidFill>
              <a:srgbClr val="000000"/>
            </a:solidFill>
            <a:round/>
            <a:headEnd/>
            <a:tailEnd type="arrow" w="med" len="med"/>
          </a:ln>
          <a:extLst>
            <a:ext uri="{909E8E84-426E-40DD-AFC4-6F175D3DCCD1}">
              <a14:hiddenFill xmlns:a14="http://schemas.microsoft.com/office/drawing/2010/main">
                <a:noFill/>
              </a14:hiddenFill>
            </a:ext>
          </a:extLst>
        </p:spPr>
      </p:cxnSp>
      <p:sp>
        <p:nvSpPr>
          <p:cNvPr id="129" name="内容占位符 6"/>
          <p:cNvSpPr txBox="1">
            <a:spLocks/>
          </p:cNvSpPr>
          <p:nvPr/>
        </p:nvSpPr>
        <p:spPr>
          <a:xfrm>
            <a:off x="6096000" y="968848"/>
            <a:ext cx="5653088" cy="5144844"/>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fontAlgn="ctr">
              <a:buFont typeface="+mj-lt"/>
              <a:buAutoNum type="arabicPeriod"/>
            </a:pPr>
            <a:r>
              <a:rPr lang="en-US" sz="1400" dirty="0" smtClean="0">
                <a:latin typeface="Huawei Sans" panose="020C0503030203020204" pitchFamily="34" charset="0"/>
              </a:rPr>
              <a:t>Collect basic project information and requirements from the customer.</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buFont typeface="+mj-lt"/>
              <a:buAutoNum type="arabicPeriod"/>
            </a:pPr>
            <a:r>
              <a:rPr lang="en-US" sz="1400" dirty="0" smtClean="0">
                <a:latin typeface="Huawei Sans" panose="020C0503030203020204" pitchFamily="34" charset="0"/>
              </a:rPr>
              <a:t>Perform site survey and collect information about interference sources and obstacles for subsequent network planning and solution design.</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buFont typeface="+mj-lt"/>
              <a:buAutoNum type="arabicPeriod"/>
            </a:pPr>
            <a:r>
              <a:rPr lang="en-US" sz="1400" dirty="0" smtClean="0">
                <a:latin typeface="Huawei Sans" panose="020C0503030203020204" pitchFamily="34" charset="0"/>
              </a:rPr>
              <a:t>Network planning solution design: Based on the site survey result and user requirements, determine the WLAN coverage mode (indoor coverage, outdoor coverage, or high-density coverage), and then design the network planning solution in terms of network coverage, network capacity, and AP deployment.</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buFont typeface="+mj-lt"/>
              <a:buAutoNum type="arabicPeriod"/>
            </a:pPr>
            <a:r>
              <a:rPr lang="en-US" sz="1400" dirty="0" smtClean="0">
                <a:latin typeface="Huawei Sans" panose="020C0503030203020204" pitchFamily="34" charset="0"/>
              </a:rPr>
              <a:t>Install devices based on the network planning and design.</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buFont typeface="+mj-lt"/>
              <a:buAutoNum type="arabicPeriod"/>
            </a:pPr>
            <a:r>
              <a:rPr lang="en-US" sz="1400" dirty="0" smtClean="0">
                <a:latin typeface="Huawei Sans" panose="020C0503030203020204" pitchFamily="34" charset="0"/>
              </a:rPr>
              <a:t>After the construction is complete, perform the acceptance test. The test includes whether the expected network coverage and service usage requirements are met. You can use the network test tool to perform the acceptance test.</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buFont typeface="Wingdings" pitchFamily="2" charset="2"/>
              <a:buNone/>
            </a:pP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流程图: 联系 129"/>
          <p:cNvSpPr>
            <a:spLocks noChangeAspect="1"/>
          </p:cNvSpPr>
          <p:nvPr/>
        </p:nvSpPr>
        <p:spPr bwMode="auto">
          <a:xfrm>
            <a:off x="559530" y="1055931"/>
            <a:ext cx="288000" cy="288000"/>
          </a:xfrm>
          <a:prstGeom prst="flowChartConnector">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1</a:t>
            </a:r>
            <a:endParaRPr lang="en-US" altLang="zh-CN" sz="1400" b="1" kern="0" dirty="0">
              <a:solidFill>
                <a:prstClr val="white"/>
              </a:solidFill>
              <a:latin typeface="Huawei Sans"/>
              <a:ea typeface="方正兰亭黑简体"/>
            </a:endParaRPr>
          </a:p>
        </p:txBody>
      </p:sp>
      <p:sp>
        <p:nvSpPr>
          <p:cNvPr id="131" name="流程图: 联系 130"/>
          <p:cNvSpPr>
            <a:spLocks noChangeAspect="1"/>
          </p:cNvSpPr>
          <p:nvPr/>
        </p:nvSpPr>
        <p:spPr bwMode="auto">
          <a:xfrm>
            <a:off x="559530" y="1643523"/>
            <a:ext cx="288000" cy="288000"/>
          </a:xfrm>
          <a:prstGeom prst="flowChartConnector">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2</a:t>
            </a:r>
            <a:endParaRPr lang="en-US" altLang="zh-CN" sz="1400" b="1" kern="0" dirty="0">
              <a:solidFill>
                <a:prstClr val="white"/>
              </a:solidFill>
              <a:latin typeface="Huawei Sans"/>
              <a:ea typeface="方正兰亭黑简体"/>
            </a:endParaRPr>
          </a:p>
        </p:txBody>
      </p:sp>
      <p:sp>
        <p:nvSpPr>
          <p:cNvPr id="132" name="流程图: 联系 131"/>
          <p:cNvSpPr>
            <a:spLocks noChangeAspect="1"/>
          </p:cNvSpPr>
          <p:nvPr/>
        </p:nvSpPr>
        <p:spPr bwMode="auto">
          <a:xfrm>
            <a:off x="559530" y="2231115"/>
            <a:ext cx="288000" cy="288000"/>
          </a:xfrm>
          <a:prstGeom prst="flowChartConnector">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3</a:t>
            </a:r>
            <a:endParaRPr lang="en-US" altLang="zh-CN" sz="1400" b="1" kern="0" dirty="0">
              <a:solidFill>
                <a:prstClr val="white"/>
              </a:solidFill>
              <a:latin typeface="Huawei Sans"/>
              <a:ea typeface="方正兰亭黑简体"/>
            </a:endParaRPr>
          </a:p>
        </p:txBody>
      </p:sp>
      <p:sp>
        <p:nvSpPr>
          <p:cNvPr id="133" name="流程图: 联系 132"/>
          <p:cNvSpPr>
            <a:spLocks noChangeAspect="1"/>
          </p:cNvSpPr>
          <p:nvPr/>
        </p:nvSpPr>
        <p:spPr bwMode="auto">
          <a:xfrm>
            <a:off x="559530" y="3730299"/>
            <a:ext cx="288000" cy="288000"/>
          </a:xfrm>
          <a:prstGeom prst="flowChartConnector">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4</a:t>
            </a:r>
            <a:endParaRPr lang="en-US" altLang="zh-CN" sz="1400" b="1" kern="0" dirty="0">
              <a:solidFill>
                <a:prstClr val="white"/>
              </a:solidFill>
              <a:latin typeface="Huawei Sans"/>
              <a:ea typeface="方正兰亭黑简体"/>
            </a:endParaRPr>
          </a:p>
        </p:txBody>
      </p:sp>
      <p:sp>
        <p:nvSpPr>
          <p:cNvPr id="134" name="流程图: 联系 133"/>
          <p:cNvSpPr>
            <a:spLocks noChangeAspect="1"/>
          </p:cNvSpPr>
          <p:nvPr/>
        </p:nvSpPr>
        <p:spPr bwMode="auto">
          <a:xfrm>
            <a:off x="559530" y="4317891"/>
            <a:ext cx="288000" cy="288000"/>
          </a:xfrm>
          <a:prstGeom prst="flowChartConnector">
            <a:avLst/>
          </a:prstGeom>
          <a:solidFill>
            <a:srgbClr val="00B0F0"/>
          </a:solidFill>
          <a:ln w="12700" cap="flat" cmpd="sng" algn="ctr">
            <a:noFill/>
            <a:prstDash val="solid"/>
            <a:miter lim="800000"/>
          </a:ln>
          <a:effectLst/>
        </p:spPr>
        <p:txBody>
          <a:bodyPr wrap="none" lIns="0" tIns="0" rIns="0" bIns="0" rtlCol="0" anchor="ctr"/>
          <a:lstStyle/>
          <a:p>
            <a:pPr algn="ctr" defTabSz="914400"/>
            <a:r>
              <a:rPr lang="en-US" sz="1400" b="1" kern="0" dirty="0">
                <a:solidFill>
                  <a:prstClr val="white"/>
                </a:solidFill>
                <a:latin typeface="Huawei Sans"/>
                <a:ea typeface="方正兰亭黑简体"/>
              </a:rPr>
              <a:t>5</a:t>
            </a:r>
            <a:endParaRPr lang="en-US" altLang="zh-CN" sz="1400" b="1" kern="0" dirty="0">
              <a:solidFill>
                <a:prstClr val="white"/>
              </a:solidFill>
              <a:latin typeface="Huawei Sans"/>
              <a:ea typeface="方正兰亭黑简体"/>
            </a:endParaRPr>
          </a:p>
        </p:txBody>
      </p:sp>
    </p:spTree>
    <p:extLst>
      <p:ext uri="{BB962C8B-B14F-4D97-AF65-F5344CB8AC3E}">
        <p14:creationId xmlns:p14="http://schemas.microsoft.com/office/powerpoint/2010/main" val="9651869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olidFill>
                  <a:schemeClr val="bg1">
                    <a:lumMod val="50000"/>
                  </a:schemeClr>
                </a:solidFill>
                <a:latin typeface="Huawei Sans" panose="020C0503030203020204" pitchFamily="34" charset="0"/>
              </a:rPr>
              <a:t>Introduction to WLAN Planning and Design</a:t>
            </a:r>
            <a:endParaRPr lang="en-US" altLang="zh-CN" dirty="0" smtClean="0">
              <a:solidFill>
                <a:schemeClr val="bg1">
                  <a:lumMod val="50000"/>
                </a:schemeClr>
              </a:solidFill>
              <a:latin typeface="Huawei Sans" panose="020C0503030203020204" pitchFamily="34" charset="0"/>
            </a:endParaRPr>
          </a:p>
          <a:p>
            <a:r>
              <a:rPr lang="en-US" b="1" dirty="0" smtClean="0">
                <a:latin typeface="Huawei Sans" panose="020C0503030203020204" pitchFamily="34" charset="0"/>
              </a:rPr>
              <a:t>WLAN Planning and Design Details</a:t>
            </a:r>
            <a:endParaRPr lang="en-US" altLang="zh-CN" b="1" dirty="0" smtClean="0">
              <a:latin typeface="Huawei Sans" panose="020C0503030203020204" pitchFamily="34" charset="0"/>
            </a:endParaRPr>
          </a:p>
          <a:p>
            <a:pPr marL="809625" lvl="1" indent="-361950">
              <a:buSzPct val="60000"/>
              <a:buFont typeface="Wingdings" panose="05000000000000000000" pitchFamily="2" charset="2"/>
              <a:buChar char="n"/>
            </a:pPr>
            <a:r>
              <a:rPr lang="en-US" dirty="0" smtClean="0">
                <a:latin typeface="Huawei Sans" panose="020C0503030203020204" pitchFamily="34" charset="0"/>
              </a:rPr>
              <a:t>Project Preparation and Planning &amp; Design</a:t>
            </a:r>
            <a:endParaRPr lang="en-US" altLang="zh-CN" dirty="0" smtClean="0">
              <a:latin typeface="Huawei Sans" panose="020C0503030203020204" pitchFamily="34" charset="0"/>
            </a:endParaRPr>
          </a:p>
          <a:p>
            <a:pPr marL="809625" lvl="1" indent="-361950"/>
            <a:r>
              <a:rPr lang="en-US" dirty="0" smtClean="0">
                <a:solidFill>
                  <a:schemeClr val="bg1">
                    <a:lumMod val="50000"/>
                  </a:schemeClr>
                </a:solidFill>
                <a:latin typeface="Huawei Sans" panose="020C0503030203020204" pitchFamily="34" charset="0"/>
              </a:rPr>
              <a:t>Project Acceptance</a:t>
            </a:r>
            <a:endParaRPr lang="en-US" altLang="zh-CN" dirty="0" smtClean="0">
              <a:solidFill>
                <a:schemeClr val="bg1">
                  <a:lumMod val="50000"/>
                </a:schemeClr>
              </a:solidFill>
              <a:latin typeface="Huawei Sans" panose="020C0503030203020204" pitchFamily="34" charset="0"/>
            </a:endParaRPr>
          </a:p>
          <a:p>
            <a:r>
              <a:rPr lang="en-US" dirty="0" smtClean="0">
                <a:solidFill>
                  <a:schemeClr val="bg1">
                    <a:lumMod val="50000"/>
                  </a:schemeClr>
                </a:solidFill>
                <a:latin typeface="Huawei Sans" panose="020C0503030203020204" pitchFamily="34" charset="0"/>
              </a:rPr>
              <a:t>WLAN Planning Cases</a:t>
            </a:r>
            <a:endParaRPr lang="en-US" altLang="zh-CN" dirty="0" smtClean="0">
              <a:solidFill>
                <a:schemeClr val="bg1">
                  <a:lumMod val="50000"/>
                </a:schemeClr>
              </a:solidFill>
              <a:latin typeface="Huawei Sans" panose="020C0503030203020204" pitchFamily="34" charset="0"/>
            </a:endParaRP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33662140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Task Summary</a:t>
            </a:r>
            <a:endParaRPr lang="en-US" altLang="zh-CN" dirty="0">
              <a:latin typeface="Huawei Sans" panose="020C0503030203020204" pitchFamily="34" charset="0"/>
            </a:endParaRPr>
          </a:p>
        </p:txBody>
      </p:sp>
      <p:sp>
        <p:nvSpPr>
          <p:cNvPr id="3" name="圆角矩形 2"/>
          <p:cNvSpPr/>
          <p:nvPr/>
        </p:nvSpPr>
        <p:spPr>
          <a:xfrm>
            <a:off x="702207" y="2227196"/>
            <a:ext cx="3227295" cy="396000"/>
          </a:xfrm>
          <a:prstGeom prst="roundRect">
            <a:avLst/>
          </a:prstGeom>
          <a:solidFill>
            <a:srgbClr val="56C4D2"/>
          </a:solidFill>
          <a:ln>
            <a:solidFill>
              <a:srgbClr val="30B5C5"/>
            </a:solidFill>
          </a:ln>
        </p:spPr>
        <p:txBody>
          <a:bodyPr wrap="square" lIns="0" rIns="0" rtlCol="0" anchor="ctr" anchorCtr="0">
            <a:noAutofit/>
          </a:bodyPr>
          <a:lstStyle/>
          <a:p>
            <a:pPr algn="ctr" fontAlgn="ctr"/>
            <a:r>
              <a:rPr lang="en-US" sz="1600" b="1" dirty="0" smtClean="0">
                <a:solidFill>
                  <a:prstClr val="white"/>
                </a:solidFill>
                <a:latin typeface="Huawei Sans" panose="020C0503030203020204" pitchFamily="34" charset="0"/>
              </a:rPr>
              <a:t>1. Project preparation</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a:xfrm>
            <a:off x="875854" y="2848924"/>
            <a:ext cx="2880000" cy="400674"/>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Requirement collection</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52">
            <a:extLst>
              <a:ext uri="{FF2B5EF4-FFF2-40B4-BE49-F238E27FC236}">
                <a16:creationId xmlns:a16="http://schemas.microsoft.com/office/drawing/2014/main" xmlns="" id="{6110C7A3-65C1-4062-969A-17A5A1648546}"/>
              </a:ext>
            </a:extLst>
          </p:cNvPr>
          <p:cNvSpPr/>
          <p:nvPr/>
        </p:nvSpPr>
        <p:spPr>
          <a:xfrm>
            <a:off x="875854" y="3475326"/>
            <a:ext cx="2880000" cy="400674"/>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Site survey</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a:xfrm>
            <a:off x="8262498" y="2227196"/>
            <a:ext cx="3227295" cy="396000"/>
          </a:xfrm>
          <a:prstGeom prst="roundRect">
            <a:avLst/>
          </a:prstGeom>
          <a:solidFill>
            <a:srgbClr val="56C4D2"/>
          </a:solidFill>
          <a:ln>
            <a:solidFill>
              <a:srgbClr val="30B5C5"/>
            </a:solidFill>
          </a:ln>
        </p:spPr>
        <p:txBody>
          <a:bodyPr wrap="square" lIns="0" rIns="0" rtlCol="0" anchor="ctr" anchorCtr="0">
            <a:noAutofit/>
          </a:bodyPr>
          <a:lstStyle/>
          <a:p>
            <a:pPr algn="ctr" fontAlgn="ctr"/>
            <a:r>
              <a:rPr lang="en-US" sz="1600" b="1" dirty="0" smtClean="0">
                <a:solidFill>
                  <a:prstClr val="white"/>
                </a:solidFill>
                <a:latin typeface="Huawei Sans" panose="020C0503030203020204" pitchFamily="34" charset="0"/>
              </a:rPr>
              <a:t>3. WLAN deployment design</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a:xfrm>
            <a:off x="4482353" y="2227196"/>
            <a:ext cx="3227295" cy="396000"/>
          </a:xfrm>
          <a:prstGeom prst="roundRect">
            <a:avLst/>
          </a:prstGeom>
          <a:solidFill>
            <a:srgbClr val="56C4D2"/>
          </a:solidFill>
          <a:ln>
            <a:solidFill>
              <a:srgbClr val="30B5C5"/>
            </a:solidFill>
          </a:ln>
        </p:spPr>
        <p:txBody>
          <a:bodyPr wrap="square" lIns="0" rIns="0" rtlCol="0" anchor="ctr" anchorCtr="0">
            <a:noAutofit/>
          </a:bodyPr>
          <a:lstStyle/>
          <a:p>
            <a:pPr algn="ctr" fontAlgn="ctr"/>
            <a:r>
              <a:rPr lang="en-US" sz="1600" b="1" dirty="0" smtClean="0">
                <a:solidFill>
                  <a:prstClr val="white"/>
                </a:solidFill>
                <a:latin typeface="Huawei Sans" panose="020C0503030203020204" pitchFamily="34" charset="0"/>
              </a:rPr>
              <a:t>2. WLAN planning and design</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12"/>
          <p:cNvSpPr/>
          <p:nvPr/>
        </p:nvSpPr>
        <p:spPr>
          <a:xfrm>
            <a:off x="8436145" y="2848924"/>
            <a:ext cx="2880000" cy="400674"/>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Channel design</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圆角矩形 13"/>
          <p:cNvSpPr/>
          <p:nvPr/>
        </p:nvSpPr>
        <p:spPr>
          <a:xfrm>
            <a:off x="8436145" y="3475326"/>
            <a:ext cx="2880000" cy="400674"/>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AP deployment design</a:t>
            </a:r>
            <a:endParaRPr lang="en-US" sz="1400" dirty="0">
              <a:solidFill>
                <a:srgbClr val="30B5C5"/>
              </a:solidFill>
              <a:latin typeface="Huawei Sans" panose="020C0503030203020204" pitchFamily="34" charset="0"/>
            </a:endParaRPr>
          </a:p>
        </p:txBody>
      </p:sp>
      <p:sp>
        <p:nvSpPr>
          <p:cNvPr id="15" name="圆角矩形 14"/>
          <p:cNvSpPr/>
          <p:nvPr/>
        </p:nvSpPr>
        <p:spPr>
          <a:xfrm>
            <a:off x="8436145" y="4101728"/>
            <a:ext cx="2880000" cy="400674"/>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Power supply and cabling design</a:t>
            </a:r>
            <a:endParaRPr lang="en-US" sz="1400" dirty="0">
              <a:solidFill>
                <a:srgbClr val="30B5C5"/>
              </a:solidFill>
              <a:latin typeface="Huawei Sans" panose="020C0503030203020204" pitchFamily="34" charset="0"/>
            </a:endParaRPr>
          </a:p>
        </p:txBody>
      </p:sp>
      <p:sp>
        <p:nvSpPr>
          <p:cNvPr id="18" name="圆角矩形 17"/>
          <p:cNvSpPr/>
          <p:nvPr/>
        </p:nvSpPr>
        <p:spPr>
          <a:xfrm>
            <a:off x="4656000" y="3475326"/>
            <a:ext cx="2880000" cy="400674"/>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Capacity design</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圆角矩形 18"/>
          <p:cNvSpPr/>
          <p:nvPr/>
        </p:nvSpPr>
        <p:spPr>
          <a:xfrm>
            <a:off x="8436145" y="4728131"/>
            <a:ext cx="2880000" cy="400674"/>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Installation design</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角矩形 19"/>
          <p:cNvSpPr/>
          <p:nvPr/>
        </p:nvSpPr>
        <p:spPr>
          <a:xfrm>
            <a:off x="4656000" y="4101728"/>
            <a:ext cx="2880000" cy="400674"/>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Device selection</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52">
            <a:extLst>
              <a:ext uri="{FF2B5EF4-FFF2-40B4-BE49-F238E27FC236}">
                <a16:creationId xmlns:a16="http://schemas.microsoft.com/office/drawing/2014/main" xmlns="" id="{6110C7A3-65C1-4062-969A-17A5A1648546}"/>
              </a:ext>
            </a:extLst>
          </p:cNvPr>
          <p:cNvSpPr/>
          <p:nvPr/>
        </p:nvSpPr>
        <p:spPr>
          <a:xfrm>
            <a:off x="4656000" y="2848924"/>
            <a:ext cx="2880000" cy="400674"/>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Signal coverage analysis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2030306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ICON" val="#147183;"/>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CF073A2-782F-45B6-9626-90C6637907F3}"/>
</file>

<file path=customXml/itemProps2.xml><?xml version="1.0" encoding="utf-8"?>
<ds:datastoreItem xmlns:ds="http://schemas.openxmlformats.org/officeDocument/2006/customXml" ds:itemID="{12296AD3-5121-4DF6-8150-62C25C031437}">
  <ds:schemaRefs>
    <ds:schemaRef ds:uri="http://schemas.microsoft.com/office/2006/metadata/properties"/>
    <ds:schemaRef ds:uri="http://purl.org/dc/elements/1.1/"/>
    <ds:schemaRef ds:uri="http://schemas.microsoft.com/office/infopath/2007/PartnerControls"/>
    <ds:schemaRef ds:uri="http://purl.org/dc/dcmitype/"/>
    <ds:schemaRef ds:uri="http://schemas.microsoft.com/office/2006/documentManagement/types"/>
    <ds:schemaRef ds:uri="http://schemas.openxmlformats.org/package/2006/metadata/core-properties"/>
    <ds:schemaRef ds:uri="http://www.w3.org/XML/1998/namespace"/>
    <ds:schemaRef ds:uri="http://purl.org/dc/terms/"/>
  </ds:schemaRefs>
</ds:datastoreItem>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653</TotalTime>
  <Words>10867</Words>
  <Application>Microsoft Office PowerPoint</Application>
  <PresentationFormat>宽屏</PresentationFormat>
  <Paragraphs>1059</Paragraphs>
  <Slides>65</Slides>
  <Notes>65</Notes>
  <HiddenSlides>5</HiddenSlides>
  <MMClips>0</MMClips>
  <ScaleCrop>false</ScaleCrop>
  <HeadingPairs>
    <vt:vector size="8" baseType="variant">
      <vt:variant>
        <vt:lpstr>已用的字体</vt:lpstr>
      </vt:variant>
      <vt:variant>
        <vt:i4>10</vt:i4>
      </vt:variant>
      <vt:variant>
        <vt:lpstr>主题</vt:lpstr>
      </vt:variant>
      <vt:variant>
        <vt:i4>4</vt:i4>
      </vt:variant>
      <vt:variant>
        <vt:lpstr>嵌入 OLE 服务器</vt:lpstr>
      </vt:variant>
      <vt:variant>
        <vt:i4>2</vt:i4>
      </vt:variant>
      <vt:variant>
        <vt:lpstr>幻灯片标题</vt:lpstr>
      </vt:variant>
      <vt:variant>
        <vt:i4>65</vt:i4>
      </vt:variant>
    </vt:vector>
  </HeadingPairs>
  <TitlesOfParts>
    <vt:vector size="81" baseType="lpstr">
      <vt:lpstr>Arial Unicode MS</vt:lpstr>
      <vt:lpstr>方正兰亭黑简体</vt:lpstr>
      <vt:lpstr>华文细黑</vt:lpstr>
      <vt:lpstr>楷体_GB2312</vt:lpstr>
      <vt:lpstr>宋体</vt:lpstr>
      <vt:lpstr>微软雅黑</vt:lpstr>
      <vt:lpstr>微软雅黑</vt:lpstr>
      <vt:lpstr>Arial</vt:lpstr>
      <vt:lpstr>Huawei Sans</vt:lpstr>
      <vt:lpstr>Wingdings</vt:lpstr>
      <vt:lpstr>1_标题页模板</vt:lpstr>
      <vt:lpstr>2_自功能页模板</vt:lpstr>
      <vt:lpstr>3_内容页模板</vt:lpstr>
      <vt:lpstr>4_感谢页模板</vt:lpstr>
      <vt:lpstr>工作表</vt:lpstr>
      <vt:lpstr>包装程序外壳对象</vt:lpstr>
      <vt:lpstr>PowerPoint 演示文稿</vt:lpstr>
      <vt:lpstr>WLAN Planning and Design in Campus Scenarios</vt:lpstr>
      <vt:lpstr>PowerPoint 演示文稿</vt:lpstr>
      <vt:lpstr>PowerPoint 演示文稿</vt:lpstr>
      <vt:lpstr>PowerPoint 演示文稿</vt:lpstr>
      <vt:lpstr>Why Is WLAN Planning and Design Required?</vt:lpstr>
      <vt:lpstr>WLAN Planning and Delivery Process</vt:lpstr>
      <vt:lpstr>PowerPoint 演示文稿</vt:lpstr>
      <vt:lpstr>Task Summary</vt:lpstr>
      <vt:lpstr>Requirement Collection (1)</vt:lpstr>
      <vt:lpstr>Requirement Collection (2)</vt:lpstr>
      <vt:lpstr>Site Survey (1)</vt:lpstr>
      <vt:lpstr>Site Survey (2)</vt:lpstr>
      <vt:lpstr>Signal Coverage Design - Overview</vt:lpstr>
      <vt:lpstr>Signal Coverage Design - Antenna and Antenna Gain</vt:lpstr>
      <vt:lpstr>Signal Coverage Design - Antenna Angle</vt:lpstr>
      <vt:lpstr>Signal Coverage Design - Attenuation</vt:lpstr>
      <vt:lpstr>Signal Coverage Design</vt:lpstr>
      <vt:lpstr>Capacity Design - Overview</vt:lpstr>
      <vt:lpstr>Capacity Design - Bandwidth</vt:lpstr>
      <vt:lpstr>Capacity Design - MIMO</vt:lpstr>
      <vt:lpstr>PowerPoint 演示文稿</vt:lpstr>
      <vt:lpstr>Capacity Design - MU-MIMO</vt:lpstr>
      <vt:lpstr>Capacity Design - AP Throughput</vt:lpstr>
      <vt:lpstr>Capacity Design</vt:lpstr>
      <vt:lpstr>Device Model Selection Factors</vt:lpstr>
      <vt:lpstr>Channel Design - Overview</vt:lpstr>
      <vt:lpstr>Channel Design</vt:lpstr>
      <vt:lpstr>AP Deployment Design - Overview</vt:lpstr>
      <vt:lpstr>AP Deployment Design - Indoor Scenario</vt:lpstr>
      <vt:lpstr>AP Deployment Design - High-Density Scenario</vt:lpstr>
      <vt:lpstr>AP Deployment Design - Outdoor Scenario</vt:lpstr>
      <vt:lpstr>Power Supply Design</vt:lpstr>
      <vt:lpstr>PowerPoint 演示文稿</vt:lpstr>
      <vt:lpstr>Cabling Design</vt:lpstr>
      <vt:lpstr>Installation Modes and Rules of Indoor Settled APs</vt:lpstr>
      <vt:lpstr>Installation Modes and Rules of Outdoor APs</vt:lpstr>
      <vt:lpstr>Introduction to the WLAN Planner</vt:lpstr>
      <vt:lpstr>WLAN Planner — Six-Step Network Planning</vt:lpstr>
      <vt:lpstr>Six-Step Network Planning 1: Create a Project</vt:lpstr>
      <vt:lpstr>Six-Step Network Planning 2.1: Create Buildings and Floors</vt:lpstr>
      <vt:lpstr>Six-Step Network Planning 2.2: Import Drawings and Draw Obstacles (1)</vt:lpstr>
      <vt:lpstr>Six-Step Network Planning 2.2: Import Drawings and Draw Obstacles (2)</vt:lpstr>
      <vt:lpstr>PowerPoint 演示文稿</vt:lpstr>
      <vt:lpstr>Six-Step Network Planning 3: Configure Areas</vt:lpstr>
      <vt:lpstr>PowerPoint 演示文稿</vt:lpstr>
      <vt:lpstr>Six-Step Network Planning 4: Automatically Deploy APs (1)</vt:lpstr>
      <vt:lpstr>Six-Step Network Planning 4: Automatically Deploy APs (2)</vt:lpstr>
      <vt:lpstr>Six-Step Network Planning 4: Automatically Deploy APs (3)</vt:lpstr>
      <vt:lpstr>Six-Step Network Planning 5: Check the Simulation Effect</vt:lpstr>
      <vt:lpstr>Six-Step Network Planning 6: Export Reports</vt:lpstr>
      <vt:lpstr>PowerPoint 演示文稿</vt:lpstr>
      <vt:lpstr>Project Acceptance (1)</vt:lpstr>
      <vt:lpstr>Project Acceptance (2)</vt:lpstr>
      <vt:lpstr>Project Acceptance (3)</vt:lpstr>
      <vt:lpstr>Project Acceptance (4)</vt:lpstr>
      <vt:lpstr>Project Acceptance (5)</vt:lpstr>
      <vt:lpstr>PowerPoint 演示文稿</vt:lpstr>
      <vt:lpstr>WLAN Coverage Project in the Office Area (1)</vt:lpstr>
      <vt:lpstr>WLAN Coverage Project in the Office Area (2)</vt:lpstr>
      <vt:lpstr>WLAN Coverage Project in the Office Area (3)</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Zhanglinruizjhw (Leroy)</cp:lastModifiedBy>
  <cp:revision>136</cp:revision>
  <dcterms:created xsi:type="dcterms:W3CDTF">2018-11-29T10:16:29Z</dcterms:created>
  <dcterms:modified xsi:type="dcterms:W3CDTF">2021-01-22T08:12:04Z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(3)HVSElDE8X2bS3t+nAYi031GXg/qygx+Ca+y3LybuV/ojShIyUB1JjbpnsRJGJllulHWtch7V
HgV8/cmpvkjIa/KEXDCmExKuKEquRts20l+GMBzwkHst7zUiUWXk443mZsOtA9IevWj508lc
8hc5TBzEwTvS31m7ckbnDDHacmLKLS3xFXGtxeQZX08DRtB2rz3KBRsM2E1kL5Qpzc57xspj
1E2FbuzAohTj6Vhvxl</vt:lpwstr>
  </property>
  <property fmtid="{D5CDD505-2E9C-101B-9397-08002B2CF9AE}" pid="3" name="_2015_ms_pID_7253431">
    <vt:lpwstr>tBBAX2B0rqgbFzycIGS+WyR8jYL3uVMwsmiz+56fgyrpb7ctwrIuGC
ZkG2EcwGQrKU42A84rsYzHibpmviVmnDN6cwnLjVq7h6a0So/gqciCA/FbeNWgaCX0P+3ReW
c55goNI0/NYUHrSMDWpBrGo9wgBieWJGdNxOtrrv3tc3OeqyGHMLW61LPIcVZgI2rR1con6T
qREC2MKwgBSAAaXbHB25BzQNO3vKIvLz6/zp</vt:lpwstr>
  </property>
  <property fmtid="{D5CDD505-2E9C-101B-9397-08002B2CF9AE}" pid="4" name="_2015_ms_pID_7253432">
    <vt:lpwstr>1g==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1575248629</vt:lpwstr>
  </property>
  <property fmtid="{D5CDD505-2E9C-101B-9397-08002B2CF9AE}" pid="9" name="ContentTypeId">
    <vt:lpwstr>0x01010002C5B4B712841F4C8A7AAEE2CD191271</vt:lpwstr>
  </property>
</Properties>
</file>